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Lst>
  <p:sldIdLst>
    <p:sldId id="257" r:id="rId5"/>
    <p:sldId id="274" r:id="rId6"/>
    <p:sldId id="328" r:id="rId7"/>
    <p:sldId id="284" r:id="rId8"/>
    <p:sldId id="283" r:id="rId9"/>
    <p:sldId id="281" r:id="rId10"/>
    <p:sldId id="282" r:id="rId11"/>
    <p:sldId id="280" r:id="rId12"/>
    <p:sldId id="278" r:id="rId13"/>
    <p:sldId id="320" r:id="rId14"/>
    <p:sldId id="321" r:id="rId15"/>
    <p:sldId id="275" r:id="rId16"/>
    <p:sldId id="315" r:id="rId17"/>
    <p:sldId id="287" r:id="rId18"/>
    <p:sldId id="276" r:id="rId19"/>
    <p:sldId id="285" r:id="rId20"/>
    <p:sldId id="286" r:id="rId21"/>
    <p:sldId id="314" r:id="rId22"/>
    <p:sldId id="290" r:id="rId23"/>
    <p:sldId id="291" r:id="rId24"/>
    <p:sldId id="289" r:id="rId25"/>
    <p:sldId id="296" r:id="rId26"/>
    <p:sldId id="295" r:id="rId27"/>
    <p:sldId id="316" r:id="rId28"/>
    <p:sldId id="293" r:id="rId29"/>
    <p:sldId id="299" r:id="rId30"/>
    <p:sldId id="319" r:id="rId31"/>
    <p:sldId id="317" r:id="rId32"/>
    <p:sldId id="297" r:id="rId33"/>
    <p:sldId id="302" r:id="rId34"/>
    <p:sldId id="301" r:id="rId35"/>
    <p:sldId id="305" r:id="rId36"/>
    <p:sldId id="304" r:id="rId37"/>
    <p:sldId id="310" r:id="rId38"/>
    <p:sldId id="309" r:id="rId39"/>
    <p:sldId id="318" r:id="rId40"/>
    <p:sldId id="308" r:id="rId41"/>
    <p:sldId id="307" r:id="rId42"/>
    <p:sldId id="300" r:id="rId43"/>
    <p:sldId id="312" r:id="rId44"/>
    <p:sldId id="269" r:id="rId45"/>
    <p:sldId id="423" r:id="rId46"/>
    <p:sldId id="432" r:id="rId47"/>
    <p:sldId id="433" r:id="rId48"/>
    <p:sldId id="322" r:id="rId49"/>
    <p:sldId id="326" r:id="rId50"/>
    <p:sldId id="327" r:id="rId51"/>
    <p:sldId id="323" r:id="rId52"/>
    <p:sldId id="324" r:id="rId53"/>
    <p:sldId id="325" r:id="rId54"/>
    <p:sldId id="434" r:id="rId55"/>
    <p:sldId id="435" r:id="rId56"/>
    <p:sldId id="436" r:id="rId57"/>
    <p:sldId id="272" r:id="rId58"/>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0" d="100"/>
          <a:sy n="70" d="100"/>
        </p:scale>
        <p:origin x="66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61"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p:cNvSpPr>
            <a:spLocks noGrp="1"/>
          </p:cNvSpPr>
          <p:nvPr>
            <p:ph type="dt" sz="half" idx="10"/>
          </p:nvPr>
        </p:nvSpPr>
        <p:spPr/>
        <p:txBody>
          <a:bodyPr/>
          <a:lstStyle/>
          <a:p>
            <a:fld id="{F300A2FA-CF38-4C9C-8989-A41230DBCD14}" type="datetimeFigureOut">
              <a:rPr lang="es-MX" smtClean="0"/>
              <a:t>03/07/2025</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87C31CBD-6855-413D-9DCE-4D4F74605483}" type="slidenum">
              <a:rPr lang="es-MX" smtClean="0"/>
              <a:t>‹Nº›</a:t>
            </a:fld>
            <a:endParaRPr lang="es-MX"/>
          </a:p>
        </p:txBody>
      </p:sp>
    </p:spTree>
    <p:extLst>
      <p:ext uri="{BB962C8B-B14F-4D97-AF65-F5344CB8AC3E}">
        <p14:creationId xmlns:p14="http://schemas.microsoft.com/office/powerpoint/2010/main" val="261212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F300A2FA-CF38-4C9C-8989-A41230DBCD14}" type="datetimeFigureOut">
              <a:rPr lang="es-MX" smtClean="0"/>
              <a:t>03/07/2025</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87C31CBD-6855-413D-9DCE-4D4F74605483}" type="slidenum">
              <a:rPr lang="es-MX" smtClean="0"/>
              <a:t>‹Nº›</a:t>
            </a:fld>
            <a:endParaRPr lang="es-MX"/>
          </a:p>
        </p:txBody>
      </p:sp>
    </p:spTree>
    <p:extLst>
      <p:ext uri="{BB962C8B-B14F-4D97-AF65-F5344CB8AC3E}">
        <p14:creationId xmlns:p14="http://schemas.microsoft.com/office/powerpoint/2010/main" val="16219996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F300A2FA-CF38-4C9C-8989-A41230DBCD14}" type="datetimeFigureOut">
              <a:rPr lang="es-MX" smtClean="0"/>
              <a:t>03/07/2025</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87C31CBD-6855-413D-9DCE-4D4F74605483}" type="slidenum">
              <a:rPr lang="es-MX" smtClean="0"/>
              <a:t>‹Nº›</a:t>
            </a:fld>
            <a:endParaRPr lang="es-MX"/>
          </a:p>
        </p:txBody>
      </p:sp>
    </p:spTree>
    <p:extLst>
      <p:ext uri="{BB962C8B-B14F-4D97-AF65-F5344CB8AC3E}">
        <p14:creationId xmlns:p14="http://schemas.microsoft.com/office/powerpoint/2010/main" val="41872310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p:cNvSpPr>
            <a:spLocks noGrp="1"/>
          </p:cNvSpPr>
          <p:nvPr>
            <p:ph type="dt" sz="half" idx="10"/>
          </p:nvPr>
        </p:nvSpPr>
        <p:spPr/>
        <p:txBody>
          <a:bodyPr/>
          <a:lstStyle/>
          <a:p>
            <a:fld id="{F300A2FA-CF38-4C9C-8989-A41230DBCD14}" type="datetimeFigureOut">
              <a:rPr lang="es-MX" smtClean="0"/>
              <a:t>03/07/2025</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87C31CBD-6855-413D-9DCE-4D4F74605483}" type="slidenum">
              <a:rPr lang="es-MX" smtClean="0"/>
              <a:t>‹Nº›</a:t>
            </a:fld>
            <a:endParaRPr lang="es-MX"/>
          </a:p>
        </p:txBody>
      </p:sp>
    </p:spTree>
    <p:extLst>
      <p:ext uri="{BB962C8B-B14F-4D97-AF65-F5344CB8AC3E}">
        <p14:creationId xmlns:p14="http://schemas.microsoft.com/office/powerpoint/2010/main" val="3209458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p:cNvSpPr>
            <a:spLocks noGrp="1"/>
          </p:cNvSpPr>
          <p:nvPr>
            <p:ph type="dt" sz="half" idx="10"/>
          </p:nvPr>
        </p:nvSpPr>
        <p:spPr/>
        <p:txBody>
          <a:bodyPr/>
          <a:lstStyle/>
          <a:p>
            <a:fld id="{F300A2FA-CF38-4C9C-8989-A41230DBCD14}" type="datetimeFigureOut">
              <a:rPr lang="es-MX" smtClean="0"/>
              <a:t>03/07/2025</a:t>
            </a:fld>
            <a:endParaRPr lang="es-MX"/>
          </a:p>
        </p:txBody>
      </p:sp>
      <p:sp>
        <p:nvSpPr>
          <p:cNvPr id="8" name="Marcador de pie de página 7"/>
          <p:cNvSpPr>
            <a:spLocks noGrp="1"/>
          </p:cNvSpPr>
          <p:nvPr>
            <p:ph type="ftr" sz="quarter" idx="11"/>
          </p:nvPr>
        </p:nvSpPr>
        <p:spPr/>
        <p:txBody>
          <a:bodyPr/>
          <a:lstStyle/>
          <a:p>
            <a:endParaRPr lang="es-MX"/>
          </a:p>
        </p:txBody>
      </p:sp>
      <p:sp>
        <p:nvSpPr>
          <p:cNvPr id="9" name="Marcador de número de diapositiva 8"/>
          <p:cNvSpPr>
            <a:spLocks noGrp="1"/>
          </p:cNvSpPr>
          <p:nvPr>
            <p:ph type="sldNum" sz="quarter" idx="12"/>
          </p:nvPr>
        </p:nvSpPr>
        <p:spPr/>
        <p:txBody>
          <a:bodyPr/>
          <a:lstStyle/>
          <a:p>
            <a:fld id="{87C31CBD-6855-413D-9DCE-4D4F74605483}" type="slidenum">
              <a:rPr lang="es-MX" smtClean="0"/>
              <a:t>‹Nº›</a:t>
            </a:fld>
            <a:endParaRPr lang="es-MX"/>
          </a:p>
        </p:txBody>
      </p:sp>
    </p:spTree>
    <p:extLst>
      <p:ext uri="{BB962C8B-B14F-4D97-AF65-F5344CB8AC3E}">
        <p14:creationId xmlns:p14="http://schemas.microsoft.com/office/powerpoint/2010/main" val="3958320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fecha 2"/>
          <p:cNvSpPr>
            <a:spLocks noGrp="1"/>
          </p:cNvSpPr>
          <p:nvPr>
            <p:ph type="dt" sz="half" idx="10"/>
          </p:nvPr>
        </p:nvSpPr>
        <p:spPr/>
        <p:txBody>
          <a:bodyPr/>
          <a:lstStyle/>
          <a:p>
            <a:fld id="{F300A2FA-CF38-4C9C-8989-A41230DBCD14}" type="datetimeFigureOut">
              <a:rPr lang="es-MX" smtClean="0"/>
              <a:t>03/07/2025</a:t>
            </a:fld>
            <a:endParaRPr lang="es-MX"/>
          </a:p>
        </p:txBody>
      </p:sp>
      <p:sp>
        <p:nvSpPr>
          <p:cNvPr id="4" name="Marcador de pie de página 3"/>
          <p:cNvSpPr>
            <a:spLocks noGrp="1"/>
          </p:cNvSpPr>
          <p:nvPr>
            <p:ph type="ftr" sz="quarter" idx="11"/>
          </p:nvPr>
        </p:nvSpPr>
        <p:spPr/>
        <p:txBody>
          <a:bodyPr/>
          <a:lstStyle/>
          <a:p>
            <a:endParaRPr lang="es-MX"/>
          </a:p>
        </p:txBody>
      </p:sp>
      <p:sp>
        <p:nvSpPr>
          <p:cNvPr id="5" name="Marcador de número de diapositiva 4"/>
          <p:cNvSpPr>
            <a:spLocks noGrp="1"/>
          </p:cNvSpPr>
          <p:nvPr>
            <p:ph type="sldNum" sz="quarter" idx="12"/>
          </p:nvPr>
        </p:nvSpPr>
        <p:spPr/>
        <p:txBody>
          <a:bodyPr/>
          <a:lstStyle/>
          <a:p>
            <a:fld id="{87C31CBD-6855-413D-9DCE-4D4F74605483}" type="slidenum">
              <a:rPr lang="es-MX" smtClean="0"/>
              <a:t>‹Nº›</a:t>
            </a:fld>
            <a:endParaRPr lang="es-MX"/>
          </a:p>
        </p:txBody>
      </p:sp>
    </p:spTree>
    <p:extLst>
      <p:ext uri="{BB962C8B-B14F-4D97-AF65-F5344CB8AC3E}">
        <p14:creationId xmlns:p14="http://schemas.microsoft.com/office/powerpoint/2010/main" val="3852391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F300A2FA-CF38-4C9C-8989-A41230DBCD14}" type="datetimeFigureOut">
              <a:rPr lang="es-MX" smtClean="0"/>
              <a:t>03/07/2025</a:t>
            </a:fld>
            <a:endParaRPr lang="es-MX"/>
          </a:p>
        </p:txBody>
      </p:sp>
      <p:sp>
        <p:nvSpPr>
          <p:cNvPr id="3" name="Marcador de pie de página 2"/>
          <p:cNvSpPr>
            <a:spLocks noGrp="1"/>
          </p:cNvSpPr>
          <p:nvPr>
            <p:ph type="ftr" sz="quarter" idx="11"/>
          </p:nvPr>
        </p:nvSpPr>
        <p:spPr/>
        <p:txBody>
          <a:bodyPr/>
          <a:lstStyle/>
          <a:p>
            <a:endParaRPr lang="es-MX"/>
          </a:p>
        </p:txBody>
      </p:sp>
      <p:sp>
        <p:nvSpPr>
          <p:cNvPr id="4" name="Marcador de número de diapositiva 3"/>
          <p:cNvSpPr>
            <a:spLocks noGrp="1"/>
          </p:cNvSpPr>
          <p:nvPr>
            <p:ph type="sldNum" sz="quarter" idx="12"/>
          </p:nvPr>
        </p:nvSpPr>
        <p:spPr/>
        <p:txBody>
          <a:bodyPr/>
          <a:lstStyle/>
          <a:p>
            <a:fld id="{87C31CBD-6855-413D-9DCE-4D4F74605483}" type="slidenum">
              <a:rPr lang="es-MX" smtClean="0"/>
              <a:t>‹Nº›</a:t>
            </a:fld>
            <a:endParaRPr lang="es-MX"/>
          </a:p>
        </p:txBody>
      </p:sp>
    </p:spTree>
    <p:extLst>
      <p:ext uri="{BB962C8B-B14F-4D97-AF65-F5344CB8AC3E}">
        <p14:creationId xmlns:p14="http://schemas.microsoft.com/office/powerpoint/2010/main" val="361373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F300A2FA-CF38-4C9C-8989-A41230DBCD14}" type="datetimeFigureOut">
              <a:rPr lang="es-MX" smtClean="0"/>
              <a:t>03/07/2025</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87C31CBD-6855-413D-9DCE-4D4F74605483}" type="slidenum">
              <a:rPr lang="es-MX" smtClean="0"/>
              <a:t>‹Nº›</a:t>
            </a:fld>
            <a:endParaRPr lang="es-MX"/>
          </a:p>
        </p:txBody>
      </p:sp>
    </p:spTree>
    <p:extLst>
      <p:ext uri="{BB962C8B-B14F-4D97-AF65-F5344CB8AC3E}">
        <p14:creationId xmlns:p14="http://schemas.microsoft.com/office/powerpoint/2010/main" val="808311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F300A2FA-CF38-4C9C-8989-A41230DBCD14}" type="datetimeFigureOut">
              <a:rPr lang="es-MX" smtClean="0"/>
              <a:t>03/07/2025</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87C31CBD-6855-413D-9DCE-4D4F74605483}" type="slidenum">
              <a:rPr lang="es-MX" smtClean="0"/>
              <a:t>‹Nº›</a:t>
            </a:fld>
            <a:endParaRPr lang="es-MX"/>
          </a:p>
        </p:txBody>
      </p:sp>
    </p:spTree>
    <p:extLst>
      <p:ext uri="{BB962C8B-B14F-4D97-AF65-F5344CB8AC3E}">
        <p14:creationId xmlns:p14="http://schemas.microsoft.com/office/powerpoint/2010/main" val="12054931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F300A2FA-CF38-4C9C-8989-A41230DBCD14}" type="datetimeFigureOut">
              <a:rPr lang="es-MX" smtClean="0"/>
              <a:t>03/07/2025</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87C31CBD-6855-413D-9DCE-4D4F74605483}" type="slidenum">
              <a:rPr lang="es-MX" smtClean="0"/>
              <a:t>‹Nº›</a:t>
            </a:fld>
            <a:endParaRPr lang="es-MX"/>
          </a:p>
        </p:txBody>
      </p:sp>
    </p:spTree>
    <p:extLst>
      <p:ext uri="{BB962C8B-B14F-4D97-AF65-F5344CB8AC3E}">
        <p14:creationId xmlns:p14="http://schemas.microsoft.com/office/powerpoint/2010/main" val="29977958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F300A2FA-CF38-4C9C-8989-A41230DBCD14}" type="datetimeFigureOut">
              <a:rPr lang="es-MX" smtClean="0"/>
              <a:t>03/07/2025</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87C31CBD-6855-413D-9DCE-4D4F74605483}" type="slidenum">
              <a:rPr lang="es-MX" smtClean="0"/>
              <a:t>‹Nº›</a:t>
            </a:fld>
            <a:endParaRPr lang="es-MX"/>
          </a:p>
        </p:txBody>
      </p:sp>
    </p:spTree>
    <p:extLst>
      <p:ext uri="{BB962C8B-B14F-4D97-AF65-F5344CB8AC3E}">
        <p14:creationId xmlns:p14="http://schemas.microsoft.com/office/powerpoint/2010/main" val="22838791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MX"/>
          </a:p>
        </p:txBody>
      </p:sp>
      <p:sp>
        <p:nvSpPr>
          <p:cNvPr id="4" name="Marcador de fecha 3"/>
          <p:cNvSpPr>
            <a:spLocks noGrp="1"/>
          </p:cNvSpPr>
          <p:nvPr>
            <p:ph type="dt" sz="half" idx="10"/>
          </p:nvPr>
        </p:nvSpPr>
        <p:spPr/>
        <p:txBody>
          <a:bodyPr/>
          <a:lstStyle/>
          <a:p>
            <a:fld id="{0CB9769B-116C-4CFC-933B-B0B6DB1C8782}" type="datetimeFigureOut">
              <a:rPr lang="es-MX" smtClean="0">
                <a:solidFill>
                  <a:prstClr val="black">
                    <a:tint val="75000"/>
                  </a:prstClr>
                </a:solidFill>
              </a:rPr>
              <a:pPr/>
              <a:t>03/07/2025</a:t>
            </a:fld>
            <a:endParaRPr lang="es-MX">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7A3D8963-1F6F-4AF5-9B26-C0E48904F980}"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9298127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0CB9769B-116C-4CFC-933B-B0B6DB1C8782}" type="datetimeFigureOut">
              <a:rPr lang="es-MX" smtClean="0">
                <a:solidFill>
                  <a:prstClr val="black">
                    <a:tint val="75000"/>
                  </a:prstClr>
                </a:solidFill>
              </a:rPr>
              <a:pPr/>
              <a:t>03/07/2025</a:t>
            </a:fld>
            <a:endParaRPr lang="es-MX">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7A3D8963-1F6F-4AF5-9B26-C0E48904F980}"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8597749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0CB9769B-116C-4CFC-933B-B0B6DB1C8782}" type="datetimeFigureOut">
              <a:rPr lang="es-MX" smtClean="0">
                <a:solidFill>
                  <a:prstClr val="black">
                    <a:tint val="75000"/>
                  </a:prstClr>
                </a:solidFill>
              </a:rPr>
              <a:pPr/>
              <a:t>03/07/2025</a:t>
            </a:fld>
            <a:endParaRPr lang="es-MX">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7A3D8963-1F6F-4AF5-9B26-C0E48904F980}"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6515879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p:cNvSpPr>
            <a:spLocks noGrp="1"/>
          </p:cNvSpPr>
          <p:nvPr>
            <p:ph type="dt" sz="half" idx="10"/>
          </p:nvPr>
        </p:nvSpPr>
        <p:spPr/>
        <p:txBody>
          <a:bodyPr/>
          <a:lstStyle/>
          <a:p>
            <a:fld id="{0CB9769B-116C-4CFC-933B-B0B6DB1C8782}" type="datetimeFigureOut">
              <a:rPr lang="es-MX" smtClean="0">
                <a:solidFill>
                  <a:prstClr val="black">
                    <a:tint val="75000"/>
                  </a:prstClr>
                </a:solidFill>
              </a:rPr>
              <a:pPr/>
              <a:t>03/07/2025</a:t>
            </a:fld>
            <a:endParaRPr lang="es-MX">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MX">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7A3D8963-1F6F-4AF5-9B26-C0E48904F980}"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6754493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p:cNvSpPr>
            <a:spLocks noGrp="1"/>
          </p:cNvSpPr>
          <p:nvPr>
            <p:ph type="dt" sz="half" idx="10"/>
          </p:nvPr>
        </p:nvSpPr>
        <p:spPr/>
        <p:txBody>
          <a:bodyPr/>
          <a:lstStyle/>
          <a:p>
            <a:fld id="{0CB9769B-116C-4CFC-933B-B0B6DB1C8782}" type="datetimeFigureOut">
              <a:rPr lang="es-MX" smtClean="0">
                <a:solidFill>
                  <a:prstClr val="black">
                    <a:tint val="75000"/>
                  </a:prstClr>
                </a:solidFill>
              </a:rPr>
              <a:pPr/>
              <a:t>03/07/2025</a:t>
            </a:fld>
            <a:endParaRPr lang="es-MX">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MX">
              <a:solidFill>
                <a:prstClr val="black">
                  <a:tint val="75000"/>
                </a:prstClr>
              </a:solidFill>
            </a:endParaRPr>
          </a:p>
        </p:txBody>
      </p:sp>
      <p:sp>
        <p:nvSpPr>
          <p:cNvPr id="9" name="Marcador de número de diapositiva 8"/>
          <p:cNvSpPr>
            <a:spLocks noGrp="1"/>
          </p:cNvSpPr>
          <p:nvPr>
            <p:ph type="sldNum" sz="quarter" idx="12"/>
          </p:nvPr>
        </p:nvSpPr>
        <p:spPr/>
        <p:txBody>
          <a:bodyPr/>
          <a:lstStyle/>
          <a:p>
            <a:fld id="{7A3D8963-1F6F-4AF5-9B26-C0E48904F980}"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5340915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fecha 2"/>
          <p:cNvSpPr>
            <a:spLocks noGrp="1"/>
          </p:cNvSpPr>
          <p:nvPr>
            <p:ph type="dt" sz="half" idx="10"/>
          </p:nvPr>
        </p:nvSpPr>
        <p:spPr/>
        <p:txBody>
          <a:bodyPr/>
          <a:lstStyle/>
          <a:p>
            <a:fld id="{0CB9769B-116C-4CFC-933B-B0B6DB1C8782}" type="datetimeFigureOut">
              <a:rPr lang="es-MX" smtClean="0">
                <a:solidFill>
                  <a:prstClr val="black">
                    <a:tint val="75000"/>
                  </a:prstClr>
                </a:solidFill>
              </a:rPr>
              <a:pPr/>
              <a:t>03/07/2025</a:t>
            </a:fld>
            <a:endParaRPr lang="es-MX">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MX">
              <a:solidFill>
                <a:prstClr val="black">
                  <a:tint val="75000"/>
                </a:prstClr>
              </a:solidFill>
            </a:endParaRPr>
          </a:p>
        </p:txBody>
      </p:sp>
      <p:sp>
        <p:nvSpPr>
          <p:cNvPr id="5" name="Marcador de número de diapositiva 4"/>
          <p:cNvSpPr>
            <a:spLocks noGrp="1"/>
          </p:cNvSpPr>
          <p:nvPr>
            <p:ph type="sldNum" sz="quarter" idx="12"/>
          </p:nvPr>
        </p:nvSpPr>
        <p:spPr/>
        <p:txBody>
          <a:bodyPr/>
          <a:lstStyle/>
          <a:p>
            <a:fld id="{7A3D8963-1F6F-4AF5-9B26-C0E48904F980}"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8770295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0CB9769B-116C-4CFC-933B-B0B6DB1C8782}" type="datetimeFigureOut">
              <a:rPr lang="es-MX" smtClean="0">
                <a:solidFill>
                  <a:prstClr val="black">
                    <a:tint val="75000"/>
                  </a:prstClr>
                </a:solidFill>
              </a:rPr>
              <a:pPr/>
              <a:t>03/07/2025</a:t>
            </a:fld>
            <a:endParaRPr lang="es-MX">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MX">
              <a:solidFill>
                <a:prstClr val="black">
                  <a:tint val="75000"/>
                </a:prstClr>
              </a:solidFill>
            </a:endParaRPr>
          </a:p>
        </p:txBody>
      </p:sp>
      <p:sp>
        <p:nvSpPr>
          <p:cNvPr id="4" name="Marcador de número de diapositiva 3"/>
          <p:cNvSpPr>
            <a:spLocks noGrp="1"/>
          </p:cNvSpPr>
          <p:nvPr>
            <p:ph type="sldNum" sz="quarter" idx="12"/>
          </p:nvPr>
        </p:nvSpPr>
        <p:spPr/>
        <p:txBody>
          <a:bodyPr/>
          <a:lstStyle/>
          <a:p>
            <a:fld id="{7A3D8963-1F6F-4AF5-9B26-C0E48904F980}"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5513985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0CB9769B-116C-4CFC-933B-B0B6DB1C8782}" type="datetimeFigureOut">
              <a:rPr lang="es-MX" smtClean="0">
                <a:solidFill>
                  <a:prstClr val="black">
                    <a:tint val="75000"/>
                  </a:prstClr>
                </a:solidFill>
              </a:rPr>
              <a:pPr/>
              <a:t>03/07/2025</a:t>
            </a:fld>
            <a:endParaRPr lang="es-MX">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MX">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7A3D8963-1F6F-4AF5-9B26-C0E48904F980}"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1596808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0CB9769B-116C-4CFC-933B-B0B6DB1C8782}" type="datetimeFigureOut">
              <a:rPr lang="es-MX" smtClean="0">
                <a:solidFill>
                  <a:prstClr val="black">
                    <a:tint val="75000"/>
                  </a:prstClr>
                </a:solidFill>
              </a:rPr>
              <a:pPr/>
              <a:t>03/07/2025</a:t>
            </a:fld>
            <a:endParaRPr lang="es-MX">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MX">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7A3D8963-1F6F-4AF5-9B26-C0E48904F980}"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1773849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0CB9769B-116C-4CFC-933B-B0B6DB1C8782}" type="datetimeFigureOut">
              <a:rPr lang="es-MX" smtClean="0">
                <a:solidFill>
                  <a:prstClr val="black">
                    <a:tint val="75000"/>
                  </a:prstClr>
                </a:solidFill>
              </a:rPr>
              <a:pPr/>
              <a:t>03/07/2025</a:t>
            </a:fld>
            <a:endParaRPr lang="es-MX">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7A3D8963-1F6F-4AF5-9B26-C0E48904F980}"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452215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0CB9769B-116C-4CFC-933B-B0B6DB1C8782}" type="datetimeFigureOut">
              <a:rPr lang="es-MX" smtClean="0">
                <a:solidFill>
                  <a:prstClr val="black">
                    <a:tint val="75000"/>
                  </a:prstClr>
                </a:solidFill>
              </a:rPr>
              <a:pPr/>
              <a:t>03/07/2025</a:t>
            </a:fld>
            <a:endParaRPr lang="es-MX">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7A3D8963-1F6F-4AF5-9B26-C0E48904F980}"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108223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300A2FA-CF38-4C9C-8989-A41230DBCD14}" type="datetimeFigureOut">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03/07/2025</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C31CBD-6855-413D-9DCE-4D4F74605483}" type="slidenum">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8978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300A2FA-CF38-4C9C-8989-A41230DBCD14}" type="datetimeFigureOut">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03/07/2025</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C31CBD-6855-413D-9DCE-4D4F74605483}" type="slidenum">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88655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300A2FA-CF38-4C9C-8989-A41230DBCD14}" type="datetimeFigureOut">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03/07/2025</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C31CBD-6855-413D-9DCE-4D4F74605483}" type="slidenum">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4803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300A2FA-CF38-4C9C-8989-A41230DBCD14}" type="datetimeFigureOut">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03/07/2025</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pie de página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Marcador de número de diapositiva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C31CBD-6855-413D-9DCE-4D4F74605483}" type="slidenum">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64004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300A2FA-CF38-4C9C-8989-A41230DBCD14}" type="datetimeFigureOut">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03/07/2025</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Marcador de pie de página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Marcador de número de diapositiva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C31CBD-6855-413D-9DCE-4D4F74605483}" type="slidenum">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48499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fecha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300A2FA-CF38-4C9C-8989-A41230DBCD14}" type="datetimeFigureOut">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03/07/2025</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Marcador de pie de página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número de diapositiva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C31CBD-6855-413D-9DCE-4D4F74605483}" type="slidenum">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14152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300A2FA-CF38-4C9C-8989-A41230DBCD14}" type="datetimeFigureOut">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03/07/2025</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Marcador de pie de página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Marcador de número de diapositiva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C31CBD-6855-413D-9DCE-4D4F74605483}" type="slidenum">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5246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300A2FA-CF38-4C9C-8989-A41230DBCD14}" type="datetimeFigureOut">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03/07/2025</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pie de página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Marcador de número de diapositiva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C31CBD-6855-413D-9DCE-4D4F74605483}" type="slidenum">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92210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300A2FA-CF38-4C9C-8989-A41230DBCD14}" type="datetimeFigureOut">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03/07/2025</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pie de página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Marcador de número de diapositiva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C31CBD-6855-413D-9DCE-4D4F74605483}" type="slidenum">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38737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300A2FA-CF38-4C9C-8989-A41230DBCD14}" type="datetimeFigureOut">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03/07/2025</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C31CBD-6855-413D-9DCE-4D4F74605483}" type="slidenum">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93307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300A2FA-CF38-4C9C-8989-A41230DBCD14}" type="datetimeFigureOut">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03/07/2025</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C31CBD-6855-413D-9DCE-4D4F74605483}" type="slidenum">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40617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p:cNvSpPr>
            <a:spLocks noGrp="1"/>
          </p:cNvSpPr>
          <p:nvPr>
            <p:ph type="dt" sz="half" idx="10"/>
          </p:nvPr>
        </p:nvSpPr>
        <p:spPr/>
        <p:txBody>
          <a:bodyPr/>
          <a:lstStyle/>
          <a:p>
            <a:fld id="{F300A2FA-CF38-4C9C-8989-A41230DBCD14}" type="datetimeFigureOut">
              <a:rPr lang="es-MX" smtClean="0">
                <a:solidFill>
                  <a:prstClr val="black">
                    <a:tint val="75000"/>
                  </a:prstClr>
                </a:solidFill>
              </a:rPr>
              <a:pPr/>
              <a:t>03/07/2025</a:t>
            </a:fld>
            <a:endParaRPr lang="es-MX">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87C31CBD-6855-413D-9DCE-4D4F74605483}"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5308444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F300A2FA-CF38-4C9C-8989-A41230DBCD14}" type="datetimeFigureOut">
              <a:rPr lang="es-MX" smtClean="0">
                <a:solidFill>
                  <a:prstClr val="black">
                    <a:tint val="75000"/>
                  </a:prstClr>
                </a:solidFill>
              </a:rPr>
              <a:pPr/>
              <a:t>03/07/2025</a:t>
            </a:fld>
            <a:endParaRPr lang="es-MX">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87C31CBD-6855-413D-9DCE-4D4F74605483}"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41731832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F300A2FA-CF38-4C9C-8989-A41230DBCD14}" type="datetimeFigureOut">
              <a:rPr lang="es-MX" smtClean="0">
                <a:solidFill>
                  <a:prstClr val="black">
                    <a:tint val="75000"/>
                  </a:prstClr>
                </a:solidFill>
              </a:rPr>
              <a:pPr/>
              <a:t>03/07/2025</a:t>
            </a:fld>
            <a:endParaRPr lang="es-MX">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87C31CBD-6855-413D-9DCE-4D4F74605483}"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78214073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p:cNvSpPr>
            <a:spLocks noGrp="1"/>
          </p:cNvSpPr>
          <p:nvPr>
            <p:ph type="dt" sz="half" idx="10"/>
          </p:nvPr>
        </p:nvSpPr>
        <p:spPr/>
        <p:txBody>
          <a:bodyPr/>
          <a:lstStyle/>
          <a:p>
            <a:fld id="{F300A2FA-CF38-4C9C-8989-A41230DBCD14}" type="datetimeFigureOut">
              <a:rPr lang="es-MX" smtClean="0">
                <a:solidFill>
                  <a:prstClr val="black">
                    <a:tint val="75000"/>
                  </a:prstClr>
                </a:solidFill>
              </a:rPr>
              <a:pPr/>
              <a:t>03/07/2025</a:t>
            </a:fld>
            <a:endParaRPr lang="es-MX">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MX">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87C31CBD-6855-413D-9DCE-4D4F74605483}"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82703120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p:cNvSpPr>
            <a:spLocks noGrp="1"/>
          </p:cNvSpPr>
          <p:nvPr>
            <p:ph type="dt" sz="half" idx="10"/>
          </p:nvPr>
        </p:nvSpPr>
        <p:spPr/>
        <p:txBody>
          <a:bodyPr/>
          <a:lstStyle/>
          <a:p>
            <a:fld id="{F300A2FA-CF38-4C9C-8989-A41230DBCD14}" type="datetimeFigureOut">
              <a:rPr lang="es-MX" smtClean="0">
                <a:solidFill>
                  <a:prstClr val="black">
                    <a:tint val="75000"/>
                  </a:prstClr>
                </a:solidFill>
              </a:rPr>
              <a:pPr/>
              <a:t>03/07/2025</a:t>
            </a:fld>
            <a:endParaRPr lang="es-MX">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MX">
              <a:solidFill>
                <a:prstClr val="black">
                  <a:tint val="75000"/>
                </a:prstClr>
              </a:solidFill>
            </a:endParaRPr>
          </a:p>
        </p:txBody>
      </p:sp>
      <p:sp>
        <p:nvSpPr>
          <p:cNvPr id="9" name="Marcador de número de diapositiva 8"/>
          <p:cNvSpPr>
            <a:spLocks noGrp="1"/>
          </p:cNvSpPr>
          <p:nvPr>
            <p:ph type="sldNum" sz="quarter" idx="12"/>
          </p:nvPr>
        </p:nvSpPr>
        <p:spPr/>
        <p:txBody>
          <a:bodyPr/>
          <a:lstStyle/>
          <a:p>
            <a:fld id="{87C31CBD-6855-413D-9DCE-4D4F74605483}"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6082401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fecha 2"/>
          <p:cNvSpPr>
            <a:spLocks noGrp="1"/>
          </p:cNvSpPr>
          <p:nvPr>
            <p:ph type="dt" sz="half" idx="10"/>
          </p:nvPr>
        </p:nvSpPr>
        <p:spPr/>
        <p:txBody>
          <a:bodyPr/>
          <a:lstStyle/>
          <a:p>
            <a:fld id="{F300A2FA-CF38-4C9C-8989-A41230DBCD14}" type="datetimeFigureOut">
              <a:rPr lang="es-MX" smtClean="0">
                <a:solidFill>
                  <a:prstClr val="black">
                    <a:tint val="75000"/>
                  </a:prstClr>
                </a:solidFill>
              </a:rPr>
              <a:pPr/>
              <a:t>03/07/2025</a:t>
            </a:fld>
            <a:endParaRPr lang="es-MX">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MX">
              <a:solidFill>
                <a:prstClr val="black">
                  <a:tint val="75000"/>
                </a:prstClr>
              </a:solidFill>
            </a:endParaRPr>
          </a:p>
        </p:txBody>
      </p:sp>
      <p:sp>
        <p:nvSpPr>
          <p:cNvPr id="5" name="Marcador de número de diapositiva 4"/>
          <p:cNvSpPr>
            <a:spLocks noGrp="1"/>
          </p:cNvSpPr>
          <p:nvPr>
            <p:ph type="sldNum" sz="quarter" idx="12"/>
          </p:nvPr>
        </p:nvSpPr>
        <p:spPr/>
        <p:txBody>
          <a:bodyPr/>
          <a:lstStyle/>
          <a:p>
            <a:fld id="{87C31CBD-6855-413D-9DCE-4D4F74605483}"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619177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F300A2FA-CF38-4C9C-8989-A41230DBCD14}" type="datetimeFigureOut">
              <a:rPr lang="es-MX" smtClean="0">
                <a:solidFill>
                  <a:prstClr val="black">
                    <a:tint val="75000"/>
                  </a:prstClr>
                </a:solidFill>
              </a:rPr>
              <a:pPr/>
              <a:t>03/07/2025</a:t>
            </a:fld>
            <a:endParaRPr lang="es-MX">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MX">
              <a:solidFill>
                <a:prstClr val="black">
                  <a:tint val="75000"/>
                </a:prstClr>
              </a:solidFill>
            </a:endParaRPr>
          </a:p>
        </p:txBody>
      </p:sp>
      <p:sp>
        <p:nvSpPr>
          <p:cNvPr id="4" name="Marcador de número de diapositiva 3"/>
          <p:cNvSpPr>
            <a:spLocks noGrp="1"/>
          </p:cNvSpPr>
          <p:nvPr>
            <p:ph type="sldNum" sz="quarter" idx="12"/>
          </p:nvPr>
        </p:nvSpPr>
        <p:spPr/>
        <p:txBody>
          <a:bodyPr/>
          <a:lstStyle/>
          <a:p>
            <a:fld id="{87C31CBD-6855-413D-9DCE-4D4F74605483}"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99927380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F300A2FA-CF38-4C9C-8989-A41230DBCD14}" type="datetimeFigureOut">
              <a:rPr lang="es-MX" smtClean="0">
                <a:solidFill>
                  <a:prstClr val="black">
                    <a:tint val="75000"/>
                  </a:prstClr>
                </a:solidFill>
              </a:rPr>
              <a:pPr/>
              <a:t>03/07/2025</a:t>
            </a:fld>
            <a:endParaRPr lang="es-MX">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MX">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87C31CBD-6855-413D-9DCE-4D4F74605483}"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98989463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F300A2FA-CF38-4C9C-8989-A41230DBCD14}" type="datetimeFigureOut">
              <a:rPr lang="es-MX" smtClean="0">
                <a:solidFill>
                  <a:prstClr val="black">
                    <a:tint val="75000"/>
                  </a:prstClr>
                </a:solidFill>
              </a:rPr>
              <a:pPr/>
              <a:t>03/07/2025</a:t>
            </a:fld>
            <a:endParaRPr lang="es-MX">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MX">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87C31CBD-6855-413D-9DCE-4D4F74605483}"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94353654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F300A2FA-CF38-4C9C-8989-A41230DBCD14}" type="datetimeFigureOut">
              <a:rPr lang="es-MX" smtClean="0">
                <a:solidFill>
                  <a:prstClr val="black">
                    <a:tint val="75000"/>
                  </a:prstClr>
                </a:solidFill>
              </a:rPr>
              <a:pPr/>
              <a:t>03/07/2025</a:t>
            </a:fld>
            <a:endParaRPr lang="es-MX">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87C31CBD-6855-413D-9DCE-4D4F74605483}"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94890787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F300A2FA-CF38-4C9C-8989-A41230DBCD14}" type="datetimeFigureOut">
              <a:rPr lang="es-MX" smtClean="0">
                <a:solidFill>
                  <a:prstClr val="black">
                    <a:tint val="75000"/>
                  </a:prstClr>
                </a:solidFill>
              </a:rPr>
              <a:pPr/>
              <a:t>03/07/2025</a:t>
            </a:fld>
            <a:endParaRPr lang="es-MX">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87C31CBD-6855-413D-9DCE-4D4F74605483}"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6531714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00A2FA-CF38-4C9C-8989-A41230DBCD14}" type="datetimeFigureOut">
              <a:rPr lang="es-MX" smtClean="0"/>
              <a:t>03/07/2025</a:t>
            </a:fld>
            <a:endParaRPr lang="es-MX"/>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C31CBD-6855-413D-9DCE-4D4F74605483}" type="slidenum">
              <a:rPr lang="es-MX" smtClean="0"/>
              <a:t>‹Nº›</a:t>
            </a:fld>
            <a:endParaRPr lang="es-MX"/>
          </a:p>
        </p:txBody>
      </p:sp>
    </p:spTree>
    <p:extLst>
      <p:ext uri="{BB962C8B-B14F-4D97-AF65-F5344CB8AC3E}">
        <p14:creationId xmlns:p14="http://schemas.microsoft.com/office/powerpoint/2010/main" val="14005822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B9769B-116C-4CFC-933B-B0B6DB1C8782}" type="datetimeFigureOut">
              <a:rPr lang="es-MX" smtClean="0">
                <a:solidFill>
                  <a:prstClr val="black">
                    <a:tint val="75000"/>
                  </a:prstClr>
                </a:solidFill>
              </a:rPr>
              <a:pPr/>
              <a:t>03/07/2025</a:t>
            </a:fld>
            <a:endParaRPr lang="es-MX">
              <a:solidFill>
                <a:prstClr val="black">
                  <a:tint val="75000"/>
                </a:prstClr>
              </a:solidFill>
            </a:endParaRPr>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solidFill>
                <a:prstClr val="black">
                  <a:tint val="75000"/>
                </a:prstClr>
              </a:solidFill>
            </a:endParaRPr>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3D8963-1F6F-4AF5-9B26-C0E48904F980}"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9374599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300A2FA-CF38-4C9C-8989-A41230DBCD14}" type="datetimeFigureOut">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03/07/2025</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7C31CBD-6855-413D-9DCE-4D4F74605483}" type="slidenum">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472343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00A2FA-CF38-4C9C-8989-A41230DBCD14}" type="datetimeFigureOut">
              <a:rPr lang="es-MX" smtClean="0">
                <a:solidFill>
                  <a:prstClr val="black">
                    <a:tint val="75000"/>
                  </a:prstClr>
                </a:solidFill>
              </a:rPr>
              <a:pPr/>
              <a:t>03/07/2025</a:t>
            </a:fld>
            <a:endParaRPr lang="es-MX">
              <a:solidFill>
                <a:prstClr val="black">
                  <a:tint val="75000"/>
                </a:prstClr>
              </a:solidFill>
            </a:endParaRPr>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solidFill>
                <a:prstClr val="black">
                  <a:tint val="75000"/>
                </a:prstClr>
              </a:solidFill>
            </a:endParaRPr>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C31CBD-6855-413D-9DCE-4D4F74605483}"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91111199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8.xml"/><Relationship Id="rId1" Type="http://schemas.openxmlformats.org/officeDocument/2006/relationships/vmlDrawing" Target="../drawings/vmlDrawing1.vml"/><Relationship Id="rId4" Type="http://schemas.openxmlformats.org/officeDocument/2006/relationships/image" Target="../media/image5.wmf"/></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2.mp4"/><Relationship Id="rId1" Type="http://schemas.openxmlformats.org/officeDocument/2006/relationships/video" Target="NULL" TargetMode="External"/><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24.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9.xml"/><Relationship Id="rId4" Type="http://schemas.openxmlformats.org/officeDocument/2006/relationships/image" Target="../media/image8.emf"/></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36.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6.emf"/><Relationship Id="rId5" Type="http://schemas.openxmlformats.org/officeDocument/2006/relationships/image" Target="../media/image8.emf"/><Relationship Id="rId4" Type="http://schemas.openxmlformats.org/officeDocument/2006/relationships/image" Target="../media/image15.pn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40.xml"/><Relationship Id="rId4" Type="http://schemas.openxmlformats.org/officeDocument/2006/relationships/image" Target="../media/image7.pn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40.xml"/><Relationship Id="rId4" Type="http://schemas.openxmlformats.org/officeDocument/2006/relationships/image" Target="../media/image7.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40.xml"/><Relationship Id="rId4" Type="http://schemas.openxmlformats.org/officeDocument/2006/relationships/image" Target="../media/image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40.xml"/><Relationship Id="rId4" Type="http://schemas.openxmlformats.org/officeDocument/2006/relationships/image" Target="../media/image8.emf"/></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40.xml"/><Relationship Id="rId4" Type="http://schemas.openxmlformats.org/officeDocument/2006/relationships/image" Target="../media/image8.emf"/></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40.xml"/><Relationship Id="rId4" Type="http://schemas.openxmlformats.org/officeDocument/2006/relationships/image" Target="../media/image8.emf"/></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8.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5"/>
          <a:stretch>
            <a:fillRect/>
          </a:stretch>
        </p:blipFill>
        <p:spPr>
          <a:xfrm>
            <a:off x="13421862" y="-1390793"/>
            <a:ext cx="57290" cy="57290"/>
          </a:xfrm>
          <a:prstGeom prst="rect">
            <a:avLst/>
          </a:prstGeom>
        </p:spPr>
      </p:pic>
      <p:pic>
        <p:nvPicPr>
          <p:cNvPr id="9" name="presentacion 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0" y="1208315"/>
            <a:ext cx="12192000" cy="5649686"/>
          </a:xfrm>
          <a:prstGeom prst="rect">
            <a:avLst/>
          </a:prstGeom>
          <a:ln>
            <a:noFill/>
          </a:ln>
          <a:effectLst>
            <a:outerShdw blurRad="190500" algn="tl" rotWithShape="0">
              <a:srgbClr val="000000">
                <a:alpha val="70000"/>
              </a:srgbClr>
            </a:outerShdw>
          </a:effectLst>
        </p:spPr>
      </p:pic>
      <p:sp>
        <p:nvSpPr>
          <p:cNvPr id="11" name="CuadroTexto 10"/>
          <p:cNvSpPr txBox="1"/>
          <p:nvPr/>
        </p:nvSpPr>
        <p:spPr>
          <a:xfrm>
            <a:off x="3189506" y="5320600"/>
            <a:ext cx="6204859" cy="1384995"/>
          </a:xfrm>
          <a:prstGeom prst="rect">
            <a:avLst/>
          </a:prstGeom>
          <a:noFill/>
        </p:spPr>
        <p:txBody>
          <a:bodyPr wrap="square" rtlCol="0">
            <a:spAutoFit/>
          </a:bodyPr>
          <a:lstStyle/>
          <a:p>
            <a:pPr algn="ctr"/>
            <a:r>
              <a:rPr lang="es-ES" sz="4800" b="1" dirty="0">
                <a:solidFill>
                  <a:schemeClr val="bg1"/>
                </a:solidFill>
                <a:latin typeface="LATO"/>
              </a:rPr>
              <a:t>INTERVENCIÓN</a:t>
            </a:r>
            <a:r>
              <a:rPr lang="es-ES" sz="2000" b="1" dirty="0">
                <a:solidFill>
                  <a:schemeClr val="bg1"/>
                </a:solidFill>
                <a:latin typeface="LATO"/>
              </a:rPr>
              <a:t> </a:t>
            </a:r>
          </a:p>
          <a:p>
            <a:pPr algn="ctr"/>
            <a:r>
              <a:rPr lang="es-ES" sz="3600" b="1" dirty="0">
                <a:solidFill>
                  <a:srgbClr val="00B0F0"/>
                </a:solidFill>
                <a:latin typeface="LATO"/>
              </a:rPr>
              <a:t>TÉCNICA - JURÍDICA</a:t>
            </a:r>
            <a:endParaRPr lang="es-MX" sz="4000" b="1" dirty="0">
              <a:solidFill>
                <a:srgbClr val="00B0F0"/>
              </a:solidFill>
              <a:latin typeface="LATO"/>
            </a:endParaRPr>
          </a:p>
        </p:txBody>
      </p:sp>
      <p:pic>
        <p:nvPicPr>
          <p:cNvPr id="12" name="Imagen 11"/>
          <p:cNvPicPr>
            <a:picLocks noChangeAspect="1"/>
          </p:cNvPicPr>
          <p:nvPr/>
        </p:nvPicPr>
        <p:blipFill>
          <a:blip r:embed="rId5"/>
          <a:stretch>
            <a:fillRect/>
          </a:stretch>
        </p:blipFill>
        <p:spPr>
          <a:xfrm>
            <a:off x="3453588" y="355880"/>
            <a:ext cx="5284823" cy="4812314"/>
          </a:xfrm>
          <a:prstGeom prst="rect">
            <a:avLst/>
          </a:prstGeom>
        </p:spPr>
      </p:pic>
      <p:pic>
        <p:nvPicPr>
          <p:cNvPr id="13" name="Imagen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14590" y="97972"/>
            <a:ext cx="3157625" cy="888900"/>
          </a:xfrm>
          <a:prstGeom prst="rect">
            <a:avLst/>
          </a:prstGeom>
        </p:spPr>
      </p:pic>
    </p:spTree>
    <p:extLst>
      <p:ext uri="{BB962C8B-B14F-4D97-AF65-F5344CB8AC3E}">
        <p14:creationId xmlns:p14="http://schemas.microsoft.com/office/powerpoint/2010/main" val="23264666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80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80000">
                <p:cTn id="12" repeatCount="indefinite" fill="hold" display="0">
                  <p:stCondLst>
                    <p:cond delay="indefinite"/>
                  </p:stCondLst>
                </p:cTn>
                <p:tgtEl>
                  <p:spTgt spid="9"/>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CuadroTexto 4"/>
          <p:cNvSpPr txBox="1"/>
          <p:nvPr/>
        </p:nvSpPr>
        <p:spPr>
          <a:xfrm>
            <a:off x="493142" y="788520"/>
            <a:ext cx="5124779" cy="3908762"/>
          </a:xfrm>
          <a:prstGeom prst="rect">
            <a:avLst/>
          </a:prstGeom>
          <a:noFill/>
        </p:spPr>
        <p:txBody>
          <a:bodyPr wrap="square" rtlCol="0">
            <a:spAutoFit/>
          </a:bodyPr>
          <a:lstStyle/>
          <a:p>
            <a:pPr algn="ctr"/>
            <a:r>
              <a:rPr lang="es-ES" sz="3600" b="1" dirty="0">
                <a:solidFill>
                  <a:srgbClr val="002060"/>
                </a:solidFill>
              </a:rPr>
              <a:t>PROTOCOLO ÚNICO PARA LA PREVENCIÓN, DETECCIÓN Y ACTUACIÓN EN CASOS DE VIOLENCIA CONTRA NIÑAS, NIÑOS Y ADOLESCENTES</a:t>
            </a:r>
            <a:endParaRPr lang="es-MX" sz="3600" b="1" dirty="0">
              <a:solidFill>
                <a:srgbClr val="002060"/>
              </a:solidFill>
            </a:endParaRPr>
          </a:p>
          <a:p>
            <a:pPr algn="just"/>
            <a:r>
              <a:rPr lang="es-MX" sz="3200" b="1" dirty="0">
                <a:solidFill>
                  <a:prstClr val="black"/>
                </a:solidFill>
                <a:latin typeface="Bebas neue"/>
              </a:rPr>
              <a:t> </a:t>
            </a:r>
          </a:p>
        </p:txBody>
      </p:sp>
      <p:graphicFrame>
        <p:nvGraphicFramePr>
          <p:cNvPr id="38" name="Objeto 37"/>
          <p:cNvGraphicFramePr>
            <a:graphicFrameLocks noChangeAspect="1"/>
          </p:cNvGraphicFramePr>
          <p:nvPr>
            <p:extLst>
              <p:ext uri="{D42A27DB-BD31-4B8C-83A1-F6EECF244321}">
                <p14:modId xmlns:p14="http://schemas.microsoft.com/office/powerpoint/2010/main" val="673750151"/>
              </p:ext>
            </p:extLst>
          </p:nvPr>
        </p:nvGraphicFramePr>
        <p:xfrm>
          <a:off x="5943289" y="179876"/>
          <a:ext cx="5266417" cy="5608851"/>
        </p:xfrm>
        <a:graphic>
          <a:graphicData uri="http://schemas.openxmlformats.org/presentationml/2006/ole">
            <mc:AlternateContent xmlns:mc="http://schemas.openxmlformats.org/markup-compatibility/2006">
              <mc:Choice xmlns:v="urn:schemas-microsoft-com:vml" Requires="v">
                <p:oleObj spid="_x0000_s1033" name="Acrobat Document" r:id="rId3" imgW="6229440" imgH="7943760" progId="Acrobat.Document.DC">
                  <p:embed/>
                </p:oleObj>
              </mc:Choice>
              <mc:Fallback>
                <p:oleObj name="Acrobat Document" r:id="rId3" imgW="6229440" imgH="7943760" progId="Acrobat.Document.DC">
                  <p:embed/>
                  <p:pic>
                    <p:nvPicPr>
                      <p:cNvPr id="0" name=""/>
                      <p:cNvPicPr/>
                      <p:nvPr/>
                    </p:nvPicPr>
                    <p:blipFill>
                      <a:blip r:embed="rId4"/>
                      <a:stretch>
                        <a:fillRect/>
                      </a:stretch>
                    </p:blipFill>
                    <p:spPr>
                      <a:xfrm>
                        <a:off x="5943289" y="179876"/>
                        <a:ext cx="5266417" cy="5608851"/>
                      </a:xfrm>
                      <a:prstGeom prst="rect">
                        <a:avLst/>
                      </a:prstGeom>
                      <a:noFill/>
                    </p:spPr>
                  </p:pic>
                </p:oleObj>
              </mc:Fallback>
            </mc:AlternateContent>
          </a:graphicData>
        </a:graphic>
      </p:graphicFrame>
      <p:sp>
        <p:nvSpPr>
          <p:cNvPr id="8" name="CuadroTexto 7"/>
          <p:cNvSpPr txBox="1"/>
          <p:nvPr/>
        </p:nvSpPr>
        <p:spPr>
          <a:xfrm>
            <a:off x="3849288" y="5788727"/>
            <a:ext cx="8342712" cy="369332"/>
          </a:xfrm>
          <a:prstGeom prst="rect">
            <a:avLst/>
          </a:prstGeom>
          <a:noFill/>
        </p:spPr>
        <p:txBody>
          <a:bodyPr wrap="square" rtlCol="0">
            <a:spAutoFit/>
          </a:bodyPr>
          <a:lstStyle/>
          <a:p>
            <a:pPr algn="ctr"/>
            <a:r>
              <a:rPr lang="es-MX" b="1" dirty="0">
                <a:solidFill>
                  <a:srgbClr val="002060"/>
                </a:solidFill>
                <a:latin typeface="Open Sans" panose="020B0606030504020204"/>
              </a:rPr>
              <a:t>http://educacion.chihuahua.gob.mx/protocolo/que-es-el-protocolo</a:t>
            </a:r>
          </a:p>
        </p:txBody>
      </p:sp>
      <p:sp>
        <p:nvSpPr>
          <p:cNvPr id="9" name="CuadroTexto 8"/>
          <p:cNvSpPr txBox="1"/>
          <p:nvPr/>
        </p:nvSpPr>
        <p:spPr>
          <a:xfrm>
            <a:off x="301224" y="6434960"/>
            <a:ext cx="3882156" cy="276999"/>
          </a:xfrm>
          <a:prstGeom prst="rect">
            <a:avLst/>
          </a:prstGeom>
          <a:noFill/>
        </p:spPr>
        <p:txBody>
          <a:bodyPr wrap="square" rtlCol="0">
            <a:spAutoFit/>
          </a:bodyPr>
          <a:lstStyle/>
          <a:p>
            <a:r>
              <a:rPr lang="es-MX" sz="1200" dirty="0">
                <a:solidFill>
                  <a:prstClr val="black"/>
                </a:solidFill>
                <a:latin typeface="Bahnschrift SemiCondensed" panose="020B0502040204020203" pitchFamily="34" charset="0"/>
              </a:rPr>
              <a:t>Fuente: SECRETARIA DE EDUCACIÓN Y DEPORTE</a:t>
            </a:r>
            <a:endParaRPr lang="es-MX" sz="1200" dirty="0">
              <a:solidFill>
                <a:prstClr val="black"/>
              </a:solidFill>
              <a:latin typeface="Bahnschrift SemiCondensed" panose="020B0502040204020203"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503936962"/>
      </p:ext>
    </p:extLst>
  </p:cSld>
  <p:clrMapOvr>
    <a:masterClrMapping/>
  </p:clrMapOvr>
  <p:transition spd="slow">
    <p:cove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Título 2">
            <a:extLst>
              <a:ext uri="{FF2B5EF4-FFF2-40B4-BE49-F238E27FC236}">
                <a16:creationId xmlns:a16="http://schemas.microsoft.com/office/drawing/2014/main" id="{F6B8A1FE-EF07-1C7B-E971-5DA197E92CE3}"/>
              </a:ext>
            </a:extLst>
          </p:cNvPr>
          <p:cNvSpPr txBox="1">
            <a:spLocks/>
          </p:cNvSpPr>
          <p:nvPr/>
        </p:nvSpPr>
        <p:spPr>
          <a:xfrm>
            <a:off x="538217" y="1695039"/>
            <a:ext cx="3439054" cy="75207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sz="4800" b="1" dirty="0">
                <a:solidFill>
                  <a:schemeClr val="accent2"/>
                </a:solidFill>
                <a:effectLst>
                  <a:outerShdw blurRad="38100" dist="38100" dir="2700000" algn="tl">
                    <a:srgbClr val="000000">
                      <a:alpha val="43137"/>
                    </a:srgbClr>
                  </a:outerShdw>
                </a:effectLst>
                <a:latin typeface="+mn-lt"/>
              </a:rPr>
              <a:t>Propósito:</a:t>
            </a:r>
            <a:r>
              <a:rPr lang="es-MX" sz="4800" dirty="0"/>
              <a:t> </a:t>
            </a:r>
          </a:p>
        </p:txBody>
      </p:sp>
      <p:sp>
        <p:nvSpPr>
          <p:cNvPr id="18" name="Marcador de contenido 3">
            <a:extLst>
              <a:ext uri="{FF2B5EF4-FFF2-40B4-BE49-F238E27FC236}">
                <a16:creationId xmlns:a16="http://schemas.microsoft.com/office/drawing/2014/main" id="{062DB387-DC6C-5128-55BC-1FB4553C4475}"/>
              </a:ext>
            </a:extLst>
          </p:cNvPr>
          <p:cNvSpPr txBox="1">
            <a:spLocks/>
          </p:cNvSpPr>
          <p:nvPr/>
        </p:nvSpPr>
        <p:spPr>
          <a:xfrm>
            <a:off x="1143525" y="2677482"/>
            <a:ext cx="9709225" cy="31500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s-MX" b="1" dirty="0">
                <a:solidFill>
                  <a:srgbClr val="002060"/>
                </a:solidFill>
              </a:rPr>
              <a:t>Promover las pautas de Prevención, detección y actuación </a:t>
            </a:r>
            <a:r>
              <a:rPr lang="es-MX" dirty="0">
                <a:solidFill>
                  <a:srgbClr val="002060"/>
                </a:solidFill>
              </a:rPr>
              <a:t>frente a los distintos tipos de violencia en las escuelas del Estado de Chihuahua.</a:t>
            </a:r>
          </a:p>
          <a:p>
            <a:pPr algn="just"/>
            <a:r>
              <a:rPr lang="es-MX" b="1" dirty="0">
                <a:solidFill>
                  <a:srgbClr val="002060"/>
                </a:solidFill>
              </a:rPr>
              <a:t>Salvaguardar la integridad del alumno y sensibilizar a la comunidad educativa </a:t>
            </a:r>
            <a:r>
              <a:rPr lang="es-MX" dirty="0">
                <a:solidFill>
                  <a:srgbClr val="002060"/>
                </a:solidFill>
              </a:rPr>
              <a:t>para garantizar acciones a favor del respeto de los derechos humanos de niñas, niños y adolescentes.</a:t>
            </a:r>
          </a:p>
        </p:txBody>
      </p:sp>
      <p:sp>
        <p:nvSpPr>
          <p:cNvPr id="19" name="CuadroTexto 18"/>
          <p:cNvSpPr txBox="1"/>
          <p:nvPr/>
        </p:nvSpPr>
        <p:spPr>
          <a:xfrm>
            <a:off x="758424" y="6402303"/>
            <a:ext cx="3882156" cy="276999"/>
          </a:xfrm>
          <a:prstGeom prst="rect">
            <a:avLst/>
          </a:prstGeom>
          <a:noFill/>
        </p:spPr>
        <p:txBody>
          <a:bodyPr wrap="square" rtlCol="0">
            <a:spAutoFit/>
          </a:bodyPr>
          <a:lstStyle/>
          <a:p>
            <a:r>
              <a:rPr lang="es-MX" sz="1200" dirty="0">
                <a:latin typeface="Bahnschrift SemiCondensed" panose="020B0502040204020203" pitchFamily="34" charset="0"/>
              </a:rPr>
              <a:t>Fuente: Secretaria de Educación y Deporte</a:t>
            </a:r>
            <a:endParaRPr lang="es-MX" sz="1200" dirty="0">
              <a:latin typeface="Bahnschrift SemiCondensed" panose="020B0502040204020203" pitchFamily="34" charset="0"/>
              <a:ea typeface="Open Sans" panose="020B0606030504020204" pitchFamily="34" charset="0"/>
              <a:cs typeface="Open Sans" panose="020B0606030504020204" pitchFamily="34" charset="0"/>
            </a:endParaRPr>
          </a:p>
        </p:txBody>
      </p:sp>
      <p:pic>
        <p:nvPicPr>
          <p:cNvPr id="2050" name="Picture 2" descr="No hay ninguna descripción de la foto disponible.">
            <a:extLst>
              <a:ext uri="{FF2B5EF4-FFF2-40B4-BE49-F238E27FC236}">
                <a16:creationId xmlns:a16="http://schemas.microsoft.com/office/drawing/2014/main" id="{A1D4E14F-05F8-EEF8-38D2-E27EC3AC732A}"/>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157" t="40092" r="7107" b="40310"/>
          <a:stretch/>
        </p:blipFill>
        <p:spPr bwMode="auto">
          <a:xfrm>
            <a:off x="174171" y="173356"/>
            <a:ext cx="4030246" cy="921266"/>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a:extLst>
              <a:ext uri="{FF2B5EF4-FFF2-40B4-BE49-F238E27FC236}">
                <a16:creationId xmlns:a16="http://schemas.microsoft.com/office/drawing/2014/main" id="{A483298C-6DEC-5126-5146-D0BD7472476E}"/>
              </a:ext>
            </a:extLst>
          </p:cNvPr>
          <p:cNvSpPr/>
          <p:nvPr/>
        </p:nvSpPr>
        <p:spPr>
          <a:xfrm>
            <a:off x="839699" y="290864"/>
            <a:ext cx="1722748" cy="6781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6" name="Imagen 5">
            <a:extLst>
              <a:ext uri="{FF2B5EF4-FFF2-40B4-BE49-F238E27FC236}">
                <a16:creationId xmlns:a16="http://schemas.microsoft.com/office/drawing/2014/main" id="{706D1CC5-271D-F3FB-C9B0-92A844FB18F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47416" r="57806" b="9254"/>
          <a:stretch/>
        </p:blipFill>
        <p:spPr>
          <a:xfrm>
            <a:off x="909519" y="330932"/>
            <a:ext cx="1804023" cy="521522"/>
          </a:xfrm>
          <a:prstGeom prst="rect">
            <a:avLst/>
          </a:prstGeom>
        </p:spPr>
      </p:pic>
    </p:spTree>
    <p:extLst>
      <p:ext uri="{BB962C8B-B14F-4D97-AF65-F5344CB8AC3E}">
        <p14:creationId xmlns:p14="http://schemas.microsoft.com/office/powerpoint/2010/main" val="63162732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Título 1">
            <a:extLst>
              <a:ext uri="{FF2B5EF4-FFF2-40B4-BE49-F238E27FC236}">
                <a16:creationId xmlns:a16="http://schemas.microsoft.com/office/drawing/2014/main" id="{1863A6EC-E516-8F37-5E8E-E25419965E27}"/>
              </a:ext>
            </a:extLst>
          </p:cNvPr>
          <p:cNvSpPr txBox="1">
            <a:spLocks/>
          </p:cNvSpPr>
          <p:nvPr/>
        </p:nvSpPr>
        <p:spPr>
          <a:xfrm>
            <a:off x="368527" y="1752601"/>
            <a:ext cx="4638902" cy="81040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4800" b="1" dirty="0">
                <a:solidFill>
                  <a:schemeClr val="accent2"/>
                </a:solidFill>
                <a:effectLst>
                  <a:outerShdw blurRad="38100" dist="38100" dir="2700000" algn="tl">
                    <a:srgbClr val="000000">
                      <a:alpha val="43137"/>
                    </a:srgbClr>
                  </a:outerShdw>
                </a:effectLst>
                <a:latin typeface="+mn-lt"/>
              </a:rPr>
              <a:t>Procedimiento:</a:t>
            </a:r>
            <a:r>
              <a:rPr lang="es-ES" sz="4800" b="1" dirty="0">
                <a:solidFill>
                  <a:schemeClr val="accent2"/>
                </a:solidFill>
                <a:latin typeface="+mn-lt"/>
              </a:rPr>
              <a:t> </a:t>
            </a:r>
            <a:endParaRPr lang="es-MX" sz="4800" dirty="0">
              <a:solidFill>
                <a:schemeClr val="accent2"/>
              </a:solidFill>
              <a:latin typeface="+mn-lt"/>
            </a:endParaRPr>
          </a:p>
        </p:txBody>
      </p:sp>
      <p:sp>
        <p:nvSpPr>
          <p:cNvPr id="14" name="Marcador de contenido 2">
            <a:extLst>
              <a:ext uri="{FF2B5EF4-FFF2-40B4-BE49-F238E27FC236}">
                <a16:creationId xmlns:a16="http://schemas.microsoft.com/office/drawing/2014/main" id="{3DFE30A6-B72F-8007-EF15-5D66EB609191}"/>
              </a:ext>
            </a:extLst>
          </p:cNvPr>
          <p:cNvSpPr txBox="1">
            <a:spLocks/>
          </p:cNvSpPr>
          <p:nvPr/>
        </p:nvSpPr>
        <p:spPr>
          <a:xfrm>
            <a:off x="1004320" y="3177168"/>
            <a:ext cx="10183359" cy="258283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s-MX" b="1" dirty="0">
                <a:solidFill>
                  <a:srgbClr val="002060"/>
                </a:solidFill>
              </a:rPr>
              <a:t>Inicia con el reporte de los hechos por parte de NNA </a:t>
            </a:r>
            <a:r>
              <a:rPr lang="es-MX" dirty="0">
                <a:solidFill>
                  <a:srgbClr val="002060"/>
                </a:solidFill>
              </a:rPr>
              <a:t>que esté sufriendo violencia por cualquier persona o autoridad, quien tenga conocimiento de estos hechos deberá dirigirse a la </a:t>
            </a:r>
            <a:r>
              <a:rPr lang="es-MX" b="1" dirty="0">
                <a:solidFill>
                  <a:srgbClr val="002060"/>
                </a:solidFill>
              </a:rPr>
              <a:t>Procuraduría Estatal de Protección de Niñas, Niños y Adolescentes o a las autoridades de primer contacto </a:t>
            </a:r>
            <a:r>
              <a:rPr lang="es-MX" dirty="0">
                <a:solidFill>
                  <a:srgbClr val="002060"/>
                </a:solidFill>
              </a:rPr>
              <a:t>(911 o fiscalía). </a:t>
            </a:r>
          </a:p>
          <a:p>
            <a:endParaRPr lang="es-MX" dirty="0">
              <a:solidFill>
                <a:srgbClr val="002060"/>
              </a:solidFill>
            </a:endParaRPr>
          </a:p>
        </p:txBody>
      </p:sp>
      <p:sp>
        <p:nvSpPr>
          <p:cNvPr id="15" name="CuadroTexto 14"/>
          <p:cNvSpPr txBox="1"/>
          <p:nvPr/>
        </p:nvSpPr>
        <p:spPr>
          <a:xfrm>
            <a:off x="758424" y="6402303"/>
            <a:ext cx="3882156" cy="276999"/>
          </a:xfrm>
          <a:prstGeom prst="rect">
            <a:avLst/>
          </a:prstGeom>
          <a:noFill/>
        </p:spPr>
        <p:txBody>
          <a:bodyPr wrap="square" rtlCol="0">
            <a:spAutoFit/>
          </a:bodyPr>
          <a:lstStyle/>
          <a:p>
            <a:r>
              <a:rPr lang="es-MX" sz="1200" dirty="0">
                <a:latin typeface="Bahnschrift SemiCondensed" panose="020B0502040204020203" pitchFamily="34" charset="0"/>
              </a:rPr>
              <a:t>Fuente: Secretaria de Educación y Deporte</a:t>
            </a:r>
            <a:endParaRPr lang="es-MX" sz="1200" dirty="0">
              <a:latin typeface="Bahnschrift SemiCondensed" panose="020B0502040204020203" pitchFamily="34" charset="0"/>
              <a:ea typeface="Open Sans" panose="020B0606030504020204" pitchFamily="34" charset="0"/>
              <a:cs typeface="Open Sans" panose="020B0606030504020204" pitchFamily="34" charset="0"/>
            </a:endParaRPr>
          </a:p>
        </p:txBody>
      </p:sp>
      <p:pic>
        <p:nvPicPr>
          <p:cNvPr id="6" name="Imagen 5">
            <a:extLst>
              <a:ext uri="{FF2B5EF4-FFF2-40B4-BE49-F238E27FC236}">
                <a16:creationId xmlns:a16="http://schemas.microsoft.com/office/drawing/2014/main" id="{2EE0BA85-C81D-F137-AACA-35AA136A5D4B}"/>
              </a:ext>
            </a:extLst>
          </p:cNvPr>
          <p:cNvPicPr>
            <a:picLocks noChangeAspect="1"/>
          </p:cNvPicPr>
          <p:nvPr/>
        </p:nvPicPr>
        <p:blipFill>
          <a:blip r:embed="rId4"/>
          <a:stretch>
            <a:fillRect/>
          </a:stretch>
        </p:blipFill>
        <p:spPr>
          <a:xfrm>
            <a:off x="174171" y="-61271"/>
            <a:ext cx="5612892" cy="1205484"/>
          </a:xfrm>
          <a:prstGeom prst="rect">
            <a:avLst/>
          </a:prstGeom>
        </p:spPr>
      </p:pic>
    </p:spTree>
    <p:extLst>
      <p:ext uri="{BB962C8B-B14F-4D97-AF65-F5344CB8AC3E}">
        <p14:creationId xmlns:p14="http://schemas.microsoft.com/office/powerpoint/2010/main" val="55850616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Título 1">
            <a:extLst>
              <a:ext uri="{FF2B5EF4-FFF2-40B4-BE49-F238E27FC236}">
                <a16:creationId xmlns:a16="http://schemas.microsoft.com/office/drawing/2014/main" id="{C13CF3BD-F749-254A-90D0-B90E90C3F75D}"/>
              </a:ext>
            </a:extLst>
          </p:cNvPr>
          <p:cNvSpPr txBox="1">
            <a:spLocks/>
          </p:cNvSpPr>
          <p:nvPr/>
        </p:nvSpPr>
        <p:spPr>
          <a:xfrm>
            <a:off x="1481686" y="1676077"/>
            <a:ext cx="8812060" cy="77103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4800" b="1" dirty="0">
                <a:solidFill>
                  <a:schemeClr val="accent2"/>
                </a:solidFill>
                <a:effectLst>
                  <a:outerShdw blurRad="38100" dist="38100" dir="2700000" algn="tl">
                    <a:srgbClr val="000000">
                      <a:alpha val="43137"/>
                    </a:srgbClr>
                  </a:outerShdw>
                </a:effectLst>
                <a:latin typeface="+mn-lt"/>
              </a:rPr>
              <a:t>OBJETIVOS DEL PROTOCOLO</a:t>
            </a:r>
            <a:endParaRPr lang="es-MX" sz="4000" dirty="0">
              <a:solidFill>
                <a:schemeClr val="accent2"/>
              </a:solidFill>
            </a:endParaRPr>
          </a:p>
        </p:txBody>
      </p:sp>
      <p:sp>
        <p:nvSpPr>
          <p:cNvPr id="14" name="Marcador de contenido 2">
            <a:extLst>
              <a:ext uri="{FF2B5EF4-FFF2-40B4-BE49-F238E27FC236}">
                <a16:creationId xmlns:a16="http://schemas.microsoft.com/office/drawing/2014/main" id="{AB1D0A2A-A7D2-01FE-D397-27A6AD978925}"/>
              </a:ext>
            </a:extLst>
          </p:cNvPr>
          <p:cNvSpPr txBox="1">
            <a:spLocks/>
          </p:cNvSpPr>
          <p:nvPr/>
        </p:nvSpPr>
        <p:spPr>
          <a:xfrm>
            <a:off x="713015" y="2633850"/>
            <a:ext cx="10765970" cy="328461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MX" sz="3200" b="1" dirty="0">
                <a:solidFill>
                  <a:schemeClr val="accent1"/>
                </a:solidFill>
              </a:rPr>
              <a:t>Objetivo General:</a:t>
            </a:r>
          </a:p>
          <a:p>
            <a:pPr marL="0" indent="0">
              <a:buFont typeface="Arial" panose="020B0604020202020204" pitchFamily="34" charset="0"/>
              <a:buNone/>
            </a:pPr>
            <a:endParaRPr lang="es-MX" sz="1000" b="1" dirty="0"/>
          </a:p>
          <a:p>
            <a:pPr algn="just">
              <a:lnSpc>
                <a:spcPct val="100000"/>
              </a:lnSpc>
            </a:pPr>
            <a:r>
              <a:rPr lang="es-MX" b="1" dirty="0">
                <a:solidFill>
                  <a:srgbClr val="002060"/>
                </a:solidFill>
              </a:rPr>
              <a:t>Proporcionar elementos conceptuales, estrategias y mecanismos para la prevención, detección y actuación</a:t>
            </a:r>
            <a:r>
              <a:rPr lang="es-MX" dirty="0">
                <a:solidFill>
                  <a:srgbClr val="002060"/>
                </a:solidFill>
              </a:rPr>
              <a:t> </a:t>
            </a:r>
            <a:r>
              <a:rPr lang="es-MX" b="1" dirty="0">
                <a:solidFill>
                  <a:srgbClr val="002060"/>
                </a:solidFill>
              </a:rPr>
              <a:t>en casos de violencia sexual, acoso escolar y maltrato en NNA</a:t>
            </a:r>
            <a:r>
              <a:rPr lang="es-MX" dirty="0">
                <a:solidFill>
                  <a:srgbClr val="002060"/>
                </a:solidFill>
              </a:rPr>
              <a:t>, y  en las escuelas de educación básica publicas y privadas del Estado de Chihuahua.  </a:t>
            </a:r>
          </a:p>
          <a:p>
            <a:pPr marL="0" indent="0">
              <a:buFont typeface="Arial" panose="020B0604020202020204" pitchFamily="34" charset="0"/>
              <a:buNone/>
            </a:pPr>
            <a:endParaRPr lang="es-MX" b="1" dirty="0">
              <a:solidFill>
                <a:srgbClr val="002060"/>
              </a:solidFill>
            </a:endParaRPr>
          </a:p>
        </p:txBody>
      </p:sp>
      <p:sp>
        <p:nvSpPr>
          <p:cNvPr id="15" name="CuadroTexto 14"/>
          <p:cNvSpPr txBox="1"/>
          <p:nvPr/>
        </p:nvSpPr>
        <p:spPr>
          <a:xfrm>
            <a:off x="758424" y="6402303"/>
            <a:ext cx="3882156" cy="276999"/>
          </a:xfrm>
          <a:prstGeom prst="rect">
            <a:avLst/>
          </a:prstGeom>
          <a:noFill/>
        </p:spPr>
        <p:txBody>
          <a:bodyPr wrap="square" rtlCol="0">
            <a:spAutoFit/>
          </a:bodyPr>
          <a:lstStyle/>
          <a:p>
            <a:r>
              <a:rPr lang="es-MX" sz="1200" dirty="0">
                <a:latin typeface="Bahnschrift SemiCondensed" panose="020B0502040204020203" pitchFamily="34" charset="0"/>
              </a:rPr>
              <a:t>Fuente: Secretaria de Educación y Deporte</a:t>
            </a:r>
            <a:endParaRPr lang="es-MX" sz="1200" dirty="0">
              <a:latin typeface="Bahnschrift SemiCondensed" panose="020B0502040204020203" pitchFamily="34" charset="0"/>
              <a:ea typeface="Open Sans" panose="020B0606030504020204" pitchFamily="34" charset="0"/>
              <a:cs typeface="Open Sans" panose="020B0606030504020204" pitchFamily="34" charset="0"/>
            </a:endParaRPr>
          </a:p>
        </p:txBody>
      </p:sp>
      <p:pic>
        <p:nvPicPr>
          <p:cNvPr id="2" name="Imagen 1">
            <a:extLst>
              <a:ext uri="{FF2B5EF4-FFF2-40B4-BE49-F238E27FC236}">
                <a16:creationId xmlns:a16="http://schemas.microsoft.com/office/drawing/2014/main" id="{D0D861BF-7096-52BD-0EDF-A715CB459CC8}"/>
              </a:ext>
            </a:extLst>
          </p:cNvPr>
          <p:cNvPicPr>
            <a:picLocks noChangeAspect="1"/>
          </p:cNvPicPr>
          <p:nvPr/>
        </p:nvPicPr>
        <p:blipFill>
          <a:blip r:embed="rId4"/>
          <a:stretch>
            <a:fillRect/>
          </a:stretch>
        </p:blipFill>
        <p:spPr>
          <a:xfrm>
            <a:off x="174171" y="-61271"/>
            <a:ext cx="5612892" cy="1205484"/>
          </a:xfrm>
          <a:prstGeom prst="rect">
            <a:avLst/>
          </a:prstGeom>
        </p:spPr>
      </p:pic>
    </p:spTree>
    <p:extLst>
      <p:ext uri="{BB962C8B-B14F-4D97-AF65-F5344CB8AC3E}">
        <p14:creationId xmlns:p14="http://schemas.microsoft.com/office/powerpoint/2010/main" val="76150069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Marcador de contenido 2">
            <a:extLst>
              <a:ext uri="{FF2B5EF4-FFF2-40B4-BE49-F238E27FC236}">
                <a16:creationId xmlns:a16="http://schemas.microsoft.com/office/drawing/2014/main" id="{AB1D0A2A-A7D2-01FE-D397-27A6AD978925}"/>
              </a:ext>
            </a:extLst>
          </p:cNvPr>
          <p:cNvSpPr txBox="1">
            <a:spLocks/>
          </p:cNvSpPr>
          <p:nvPr/>
        </p:nvSpPr>
        <p:spPr>
          <a:xfrm>
            <a:off x="283792" y="1374470"/>
            <a:ext cx="10983685" cy="5483530"/>
          </a:xfrm>
          <a:prstGeom prst="rect">
            <a:avLst/>
          </a:prstGeom>
        </p:spPr>
        <p:txBody>
          <a:bodyPr>
            <a:normAutofit fontScale="4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s-MX" b="1" dirty="0"/>
          </a:p>
          <a:p>
            <a:pPr marL="0" indent="0">
              <a:buFont typeface="Arial" panose="020B0604020202020204" pitchFamily="34" charset="0"/>
              <a:buNone/>
            </a:pPr>
            <a:r>
              <a:rPr lang="es-MX" sz="8000" b="1" dirty="0">
                <a:solidFill>
                  <a:schemeClr val="accent1"/>
                </a:solidFill>
              </a:rPr>
              <a:t>Objetivos Específicos: </a:t>
            </a:r>
          </a:p>
          <a:p>
            <a:pPr marL="0" indent="0">
              <a:buFont typeface="Arial" panose="020B0604020202020204" pitchFamily="34" charset="0"/>
              <a:buNone/>
            </a:pPr>
            <a:endParaRPr lang="es-MX" sz="1600" b="1" dirty="0">
              <a:solidFill>
                <a:schemeClr val="accent1"/>
              </a:solidFill>
            </a:endParaRPr>
          </a:p>
          <a:p>
            <a:pPr algn="just">
              <a:lnSpc>
                <a:spcPct val="120000"/>
              </a:lnSpc>
            </a:pPr>
            <a:r>
              <a:rPr lang="es-MX" sz="5500" b="1" dirty="0">
                <a:solidFill>
                  <a:srgbClr val="002060"/>
                </a:solidFill>
              </a:rPr>
              <a:t>Sensibilizar a la comunidad educativa de sus responsabilidades y de las acciones inmediatas a realizar</a:t>
            </a:r>
            <a:r>
              <a:rPr lang="es-MX" sz="5500" dirty="0">
                <a:solidFill>
                  <a:srgbClr val="002060"/>
                </a:solidFill>
              </a:rPr>
              <a:t> para la prevención, detección y actuación en casos de violencia sexual, acoso escolar y maltrato, así como </a:t>
            </a:r>
            <a:r>
              <a:rPr lang="es-MX" sz="5500" b="1" dirty="0">
                <a:solidFill>
                  <a:srgbClr val="002060"/>
                </a:solidFill>
              </a:rPr>
              <a:t>la necesidad de involucrarse activamente en el conocimiento, promoción y la garantía a favor de los derechos </a:t>
            </a:r>
            <a:r>
              <a:rPr lang="es-MX" sz="5500" dirty="0">
                <a:solidFill>
                  <a:srgbClr val="002060"/>
                </a:solidFill>
              </a:rPr>
              <a:t>de las NNA.</a:t>
            </a:r>
          </a:p>
          <a:p>
            <a:pPr algn="just">
              <a:lnSpc>
                <a:spcPct val="120000"/>
              </a:lnSpc>
            </a:pPr>
            <a:r>
              <a:rPr lang="es-MX" sz="5500" b="1" dirty="0">
                <a:solidFill>
                  <a:srgbClr val="002060"/>
                </a:solidFill>
              </a:rPr>
              <a:t>Detectar de manera oportuna al alumnado en situación de riesgo </a:t>
            </a:r>
            <a:r>
              <a:rPr lang="es-MX" sz="5500" dirty="0">
                <a:solidFill>
                  <a:srgbClr val="002060"/>
                </a:solidFill>
              </a:rPr>
              <a:t>por violencia sexual, acoso escolar y/o maltrato, así como en su caso, </a:t>
            </a:r>
            <a:r>
              <a:rPr lang="es-MX" sz="5500" b="1" dirty="0">
                <a:solidFill>
                  <a:srgbClr val="002060"/>
                </a:solidFill>
              </a:rPr>
              <a:t>los potenciales generadores y posibles agresores dentro del entorno escolar</a:t>
            </a:r>
            <a:r>
              <a:rPr lang="es-MX" sz="5500" dirty="0">
                <a:solidFill>
                  <a:srgbClr val="002060"/>
                </a:solidFill>
              </a:rPr>
              <a:t>, para su debida referencia a las autoridades correspondientes. </a:t>
            </a:r>
          </a:p>
          <a:p>
            <a:pPr algn="just">
              <a:lnSpc>
                <a:spcPct val="120000"/>
              </a:lnSpc>
            </a:pPr>
            <a:r>
              <a:rPr lang="es-MX" sz="5500" b="1" dirty="0">
                <a:solidFill>
                  <a:srgbClr val="002060"/>
                </a:solidFill>
              </a:rPr>
              <a:t>Proporcionar</a:t>
            </a:r>
            <a:r>
              <a:rPr lang="es-MX" sz="5500" dirty="0">
                <a:solidFill>
                  <a:srgbClr val="002060"/>
                </a:solidFill>
              </a:rPr>
              <a:t> a la comunidad educativa en general, </a:t>
            </a:r>
            <a:r>
              <a:rPr lang="es-MX" sz="5500" b="1" dirty="0">
                <a:solidFill>
                  <a:srgbClr val="002060"/>
                </a:solidFill>
              </a:rPr>
              <a:t>las herramientas que les permitan brindar atención primaria de manera inmediata oportuna y pertinente </a:t>
            </a:r>
            <a:r>
              <a:rPr lang="es-MX" sz="5500" dirty="0">
                <a:solidFill>
                  <a:srgbClr val="002060"/>
                </a:solidFill>
              </a:rPr>
              <a:t>en los casos de violencia sexual, acoso escolar y maltrato en NNA.</a:t>
            </a:r>
          </a:p>
        </p:txBody>
      </p:sp>
      <p:sp>
        <p:nvSpPr>
          <p:cNvPr id="14" name="CuadroTexto 13"/>
          <p:cNvSpPr txBox="1"/>
          <p:nvPr/>
        </p:nvSpPr>
        <p:spPr>
          <a:xfrm>
            <a:off x="758424" y="6402303"/>
            <a:ext cx="3882156" cy="276999"/>
          </a:xfrm>
          <a:prstGeom prst="rect">
            <a:avLst/>
          </a:prstGeom>
          <a:noFill/>
        </p:spPr>
        <p:txBody>
          <a:bodyPr wrap="square" rtlCol="0">
            <a:spAutoFit/>
          </a:bodyPr>
          <a:lstStyle/>
          <a:p>
            <a:r>
              <a:rPr lang="es-MX" sz="1200" dirty="0">
                <a:latin typeface="Bahnschrift SemiCondensed" panose="020B0502040204020203" pitchFamily="34" charset="0"/>
              </a:rPr>
              <a:t>Fuente: Secretaria de Educación y Deporte</a:t>
            </a:r>
            <a:endParaRPr lang="es-MX" sz="1200" dirty="0">
              <a:latin typeface="Bahnschrift SemiCondensed" panose="020B0502040204020203" pitchFamily="34" charset="0"/>
              <a:ea typeface="Open Sans" panose="020B0606030504020204" pitchFamily="34" charset="0"/>
              <a:cs typeface="Open Sans" panose="020B0606030504020204" pitchFamily="34" charset="0"/>
            </a:endParaRPr>
          </a:p>
        </p:txBody>
      </p:sp>
      <p:pic>
        <p:nvPicPr>
          <p:cNvPr id="2" name="Imagen 1">
            <a:extLst>
              <a:ext uri="{FF2B5EF4-FFF2-40B4-BE49-F238E27FC236}">
                <a16:creationId xmlns:a16="http://schemas.microsoft.com/office/drawing/2014/main" id="{6143C3C7-4B6E-3D40-387D-9C308A5B8D9E}"/>
              </a:ext>
            </a:extLst>
          </p:cNvPr>
          <p:cNvPicPr>
            <a:picLocks noChangeAspect="1"/>
          </p:cNvPicPr>
          <p:nvPr/>
        </p:nvPicPr>
        <p:blipFill>
          <a:blip r:embed="rId4"/>
          <a:stretch>
            <a:fillRect/>
          </a:stretch>
        </p:blipFill>
        <p:spPr>
          <a:xfrm>
            <a:off x="174171" y="-61271"/>
            <a:ext cx="5612892" cy="1205484"/>
          </a:xfrm>
          <a:prstGeom prst="rect">
            <a:avLst/>
          </a:prstGeom>
        </p:spPr>
      </p:pic>
    </p:spTree>
    <p:extLst>
      <p:ext uri="{BB962C8B-B14F-4D97-AF65-F5344CB8AC3E}">
        <p14:creationId xmlns:p14="http://schemas.microsoft.com/office/powerpoint/2010/main" val="46793660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Título 1">
            <a:extLst>
              <a:ext uri="{FF2B5EF4-FFF2-40B4-BE49-F238E27FC236}">
                <a16:creationId xmlns:a16="http://schemas.microsoft.com/office/drawing/2014/main" id="{B3069E77-C244-5EBE-DA2E-F93412B20E8A}"/>
              </a:ext>
            </a:extLst>
          </p:cNvPr>
          <p:cNvSpPr txBox="1">
            <a:spLocks/>
          </p:cNvSpPr>
          <p:nvPr/>
        </p:nvSpPr>
        <p:spPr>
          <a:xfrm>
            <a:off x="0" y="1864989"/>
            <a:ext cx="5562815" cy="620486"/>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4800" b="1" dirty="0">
                <a:solidFill>
                  <a:schemeClr val="accent2"/>
                </a:solidFill>
                <a:effectLst>
                  <a:outerShdw blurRad="38100" dist="38100" dir="2700000" algn="tl">
                    <a:srgbClr val="000000">
                      <a:alpha val="43137"/>
                    </a:srgbClr>
                  </a:outerShdw>
                </a:effectLst>
                <a:latin typeface="+mn-lt"/>
              </a:rPr>
              <a:t>MARCO JURÍDICO :</a:t>
            </a:r>
            <a:endParaRPr lang="es-MX" sz="4800" dirty="0"/>
          </a:p>
        </p:txBody>
      </p:sp>
      <p:sp>
        <p:nvSpPr>
          <p:cNvPr id="14" name="Marcador de contenido 2">
            <a:extLst>
              <a:ext uri="{FF2B5EF4-FFF2-40B4-BE49-F238E27FC236}">
                <a16:creationId xmlns:a16="http://schemas.microsoft.com/office/drawing/2014/main" id="{41C44B83-F294-BB3A-0029-24EA7A915A89}"/>
              </a:ext>
            </a:extLst>
          </p:cNvPr>
          <p:cNvSpPr txBox="1">
            <a:spLocks/>
          </p:cNvSpPr>
          <p:nvPr/>
        </p:nvSpPr>
        <p:spPr>
          <a:xfrm>
            <a:off x="5836693" y="1921937"/>
            <a:ext cx="6481983" cy="510418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MX" sz="1400" dirty="0">
                <a:solidFill>
                  <a:srgbClr val="002060"/>
                </a:solidFill>
              </a:rPr>
              <a:t>Constitución Política de los Estados Unidos Mexicanos</a:t>
            </a:r>
          </a:p>
          <a:p>
            <a:r>
              <a:rPr lang="es-MX" sz="1400" dirty="0">
                <a:solidFill>
                  <a:srgbClr val="002060"/>
                </a:solidFill>
              </a:rPr>
              <a:t>Convención sobre los derechos del niño</a:t>
            </a:r>
          </a:p>
          <a:p>
            <a:r>
              <a:rPr lang="es-MX" sz="1400" dirty="0">
                <a:solidFill>
                  <a:srgbClr val="002060"/>
                </a:solidFill>
              </a:rPr>
              <a:t>Ley General de Educación</a:t>
            </a:r>
          </a:p>
          <a:p>
            <a:r>
              <a:rPr lang="es-MX" sz="1400" dirty="0">
                <a:solidFill>
                  <a:srgbClr val="002060"/>
                </a:solidFill>
              </a:rPr>
              <a:t>Ley General de los Derechos de niñas, niños y adolescentes</a:t>
            </a:r>
          </a:p>
          <a:p>
            <a:r>
              <a:rPr lang="es-MX" sz="1400" dirty="0">
                <a:solidFill>
                  <a:srgbClr val="002060"/>
                </a:solidFill>
              </a:rPr>
              <a:t>Ley General de acceso de las mujeres a una vida libre de violencia</a:t>
            </a:r>
          </a:p>
          <a:p>
            <a:r>
              <a:rPr lang="es-MX" sz="1400" dirty="0">
                <a:solidFill>
                  <a:srgbClr val="002060"/>
                </a:solidFill>
              </a:rPr>
              <a:t>Ley General de victimas  </a:t>
            </a:r>
          </a:p>
          <a:p>
            <a:r>
              <a:rPr lang="es-MX" sz="1400" dirty="0">
                <a:solidFill>
                  <a:srgbClr val="002060"/>
                </a:solidFill>
              </a:rPr>
              <a:t>Ley Federal para prevenir y eliminar la discriminación</a:t>
            </a:r>
          </a:p>
          <a:p>
            <a:r>
              <a:rPr lang="es-MX" sz="1400" dirty="0">
                <a:solidFill>
                  <a:srgbClr val="002060"/>
                </a:solidFill>
              </a:rPr>
              <a:t>Constitución Política del Estado de Chihuahua</a:t>
            </a:r>
          </a:p>
          <a:p>
            <a:r>
              <a:rPr lang="es-MX" sz="1400" dirty="0">
                <a:solidFill>
                  <a:srgbClr val="002060"/>
                </a:solidFill>
              </a:rPr>
              <a:t>Código Penal del Estado de Chihuahua</a:t>
            </a:r>
          </a:p>
          <a:p>
            <a:r>
              <a:rPr lang="es-MX" sz="1400" dirty="0">
                <a:solidFill>
                  <a:srgbClr val="002060"/>
                </a:solidFill>
              </a:rPr>
              <a:t>Ley Estatal de Educación</a:t>
            </a:r>
          </a:p>
          <a:p>
            <a:r>
              <a:rPr lang="es-MX" sz="1400" dirty="0">
                <a:solidFill>
                  <a:srgbClr val="002060"/>
                </a:solidFill>
              </a:rPr>
              <a:t>Ley Estatal del derecho de las mujeres a una vida libre de violencia</a:t>
            </a:r>
          </a:p>
          <a:p>
            <a:r>
              <a:rPr lang="es-MX" sz="1400" dirty="0">
                <a:solidFill>
                  <a:srgbClr val="002060"/>
                </a:solidFill>
              </a:rPr>
              <a:t>Ley para prevenir y eliminar la discriminación en el Estado de Chihuahua</a:t>
            </a:r>
          </a:p>
          <a:p>
            <a:r>
              <a:rPr lang="es-MX" sz="1400" dirty="0">
                <a:solidFill>
                  <a:srgbClr val="002060"/>
                </a:solidFill>
              </a:rPr>
              <a:t>Ley de seguridad escolar para el Estado de Chihuahua</a:t>
            </a:r>
          </a:p>
          <a:p>
            <a:r>
              <a:rPr lang="es-MX" sz="1400" dirty="0">
                <a:solidFill>
                  <a:srgbClr val="002060"/>
                </a:solidFill>
              </a:rPr>
              <a:t>Ley de los derechos de las niñas, niños y adolescentes del Estado de Chihuahua</a:t>
            </a:r>
          </a:p>
        </p:txBody>
      </p:sp>
      <p:sp>
        <p:nvSpPr>
          <p:cNvPr id="15" name="CuadroTexto 14"/>
          <p:cNvSpPr txBox="1"/>
          <p:nvPr/>
        </p:nvSpPr>
        <p:spPr>
          <a:xfrm>
            <a:off x="319675" y="3030688"/>
            <a:ext cx="4687754" cy="738664"/>
          </a:xfrm>
          <a:prstGeom prst="rect">
            <a:avLst/>
          </a:prstGeom>
          <a:noFill/>
          <a:ln>
            <a:solidFill>
              <a:schemeClr val="tx1"/>
            </a:solidFill>
          </a:ln>
        </p:spPr>
        <p:txBody>
          <a:bodyPr wrap="square" rtlCol="0">
            <a:spAutoFit/>
          </a:bodyPr>
          <a:lstStyle/>
          <a:p>
            <a:pPr algn="just"/>
            <a:r>
              <a:rPr lang="es-MX" sz="1400" dirty="0">
                <a:solidFill>
                  <a:srgbClr val="002060"/>
                </a:solidFill>
              </a:rPr>
              <a:t>Retoma los instrumentos internacionales de derechos humanos, normatividad federal y del Estado, incorporadas en materias de este protocolo.</a:t>
            </a:r>
          </a:p>
        </p:txBody>
      </p:sp>
      <p:sp>
        <p:nvSpPr>
          <p:cNvPr id="16" name="CuadroTexto 15"/>
          <p:cNvSpPr txBox="1"/>
          <p:nvPr/>
        </p:nvSpPr>
        <p:spPr>
          <a:xfrm>
            <a:off x="649722" y="6439488"/>
            <a:ext cx="3882156" cy="276999"/>
          </a:xfrm>
          <a:prstGeom prst="rect">
            <a:avLst/>
          </a:prstGeom>
          <a:noFill/>
        </p:spPr>
        <p:txBody>
          <a:bodyPr wrap="square" rtlCol="0">
            <a:spAutoFit/>
          </a:bodyPr>
          <a:lstStyle/>
          <a:p>
            <a:r>
              <a:rPr lang="es-MX" sz="1200" dirty="0">
                <a:latin typeface="Bahnschrift SemiCondensed" panose="020B0502040204020203" pitchFamily="34" charset="0"/>
              </a:rPr>
              <a:t>Fuente: Secretaria de Educación y Deporte</a:t>
            </a:r>
            <a:endParaRPr lang="es-MX" sz="1200" dirty="0">
              <a:latin typeface="Bahnschrift SemiCondensed" panose="020B0502040204020203" pitchFamily="34" charset="0"/>
              <a:ea typeface="Open Sans" panose="020B0606030504020204" pitchFamily="34" charset="0"/>
              <a:cs typeface="Open Sans" panose="020B0606030504020204" pitchFamily="34" charset="0"/>
            </a:endParaRPr>
          </a:p>
        </p:txBody>
      </p:sp>
      <p:pic>
        <p:nvPicPr>
          <p:cNvPr id="2" name="Imagen 1">
            <a:extLst>
              <a:ext uri="{FF2B5EF4-FFF2-40B4-BE49-F238E27FC236}">
                <a16:creationId xmlns:a16="http://schemas.microsoft.com/office/drawing/2014/main" id="{D3CCBC60-2425-49EE-BDFD-9B7871F01996}"/>
              </a:ext>
            </a:extLst>
          </p:cNvPr>
          <p:cNvPicPr>
            <a:picLocks noChangeAspect="1"/>
          </p:cNvPicPr>
          <p:nvPr/>
        </p:nvPicPr>
        <p:blipFill>
          <a:blip r:embed="rId4"/>
          <a:stretch>
            <a:fillRect/>
          </a:stretch>
        </p:blipFill>
        <p:spPr>
          <a:xfrm>
            <a:off x="174171" y="-61271"/>
            <a:ext cx="5612892" cy="1205484"/>
          </a:xfrm>
          <a:prstGeom prst="rect">
            <a:avLst/>
          </a:prstGeom>
        </p:spPr>
      </p:pic>
    </p:spTree>
    <p:extLst>
      <p:ext uri="{BB962C8B-B14F-4D97-AF65-F5344CB8AC3E}">
        <p14:creationId xmlns:p14="http://schemas.microsoft.com/office/powerpoint/2010/main" val="104804012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Título 1">
            <a:extLst>
              <a:ext uri="{FF2B5EF4-FFF2-40B4-BE49-F238E27FC236}">
                <a16:creationId xmlns:a16="http://schemas.microsoft.com/office/drawing/2014/main" id="{1209A9C9-94D9-A4A7-C2DF-1C6BE5151299}"/>
              </a:ext>
            </a:extLst>
          </p:cNvPr>
          <p:cNvSpPr txBox="1">
            <a:spLocks/>
          </p:cNvSpPr>
          <p:nvPr/>
        </p:nvSpPr>
        <p:spPr>
          <a:xfrm>
            <a:off x="1440373" y="1633890"/>
            <a:ext cx="8511715" cy="6731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4800" b="1" dirty="0">
                <a:solidFill>
                  <a:schemeClr val="accent2"/>
                </a:solidFill>
                <a:effectLst>
                  <a:outerShdw blurRad="38100" dist="38100" dir="2700000" algn="tl">
                    <a:srgbClr val="000000">
                      <a:alpha val="43137"/>
                    </a:srgbClr>
                  </a:outerShdw>
                </a:effectLst>
                <a:latin typeface="+mn-lt"/>
              </a:rPr>
              <a:t>MARCO CONCEPTUAL</a:t>
            </a:r>
            <a:endParaRPr lang="es-MX" sz="4800" dirty="0">
              <a:solidFill>
                <a:schemeClr val="accent2"/>
              </a:solidFill>
            </a:endParaRPr>
          </a:p>
        </p:txBody>
      </p:sp>
      <p:sp>
        <p:nvSpPr>
          <p:cNvPr id="14" name="Marcador de contenido 2">
            <a:extLst>
              <a:ext uri="{FF2B5EF4-FFF2-40B4-BE49-F238E27FC236}">
                <a16:creationId xmlns:a16="http://schemas.microsoft.com/office/drawing/2014/main" id="{0E228694-38EE-5861-F27F-453125754E6C}"/>
              </a:ext>
            </a:extLst>
          </p:cNvPr>
          <p:cNvSpPr txBox="1">
            <a:spLocks/>
          </p:cNvSpPr>
          <p:nvPr/>
        </p:nvSpPr>
        <p:spPr>
          <a:xfrm>
            <a:off x="683077" y="2447110"/>
            <a:ext cx="10825845" cy="3777622"/>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s-MX" sz="3000" dirty="0">
                <a:solidFill>
                  <a:srgbClr val="002060"/>
                </a:solidFill>
              </a:rPr>
              <a:t>Tiene como objetivo </a:t>
            </a:r>
            <a:r>
              <a:rPr lang="es-MX" sz="3000" b="1" dirty="0">
                <a:solidFill>
                  <a:srgbClr val="002060"/>
                </a:solidFill>
              </a:rPr>
              <a:t>brindar herramientas a las autoridades responsables de la protección </a:t>
            </a:r>
            <a:r>
              <a:rPr lang="es-MX" sz="3000" dirty="0">
                <a:solidFill>
                  <a:srgbClr val="002060"/>
                </a:solidFill>
              </a:rPr>
              <a:t>de NNA </a:t>
            </a:r>
            <a:r>
              <a:rPr lang="es-MX" sz="3000" b="1" dirty="0">
                <a:solidFill>
                  <a:srgbClr val="002060"/>
                </a:solidFill>
              </a:rPr>
              <a:t>para reconocer: </a:t>
            </a:r>
          </a:p>
          <a:p>
            <a:pPr marL="0" indent="0">
              <a:buFont typeface="Arial" panose="020B0604020202020204" pitchFamily="34" charset="0"/>
              <a:buNone/>
            </a:pPr>
            <a:endParaRPr lang="es-MX" sz="3000" dirty="0">
              <a:solidFill>
                <a:srgbClr val="002060"/>
              </a:solidFill>
            </a:endParaRPr>
          </a:p>
          <a:p>
            <a:r>
              <a:rPr lang="es-MX" sz="3000" b="1" dirty="0">
                <a:solidFill>
                  <a:srgbClr val="002060"/>
                </a:solidFill>
              </a:rPr>
              <a:t>Los diferentes tipos de violencia </a:t>
            </a:r>
            <a:r>
              <a:rPr lang="es-MX" sz="3000" dirty="0">
                <a:solidFill>
                  <a:srgbClr val="002060"/>
                </a:solidFill>
              </a:rPr>
              <a:t>que pueden manifestarse en contra de NNA; </a:t>
            </a:r>
          </a:p>
          <a:p>
            <a:pPr algn="just"/>
            <a:r>
              <a:rPr lang="es-MX" sz="3000" b="1" dirty="0">
                <a:solidFill>
                  <a:srgbClr val="002060"/>
                </a:solidFill>
              </a:rPr>
              <a:t>Los derechos que pudieron ser vulnerados </a:t>
            </a:r>
            <a:r>
              <a:rPr lang="es-MX" sz="3000" dirty="0">
                <a:solidFill>
                  <a:srgbClr val="002060"/>
                </a:solidFill>
              </a:rPr>
              <a:t>y que es necesario restituir;</a:t>
            </a:r>
          </a:p>
          <a:p>
            <a:pPr algn="just"/>
            <a:r>
              <a:rPr lang="es-MX" sz="3000" b="1" dirty="0">
                <a:solidFill>
                  <a:srgbClr val="002060"/>
                </a:solidFill>
              </a:rPr>
              <a:t>Los principios rectores que deben guiar las decisiones y actuaciones </a:t>
            </a:r>
            <a:r>
              <a:rPr lang="es-MX" sz="3000" dirty="0">
                <a:solidFill>
                  <a:srgbClr val="002060"/>
                </a:solidFill>
              </a:rPr>
              <a:t>de las autoridades; y </a:t>
            </a:r>
          </a:p>
          <a:p>
            <a:pPr algn="just"/>
            <a:r>
              <a:rPr lang="es-MX" sz="3000" b="1" dirty="0">
                <a:solidFill>
                  <a:srgbClr val="002060"/>
                </a:solidFill>
              </a:rPr>
              <a:t>Las etapas de desarrollo de la NNA </a:t>
            </a:r>
            <a:r>
              <a:rPr lang="es-MX" sz="3000" dirty="0">
                <a:solidFill>
                  <a:srgbClr val="002060"/>
                </a:solidFill>
              </a:rPr>
              <a:t>para que las necesidades por grupo etario sean consideradas en las atenciones.</a:t>
            </a:r>
          </a:p>
          <a:p>
            <a:endParaRPr lang="es-MX" dirty="0"/>
          </a:p>
        </p:txBody>
      </p:sp>
      <p:sp>
        <p:nvSpPr>
          <p:cNvPr id="15" name="CuadroTexto 14"/>
          <p:cNvSpPr txBox="1"/>
          <p:nvPr/>
        </p:nvSpPr>
        <p:spPr>
          <a:xfrm>
            <a:off x="758424" y="6402303"/>
            <a:ext cx="3882156" cy="276999"/>
          </a:xfrm>
          <a:prstGeom prst="rect">
            <a:avLst/>
          </a:prstGeom>
          <a:noFill/>
        </p:spPr>
        <p:txBody>
          <a:bodyPr wrap="square" rtlCol="0">
            <a:spAutoFit/>
          </a:bodyPr>
          <a:lstStyle/>
          <a:p>
            <a:r>
              <a:rPr lang="es-MX" sz="1200" dirty="0">
                <a:latin typeface="Bahnschrift SemiCondensed" panose="020B0502040204020203" pitchFamily="34" charset="0"/>
              </a:rPr>
              <a:t>Fuente: Secretaria de Educación y Deporte</a:t>
            </a:r>
            <a:endParaRPr lang="es-MX" sz="1200" dirty="0">
              <a:latin typeface="Bahnschrift SemiCondensed" panose="020B0502040204020203" pitchFamily="34" charset="0"/>
              <a:ea typeface="Open Sans" panose="020B0606030504020204" pitchFamily="34" charset="0"/>
              <a:cs typeface="Open Sans" panose="020B0606030504020204" pitchFamily="34" charset="0"/>
            </a:endParaRPr>
          </a:p>
        </p:txBody>
      </p:sp>
      <p:pic>
        <p:nvPicPr>
          <p:cNvPr id="2" name="Imagen 1">
            <a:extLst>
              <a:ext uri="{FF2B5EF4-FFF2-40B4-BE49-F238E27FC236}">
                <a16:creationId xmlns:a16="http://schemas.microsoft.com/office/drawing/2014/main" id="{0BFDDFA6-AFCE-94B0-8018-7565844BF3B3}"/>
              </a:ext>
            </a:extLst>
          </p:cNvPr>
          <p:cNvPicPr>
            <a:picLocks noChangeAspect="1"/>
          </p:cNvPicPr>
          <p:nvPr/>
        </p:nvPicPr>
        <p:blipFill>
          <a:blip r:embed="rId4"/>
          <a:stretch>
            <a:fillRect/>
          </a:stretch>
        </p:blipFill>
        <p:spPr>
          <a:xfrm>
            <a:off x="174171" y="-61271"/>
            <a:ext cx="5612892" cy="1205484"/>
          </a:xfrm>
          <a:prstGeom prst="rect">
            <a:avLst/>
          </a:prstGeom>
        </p:spPr>
      </p:pic>
    </p:spTree>
    <p:extLst>
      <p:ext uri="{BB962C8B-B14F-4D97-AF65-F5344CB8AC3E}">
        <p14:creationId xmlns:p14="http://schemas.microsoft.com/office/powerpoint/2010/main" val="218469961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Título 1">
            <a:extLst>
              <a:ext uri="{FF2B5EF4-FFF2-40B4-BE49-F238E27FC236}">
                <a16:creationId xmlns:a16="http://schemas.microsoft.com/office/drawing/2014/main" id="{4AE56400-2B76-E40B-DC79-3DEDE5BFB98D}"/>
              </a:ext>
            </a:extLst>
          </p:cNvPr>
          <p:cNvSpPr txBox="1">
            <a:spLocks/>
          </p:cNvSpPr>
          <p:nvPr/>
        </p:nvSpPr>
        <p:spPr>
          <a:xfrm>
            <a:off x="533094" y="1752601"/>
            <a:ext cx="11375571" cy="1034142"/>
          </a:xfrm>
          <a:prstGeom prst="rect">
            <a:avLst/>
          </a:prstGeom>
        </p:spPr>
        <p:txBody>
          <a:bodyPr>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7000" b="1" dirty="0">
                <a:solidFill>
                  <a:schemeClr val="accent2"/>
                </a:solidFill>
                <a:effectLst>
                  <a:outerShdw blurRad="38100" dist="38100" dir="2700000" algn="tl">
                    <a:srgbClr val="000000">
                      <a:alpha val="43137"/>
                    </a:srgbClr>
                  </a:outerShdw>
                </a:effectLst>
                <a:latin typeface="+mn-lt"/>
              </a:rPr>
              <a:t>PROTOCOLO DE DERIVACIÓN Y SEGUIMIENTO </a:t>
            </a:r>
            <a:r>
              <a:rPr lang="es-ES" sz="3200" b="1" dirty="0">
                <a:solidFill>
                  <a:srgbClr val="7030A0"/>
                </a:solidFill>
                <a:effectLst>
                  <a:outerShdw blurRad="38100" dist="38100" dir="2700000" algn="tl">
                    <a:srgbClr val="000000">
                      <a:alpha val="43137"/>
                    </a:srgbClr>
                  </a:outerShdw>
                </a:effectLst>
                <a:latin typeface="+mn-lt"/>
              </a:rPr>
              <a:t/>
            </a:r>
            <a:br>
              <a:rPr lang="es-ES" sz="3200" b="1" dirty="0">
                <a:solidFill>
                  <a:srgbClr val="7030A0"/>
                </a:solidFill>
                <a:effectLst>
                  <a:outerShdw blurRad="38100" dist="38100" dir="2700000" algn="tl">
                    <a:srgbClr val="000000">
                      <a:alpha val="43137"/>
                    </a:srgbClr>
                  </a:outerShdw>
                </a:effectLst>
                <a:latin typeface="+mn-lt"/>
              </a:rPr>
            </a:br>
            <a:endParaRPr lang="es-MX" sz="3200" b="1" dirty="0">
              <a:solidFill>
                <a:srgbClr val="7030A0"/>
              </a:solidFill>
              <a:effectLst>
                <a:outerShdw blurRad="38100" dist="38100" dir="2700000" algn="tl">
                  <a:srgbClr val="000000">
                    <a:alpha val="43137"/>
                  </a:srgbClr>
                </a:outerShdw>
              </a:effectLst>
              <a:latin typeface="+mn-lt"/>
            </a:endParaRPr>
          </a:p>
        </p:txBody>
      </p:sp>
      <p:sp>
        <p:nvSpPr>
          <p:cNvPr id="14" name="CuadroTexto 13">
            <a:extLst>
              <a:ext uri="{FF2B5EF4-FFF2-40B4-BE49-F238E27FC236}">
                <a16:creationId xmlns:a16="http://schemas.microsoft.com/office/drawing/2014/main" id="{ADDD06D9-70AF-6F2E-F536-654A117FC973}"/>
              </a:ext>
            </a:extLst>
          </p:cNvPr>
          <p:cNvSpPr txBox="1"/>
          <p:nvPr/>
        </p:nvSpPr>
        <p:spPr>
          <a:xfrm>
            <a:off x="3133368" y="2406534"/>
            <a:ext cx="6175022" cy="584775"/>
          </a:xfrm>
          <a:prstGeom prst="rect">
            <a:avLst/>
          </a:prstGeom>
          <a:noFill/>
        </p:spPr>
        <p:txBody>
          <a:bodyPr wrap="square">
            <a:spAutoFit/>
          </a:bodyPr>
          <a:lstStyle/>
          <a:p>
            <a:r>
              <a:rPr lang="es-ES" sz="3200" b="1" dirty="0">
                <a:solidFill>
                  <a:schemeClr val="accent1">
                    <a:lumMod val="75000"/>
                  </a:schemeClr>
                </a:solidFill>
                <a:effectLst>
                  <a:outerShdw blurRad="38100" dist="38100" dir="2700000" algn="tl">
                    <a:srgbClr val="000000">
                      <a:alpha val="43137"/>
                    </a:srgbClr>
                  </a:outerShdw>
                </a:effectLst>
              </a:rPr>
              <a:t>¿QUÉ ES Y PARA QUE ME SIRVE?</a:t>
            </a:r>
            <a:endParaRPr lang="es-MX" sz="3200" dirty="0">
              <a:solidFill>
                <a:schemeClr val="accent1">
                  <a:lumMod val="75000"/>
                </a:schemeClr>
              </a:solidFill>
            </a:endParaRPr>
          </a:p>
        </p:txBody>
      </p:sp>
      <p:sp>
        <p:nvSpPr>
          <p:cNvPr id="15" name="Marcador de contenido 2">
            <a:extLst>
              <a:ext uri="{FF2B5EF4-FFF2-40B4-BE49-F238E27FC236}">
                <a16:creationId xmlns:a16="http://schemas.microsoft.com/office/drawing/2014/main" id="{4EBD8923-4100-7CA2-A56F-2428F24BBAE2}"/>
              </a:ext>
            </a:extLst>
          </p:cNvPr>
          <p:cNvSpPr txBox="1">
            <a:spLocks/>
          </p:cNvSpPr>
          <p:nvPr/>
        </p:nvSpPr>
        <p:spPr>
          <a:xfrm>
            <a:off x="1213757" y="3107162"/>
            <a:ext cx="9764486" cy="349347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Bef>
                <a:spcPts val="0"/>
              </a:spcBef>
            </a:pPr>
            <a:r>
              <a:rPr lang="es-ES" sz="2400" b="1" dirty="0">
                <a:solidFill>
                  <a:srgbClr val="002060"/>
                </a:solidFill>
                <a:latin typeface="Arial" pitchFamily="34" charset="0"/>
                <a:cs typeface="Arial" pitchFamily="34" charset="0"/>
              </a:rPr>
              <a:t>Tiene como </a:t>
            </a:r>
            <a:r>
              <a:rPr lang="es-MX" sz="2400" b="1" dirty="0">
                <a:solidFill>
                  <a:srgbClr val="002060"/>
                </a:solidFill>
                <a:latin typeface="Arial" pitchFamily="34" charset="0"/>
                <a:cs typeface="Arial" pitchFamily="34" charset="0"/>
              </a:rPr>
              <a:t>propósito orientar </a:t>
            </a:r>
            <a:r>
              <a:rPr lang="es-MX" sz="2400" dirty="0">
                <a:solidFill>
                  <a:srgbClr val="002060"/>
                </a:solidFill>
                <a:latin typeface="Arial" pitchFamily="34" charset="0"/>
                <a:cs typeface="Arial" pitchFamily="34" charset="0"/>
              </a:rPr>
              <a:t>a las Autoridades Educativas Escolares, </a:t>
            </a:r>
            <a:r>
              <a:rPr lang="es-MX" sz="2400" b="1" dirty="0">
                <a:solidFill>
                  <a:srgbClr val="002060"/>
                </a:solidFill>
                <a:latin typeface="Arial" pitchFamily="34" charset="0"/>
                <a:cs typeface="Arial" pitchFamily="34" charset="0"/>
              </a:rPr>
              <a:t>sobre</a:t>
            </a:r>
            <a:r>
              <a:rPr lang="es-MX" sz="2400" dirty="0">
                <a:solidFill>
                  <a:srgbClr val="002060"/>
                </a:solidFill>
                <a:latin typeface="Arial" pitchFamily="34" charset="0"/>
                <a:cs typeface="Arial" pitchFamily="34" charset="0"/>
              </a:rPr>
              <a:t> </a:t>
            </a:r>
            <a:r>
              <a:rPr lang="es-MX" sz="2400" b="1" dirty="0">
                <a:solidFill>
                  <a:srgbClr val="002060"/>
                </a:solidFill>
                <a:latin typeface="Arial" pitchFamily="34" charset="0"/>
                <a:cs typeface="Arial" pitchFamily="34" charset="0"/>
              </a:rPr>
              <a:t>cómo actuar ante sucesos que pongan en riesgo la integridad física y/o psicológica del alumno</a:t>
            </a:r>
            <a:r>
              <a:rPr lang="es-MX" sz="2400" dirty="0">
                <a:solidFill>
                  <a:srgbClr val="002060"/>
                </a:solidFill>
                <a:latin typeface="Arial" pitchFamily="34" charset="0"/>
                <a:cs typeface="Arial" pitchFamily="34" charset="0"/>
              </a:rPr>
              <a:t> que sale del ámbito de competencia de la escuela y por tanto </a:t>
            </a:r>
            <a:r>
              <a:rPr lang="es-MX" sz="2400" b="1" dirty="0">
                <a:solidFill>
                  <a:srgbClr val="002060"/>
                </a:solidFill>
                <a:latin typeface="Arial" pitchFamily="34" charset="0"/>
                <a:cs typeface="Arial" pitchFamily="34" charset="0"/>
              </a:rPr>
              <a:t>ameriten atención especializada.</a:t>
            </a:r>
          </a:p>
          <a:p>
            <a:pPr marL="0" indent="0" algn="just">
              <a:spcBef>
                <a:spcPts val="0"/>
              </a:spcBef>
              <a:buFont typeface="Arial" panose="020B0604020202020204" pitchFamily="34" charset="0"/>
              <a:buNone/>
            </a:pPr>
            <a:endParaRPr lang="es-MX" sz="2400" dirty="0">
              <a:solidFill>
                <a:srgbClr val="002060"/>
              </a:solidFill>
              <a:latin typeface="Arial" pitchFamily="34" charset="0"/>
              <a:cs typeface="Arial" pitchFamily="34" charset="0"/>
            </a:endParaRPr>
          </a:p>
          <a:p>
            <a:pPr algn="just">
              <a:spcBef>
                <a:spcPts val="0"/>
              </a:spcBef>
            </a:pPr>
            <a:r>
              <a:rPr lang="es-MX" sz="2400" b="1" dirty="0">
                <a:solidFill>
                  <a:srgbClr val="002060"/>
                </a:solidFill>
                <a:latin typeface="Arial" pitchFamily="34" charset="0"/>
                <a:cs typeface="Arial" pitchFamily="34" charset="0"/>
              </a:rPr>
              <a:t>Guía el proceso de apoyo </a:t>
            </a:r>
            <a:r>
              <a:rPr lang="es-MX" sz="2400" dirty="0">
                <a:solidFill>
                  <a:srgbClr val="002060"/>
                </a:solidFill>
                <a:latin typeface="Arial" pitchFamily="34" charset="0"/>
                <a:cs typeface="Arial" pitchFamily="34" charset="0"/>
              </a:rPr>
              <a:t>que las redes institucionales brindan a la escuela, el cual contempla: </a:t>
            </a:r>
            <a:r>
              <a:rPr lang="es-MX" sz="2400" b="1" dirty="0">
                <a:solidFill>
                  <a:srgbClr val="002060"/>
                </a:solidFill>
                <a:latin typeface="Arial" pitchFamily="34" charset="0"/>
                <a:cs typeface="Arial" pitchFamily="34" charset="0"/>
              </a:rPr>
              <a:t>la notificación, </a:t>
            </a:r>
            <a:r>
              <a:rPr lang="es-MX" sz="2400" dirty="0">
                <a:solidFill>
                  <a:srgbClr val="002060"/>
                </a:solidFill>
                <a:latin typeface="Arial" pitchFamily="34" charset="0"/>
                <a:cs typeface="Arial" pitchFamily="34" charset="0"/>
              </a:rPr>
              <a:t>el </a:t>
            </a:r>
            <a:r>
              <a:rPr lang="es-MX" sz="2400" b="1" dirty="0">
                <a:solidFill>
                  <a:srgbClr val="002060"/>
                </a:solidFill>
                <a:latin typeface="Arial" pitchFamily="34" charset="0"/>
                <a:cs typeface="Arial" pitchFamily="34" charset="0"/>
              </a:rPr>
              <a:t>acompañamiento, seguimiento y la documentación </a:t>
            </a:r>
            <a:r>
              <a:rPr lang="es-MX" sz="2400" dirty="0">
                <a:solidFill>
                  <a:srgbClr val="002060"/>
                </a:solidFill>
                <a:latin typeface="Arial" pitchFamily="34" charset="0"/>
                <a:cs typeface="Arial" pitchFamily="34" charset="0"/>
              </a:rPr>
              <a:t>del suceso.</a:t>
            </a:r>
          </a:p>
        </p:txBody>
      </p:sp>
      <p:sp>
        <p:nvSpPr>
          <p:cNvPr id="16" name="CuadroTexto 15"/>
          <p:cNvSpPr txBox="1"/>
          <p:nvPr/>
        </p:nvSpPr>
        <p:spPr>
          <a:xfrm>
            <a:off x="758424" y="6402303"/>
            <a:ext cx="3882156" cy="276999"/>
          </a:xfrm>
          <a:prstGeom prst="rect">
            <a:avLst/>
          </a:prstGeom>
          <a:noFill/>
        </p:spPr>
        <p:txBody>
          <a:bodyPr wrap="square" rtlCol="0">
            <a:spAutoFit/>
          </a:bodyPr>
          <a:lstStyle/>
          <a:p>
            <a:r>
              <a:rPr lang="es-MX" sz="1200" dirty="0">
                <a:latin typeface="Bahnschrift SemiCondensed" panose="020B0502040204020203" pitchFamily="34" charset="0"/>
              </a:rPr>
              <a:t>Fuente: Secretaria de Educación y Deporte</a:t>
            </a:r>
            <a:endParaRPr lang="es-MX" sz="1200" dirty="0">
              <a:latin typeface="Bahnschrift SemiCondensed" panose="020B0502040204020203" pitchFamily="34" charset="0"/>
              <a:ea typeface="Open Sans" panose="020B0606030504020204" pitchFamily="34" charset="0"/>
              <a:cs typeface="Open Sans" panose="020B0606030504020204" pitchFamily="34" charset="0"/>
            </a:endParaRPr>
          </a:p>
        </p:txBody>
      </p:sp>
      <p:pic>
        <p:nvPicPr>
          <p:cNvPr id="2" name="Imagen 1">
            <a:extLst>
              <a:ext uri="{FF2B5EF4-FFF2-40B4-BE49-F238E27FC236}">
                <a16:creationId xmlns:a16="http://schemas.microsoft.com/office/drawing/2014/main" id="{F177E225-95BB-E10A-A79F-62D15D7A326E}"/>
              </a:ext>
            </a:extLst>
          </p:cNvPr>
          <p:cNvPicPr>
            <a:picLocks noChangeAspect="1"/>
          </p:cNvPicPr>
          <p:nvPr/>
        </p:nvPicPr>
        <p:blipFill>
          <a:blip r:embed="rId4"/>
          <a:stretch>
            <a:fillRect/>
          </a:stretch>
        </p:blipFill>
        <p:spPr>
          <a:xfrm>
            <a:off x="174171" y="-61271"/>
            <a:ext cx="5612892" cy="1205484"/>
          </a:xfrm>
          <a:prstGeom prst="rect">
            <a:avLst/>
          </a:prstGeom>
        </p:spPr>
      </p:pic>
    </p:spTree>
    <p:extLst>
      <p:ext uri="{BB962C8B-B14F-4D97-AF65-F5344CB8AC3E}">
        <p14:creationId xmlns:p14="http://schemas.microsoft.com/office/powerpoint/2010/main" val="261784743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0" y="0"/>
            <a:ext cx="12016269" cy="6858000"/>
          </a:xfrm>
          <a:prstGeom prst="rect">
            <a:avLst/>
          </a:prstGeom>
        </p:spPr>
      </p:pic>
      <p:sp>
        <p:nvSpPr>
          <p:cNvPr id="3" name="CuadroTexto 2"/>
          <p:cNvSpPr txBox="1"/>
          <p:nvPr/>
        </p:nvSpPr>
        <p:spPr>
          <a:xfrm>
            <a:off x="926971" y="6581001"/>
            <a:ext cx="3882156" cy="276999"/>
          </a:xfrm>
          <a:prstGeom prst="rect">
            <a:avLst/>
          </a:prstGeom>
          <a:noFill/>
        </p:spPr>
        <p:txBody>
          <a:bodyPr wrap="square" rtlCol="0">
            <a:spAutoFit/>
          </a:bodyPr>
          <a:lstStyle/>
          <a:p>
            <a:r>
              <a:rPr lang="es-MX" sz="1200" dirty="0">
                <a:latin typeface="Bahnschrift SemiCondensed" panose="020B0502040204020203" pitchFamily="34" charset="0"/>
              </a:rPr>
              <a:t>Fuente: Secretaria de Educación y Deporte</a:t>
            </a:r>
            <a:endParaRPr lang="es-MX" sz="1200" dirty="0">
              <a:latin typeface="Bahnschrift SemiCondensed" panose="020B0502040204020203"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2023741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909680" y="6552713"/>
            <a:ext cx="3882156" cy="276999"/>
          </a:xfrm>
          <a:prstGeom prst="rect">
            <a:avLst/>
          </a:prstGeom>
          <a:noFill/>
        </p:spPr>
        <p:txBody>
          <a:bodyPr wrap="square" rtlCol="0">
            <a:spAutoFit/>
          </a:bodyPr>
          <a:lstStyle/>
          <a:p>
            <a:r>
              <a:rPr lang="es-MX" sz="1200" dirty="0">
                <a:latin typeface="Bahnschrift SemiCondensed" panose="020B0502040204020203" pitchFamily="34" charset="0"/>
              </a:rPr>
              <a:t>Fuente: Secretaria de Educación y Deporte</a:t>
            </a:r>
            <a:endParaRPr lang="es-MX" sz="1200" dirty="0">
              <a:latin typeface="Bahnschrift SemiCondensed" panose="020B0502040204020203" pitchFamily="34" charset="0"/>
              <a:ea typeface="Open Sans" panose="020B0606030504020204" pitchFamily="34" charset="0"/>
              <a:cs typeface="Open Sans" panose="020B0606030504020204" pitchFamily="34" charset="0"/>
            </a:endParaRPr>
          </a:p>
        </p:txBody>
      </p:sp>
      <p:pic>
        <p:nvPicPr>
          <p:cNvPr id="3" name="Imagen 2"/>
          <p:cNvPicPr>
            <a:picLocks noChangeAspect="1"/>
          </p:cNvPicPr>
          <p:nvPr/>
        </p:nvPicPr>
        <p:blipFill>
          <a:blip r:embed="rId2"/>
          <a:stretch>
            <a:fillRect/>
          </a:stretch>
        </p:blipFill>
        <p:spPr>
          <a:xfrm>
            <a:off x="210305" y="0"/>
            <a:ext cx="11236739" cy="6552713"/>
          </a:xfrm>
          <a:prstGeom prst="rect">
            <a:avLst/>
          </a:prstGeom>
        </p:spPr>
      </p:pic>
    </p:spTree>
    <p:extLst>
      <p:ext uri="{BB962C8B-B14F-4D97-AF65-F5344CB8AC3E}">
        <p14:creationId xmlns:p14="http://schemas.microsoft.com/office/powerpoint/2010/main" val="8385499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CuadroTexto 12">
            <a:extLst>
              <a:ext uri="{FF2B5EF4-FFF2-40B4-BE49-F238E27FC236}">
                <a16:creationId xmlns:a16="http://schemas.microsoft.com/office/drawing/2014/main" id="{398EF5BF-5F9D-5D82-4917-C946F83549D0}"/>
              </a:ext>
            </a:extLst>
          </p:cNvPr>
          <p:cNvSpPr txBox="1"/>
          <p:nvPr/>
        </p:nvSpPr>
        <p:spPr>
          <a:xfrm>
            <a:off x="1546152" y="1859046"/>
            <a:ext cx="8300155" cy="1754326"/>
          </a:xfrm>
          <a:prstGeom prst="rect">
            <a:avLst/>
          </a:prstGeom>
          <a:noFill/>
        </p:spPr>
        <p:txBody>
          <a:bodyPr wrap="square">
            <a:spAutoFit/>
          </a:bodyPr>
          <a:lstStyle/>
          <a:p>
            <a:pPr marL="0" indent="0" algn="ctr">
              <a:buNone/>
            </a:pPr>
            <a:r>
              <a:rPr lang="es-ES" sz="5400" b="1" dirty="0">
                <a:solidFill>
                  <a:srgbClr val="002060"/>
                </a:solidFill>
                <a:effectLst>
                  <a:outerShdw blurRad="38100" dist="38100" dir="2700000" algn="tl">
                    <a:srgbClr val="000000">
                      <a:alpha val="43137"/>
                    </a:srgbClr>
                  </a:outerShdw>
                </a:effectLst>
              </a:rPr>
              <a:t>PREVENCIÓN, DETECCIÓN </a:t>
            </a:r>
          </a:p>
          <a:p>
            <a:pPr marL="0" indent="0" algn="ctr">
              <a:buNone/>
            </a:pPr>
            <a:r>
              <a:rPr lang="es-ES" sz="5400" b="1" dirty="0">
                <a:solidFill>
                  <a:srgbClr val="002060"/>
                </a:solidFill>
                <a:effectLst>
                  <a:outerShdw blurRad="38100" dist="38100" dir="2700000" algn="tl">
                    <a:srgbClr val="000000">
                      <a:alpha val="43137"/>
                    </a:srgbClr>
                  </a:outerShdw>
                </a:effectLst>
              </a:rPr>
              <a:t>Y ACTUACIÓN.</a:t>
            </a:r>
            <a:endParaRPr lang="es-MX" sz="5400" dirty="0">
              <a:solidFill>
                <a:srgbClr val="002060"/>
              </a:solidFill>
            </a:endParaRPr>
          </a:p>
        </p:txBody>
      </p:sp>
      <p:sp>
        <p:nvSpPr>
          <p:cNvPr id="2" name="CuadroTexto 1"/>
          <p:cNvSpPr txBox="1"/>
          <p:nvPr/>
        </p:nvSpPr>
        <p:spPr>
          <a:xfrm>
            <a:off x="0" y="5029029"/>
            <a:ext cx="4687910" cy="1569660"/>
          </a:xfrm>
          <a:prstGeom prst="rect">
            <a:avLst/>
          </a:prstGeom>
          <a:noFill/>
        </p:spPr>
        <p:txBody>
          <a:bodyPr wrap="square" rtlCol="0">
            <a:spAutoFit/>
          </a:bodyPr>
          <a:lstStyle/>
          <a:p>
            <a:pPr algn="ctr"/>
            <a:r>
              <a:rPr lang="es-ES" sz="4800" b="1" dirty="0">
                <a:solidFill>
                  <a:schemeClr val="accent2"/>
                </a:solidFill>
                <a:effectLst>
                  <a:outerShdw blurRad="38100" dist="38100" dir="2700000" algn="tl">
                    <a:srgbClr val="000000">
                      <a:alpha val="43137"/>
                    </a:srgbClr>
                  </a:outerShdw>
                </a:effectLst>
              </a:rPr>
              <a:t>ACOSO </a:t>
            </a:r>
          </a:p>
          <a:p>
            <a:pPr algn="ctr"/>
            <a:r>
              <a:rPr lang="es-ES" sz="4800" b="1" dirty="0">
                <a:solidFill>
                  <a:schemeClr val="accent2"/>
                </a:solidFill>
                <a:effectLst>
                  <a:outerShdw blurRad="38100" dist="38100" dir="2700000" algn="tl">
                    <a:srgbClr val="000000">
                      <a:alpha val="43137"/>
                    </a:srgbClr>
                  </a:outerShdw>
                </a:effectLst>
              </a:rPr>
              <a:t>ESCOLAR</a:t>
            </a:r>
            <a:endParaRPr lang="es-MX" sz="4800" dirty="0"/>
          </a:p>
        </p:txBody>
      </p:sp>
      <p:sp>
        <p:nvSpPr>
          <p:cNvPr id="14" name="CuadroTexto 13"/>
          <p:cNvSpPr txBox="1"/>
          <p:nvPr/>
        </p:nvSpPr>
        <p:spPr>
          <a:xfrm>
            <a:off x="3287487" y="3869635"/>
            <a:ext cx="4687910" cy="1569660"/>
          </a:xfrm>
          <a:prstGeom prst="rect">
            <a:avLst/>
          </a:prstGeom>
          <a:noFill/>
        </p:spPr>
        <p:txBody>
          <a:bodyPr wrap="square" rtlCol="0">
            <a:spAutoFit/>
          </a:bodyPr>
          <a:lstStyle/>
          <a:p>
            <a:pPr algn="ctr"/>
            <a:r>
              <a:rPr lang="es-ES" sz="4800" b="1" dirty="0">
                <a:solidFill>
                  <a:schemeClr val="accent2"/>
                </a:solidFill>
                <a:effectLst>
                  <a:outerShdw blurRad="38100" dist="38100" dir="2700000" algn="tl">
                    <a:srgbClr val="000000">
                      <a:alpha val="43137"/>
                    </a:srgbClr>
                  </a:outerShdw>
                </a:effectLst>
              </a:rPr>
              <a:t>VIOLENCIA </a:t>
            </a:r>
          </a:p>
          <a:p>
            <a:pPr algn="ctr"/>
            <a:r>
              <a:rPr lang="es-ES" sz="4800" b="1" dirty="0">
                <a:solidFill>
                  <a:schemeClr val="accent2"/>
                </a:solidFill>
                <a:effectLst>
                  <a:outerShdw blurRad="38100" dist="38100" dir="2700000" algn="tl">
                    <a:srgbClr val="000000">
                      <a:alpha val="43137"/>
                    </a:srgbClr>
                  </a:outerShdw>
                </a:effectLst>
              </a:rPr>
              <a:t>SEXUAL</a:t>
            </a:r>
            <a:endParaRPr lang="es-MX" sz="4800" dirty="0"/>
          </a:p>
        </p:txBody>
      </p:sp>
      <p:sp>
        <p:nvSpPr>
          <p:cNvPr id="15" name="CuadroTexto 14"/>
          <p:cNvSpPr txBox="1"/>
          <p:nvPr/>
        </p:nvSpPr>
        <p:spPr>
          <a:xfrm>
            <a:off x="7502352" y="4907173"/>
            <a:ext cx="4687910" cy="1569660"/>
          </a:xfrm>
          <a:prstGeom prst="rect">
            <a:avLst/>
          </a:prstGeom>
          <a:noFill/>
        </p:spPr>
        <p:txBody>
          <a:bodyPr wrap="square" rtlCol="0">
            <a:spAutoFit/>
          </a:bodyPr>
          <a:lstStyle/>
          <a:p>
            <a:pPr algn="ctr"/>
            <a:r>
              <a:rPr lang="es-ES" sz="4800" b="1" dirty="0">
                <a:solidFill>
                  <a:schemeClr val="accent2"/>
                </a:solidFill>
                <a:effectLst>
                  <a:outerShdw blurRad="38100" dist="38100" dir="2700000" algn="tl">
                    <a:srgbClr val="000000">
                      <a:alpha val="43137"/>
                    </a:srgbClr>
                  </a:outerShdw>
                </a:effectLst>
              </a:rPr>
              <a:t>MALTRATO</a:t>
            </a:r>
          </a:p>
          <a:p>
            <a:pPr algn="ctr"/>
            <a:r>
              <a:rPr lang="es-ES" sz="4800" b="1" dirty="0">
                <a:solidFill>
                  <a:schemeClr val="accent2"/>
                </a:solidFill>
                <a:effectLst>
                  <a:outerShdw blurRad="38100" dist="38100" dir="2700000" algn="tl">
                    <a:srgbClr val="000000">
                      <a:alpha val="43137"/>
                    </a:srgbClr>
                  </a:outerShdw>
                </a:effectLst>
              </a:rPr>
              <a:t>INFANTIL</a:t>
            </a:r>
            <a:endParaRPr lang="es-MX" sz="4800" dirty="0"/>
          </a:p>
        </p:txBody>
      </p:sp>
      <p:pic>
        <p:nvPicPr>
          <p:cNvPr id="5" name="Imagen 4">
            <a:extLst>
              <a:ext uri="{FF2B5EF4-FFF2-40B4-BE49-F238E27FC236}">
                <a16:creationId xmlns:a16="http://schemas.microsoft.com/office/drawing/2014/main" id="{A5CCBD15-65A7-D62C-89FB-FC9446549139}"/>
              </a:ext>
            </a:extLst>
          </p:cNvPr>
          <p:cNvPicPr>
            <a:picLocks noChangeAspect="1"/>
          </p:cNvPicPr>
          <p:nvPr/>
        </p:nvPicPr>
        <p:blipFill>
          <a:blip r:embed="rId4"/>
          <a:stretch>
            <a:fillRect/>
          </a:stretch>
        </p:blipFill>
        <p:spPr>
          <a:xfrm>
            <a:off x="174171" y="-61271"/>
            <a:ext cx="5612892" cy="1205484"/>
          </a:xfrm>
          <a:prstGeom prst="rect">
            <a:avLst/>
          </a:prstGeom>
        </p:spPr>
      </p:pic>
    </p:spTree>
    <p:extLst>
      <p:ext uri="{BB962C8B-B14F-4D97-AF65-F5344CB8AC3E}">
        <p14:creationId xmlns:p14="http://schemas.microsoft.com/office/powerpoint/2010/main" val="300959811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lumMod val="50000"/>
                  <a:lumOff val="50000"/>
                </a:prstClr>
              </a:solidFill>
              <a:effectLst/>
              <a:uLnTx/>
              <a:uFillTx/>
              <a:latin typeface="Calibri" panose="020F0502020204030204"/>
              <a:ea typeface="+mn-ea"/>
              <a:cs typeface="+mn-cs"/>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upo 13"/>
          <p:cNvGrpSpPr/>
          <p:nvPr/>
        </p:nvGrpSpPr>
        <p:grpSpPr>
          <a:xfrm>
            <a:off x="649338" y="2288446"/>
            <a:ext cx="3420000" cy="900000"/>
            <a:chOff x="925285" y="1665515"/>
            <a:chExt cx="3420000" cy="900000"/>
          </a:xfrm>
          <a:solidFill>
            <a:schemeClr val="accent1">
              <a:lumMod val="75000"/>
            </a:schemeClr>
          </a:solidFill>
        </p:grpSpPr>
        <p:sp>
          <p:nvSpPr>
            <p:cNvPr id="15" name="Rectángulo redondeado 14"/>
            <p:cNvSpPr/>
            <p:nvPr/>
          </p:nvSpPr>
          <p:spPr>
            <a:xfrm>
              <a:off x="925285" y="1665515"/>
              <a:ext cx="3420000" cy="900000"/>
            </a:xfrm>
            <a:prstGeom prst="roundRect">
              <a:avLst>
                <a:gd name="adj" fmla="val 38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ángulo 15"/>
            <p:cNvSpPr/>
            <p:nvPr/>
          </p:nvSpPr>
          <p:spPr>
            <a:xfrm>
              <a:off x="1349836" y="1796533"/>
              <a:ext cx="2665025" cy="646331"/>
            </a:xfrm>
            <a:prstGeom prst="rect">
              <a:avLst/>
            </a:prstGeom>
            <a:grp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prstClr val="white"/>
                  </a:solidFill>
                  <a:effectLst/>
                  <a:uLnTx/>
                  <a:uFillTx/>
                  <a:latin typeface="Calibri" panose="020F0502020204030204"/>
                  <a:ea typeface="Calibri" panose="020F0502020204030204" pitchFamily="34" charset="0"/>
                  <a:cs typeface="+mn-cs"/>
                </a:rPr>
                <a:t>Educación sexual ausente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prstClr val="white"/>
                  </a:solidFill>
                  <a:effectLst/>
                  <a:uLnTx/>
                  <a:uFillTx/>
                  <a:latin typeface="Calibri" panose="020F0502020204030204"/>
                  <a:ea typeface="Calibri" panose="020F0502020204030204" pitchFamily="34" charset="0"/>
                  <a:cs typeface="+mn-cs"/>
                </a:rPr>
                <a:t>o deficiente</a:t>
              </a:r>
            </a:p>
          </p:txBody>
        </p:sp>
      </p:grpSp>
      <p:grpSp>
        <p:nvGrpSpPr>
          <p:cNvPr id="17" name="Grupo 16"/>
          <p:cNvGrpSpPr/>
          <p:nvPr/>
        </p:nvGrpSpPr>
        <p:grpSpPr>
          <a:xfrm>
            <a:off x="681914" y="3377148"/>
            <a:ext cx="3420000" cy="900000"/>
            <a:chOff x="903513" y="2623456"/>
            <a:chExt cx="3420000" cy="900000"/>
          </a:xfrm>
          <a:solidFill>
            <a:schemeClr val="accent1">
              <a:lumMod val="75000"/>
            </a:schemeClr>
          </a:solidFill>
        </p:grpSpPr>
        <p:sp>
          <p:nvSpPr>
            <p:cNvPr id="18" name="Rectángulo redondeado 17"/>
            <p:cNvSpPr/>
            <p:nvPr/>
          </p:nvSpPr>
          <p:spPr>
            <a:xfrm>
              <a:off x="903513" y="2623456"/>
              <a:ext cx="3420000" cy="900000"/>
            </a:xfrm>
            <a:prstGeom prst="roundRect">
              <a:avLst>
                <a:gd name="adj" fmla="val 38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ángulo 18"/>
            <p:cNvSpPr/>
            <p:nvPr/>
          </p:nvSpPr>
          <p:spPr>
            <a:xfrm>
              <a:off x="1951488" y="2841559"/>
              <a:ext cx="1296060" cy="369332"/>
            </a:xfrm>
            <a:prstGeom prst="rect">
              <a:avLst/>
            </a:prstGeom>
            <a:grp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prstClr val="white"/>
                  </a:solidFill>
                  <a:effectLst/>
                  <a:uLnTx/>
                  <a:uFillTx/>
                  <a:latin typeface="Calibri" panose="020F0502020204030204"/>
                  <a:ea typeface="Calibri" panose="020F0502020204030204" pitchFamily="34" charset="0"/>
                  <a:cs typeface="+mn-cs"/>
                </a:rPr>
                <a:t>Edad y sexo</a:t>
              </a:r>
              <a:endParaRPr kumimoji="0" lang="es-MX" sz="1800" b="0" i="0" u="none" strike="noStrike" kern="1200" cap="none" spc="0" normalizeH="0" baseline="0" noProof="0" dirty="0">
                <a:ln>
                  <a:noFill/>
                </a:ln>
                <a:solidFill>
                  <a:prstClr val="white"/>
                </a:solidFill>
                <a:effectLst/>
                <a:uLnTx/>
                <a:uFillTx/>
                <a:latin typeface="Calibri" panose="020F0502020204030204"/>
                <a:ea typeface="Calibri" panose="020F0502020204030204" pitchFamily="34" charset="0"/>
                <a:cs typeface="+mn-cs"/>
              </a:endParaRPr>
            </a:p>
          </p:txBody>
        </p:sp>
      </p:grpSp>
      <p:grpSp>
        <p:nvGrpSpPr>
          <p:cNvPr id="23" name="Grupo 22"/>
          <p:cNvGrpSpPr/>
          <p:nvPr/>
        </p:nvGrpSpPr>
        <p:grpSpPr>
          <a:xfrm>
            <a:off x="657789" y="4482669"/>
            <a:ext cx="3420000" cy="900000"/>
            <a:chOff x="936170" y="3592286"/>
            <a:chExt cx="3420000" cy="900000"/>
          </a:xfrm>
          <a:solidFill>
            <a:schemeClr val="accent1">
              <a:lumMod val="75000"/>
            </a:schemeClr>
          </a:solidFill>
        </p:grpSpPr>
        <p:sp>
          <p:nvSpPr>
            <p:cNvPr id="24" name="Rectángulo redondeado 23"/>
            <p:cNvSpPr/>
            <p:nvPr/>
          </p:nvSpPr>
          <p:spPr>
            <a:xfrm>
              <a:off x="936170" y="3592286"/>
              <a:ext cx="3420000" cy="900000"/>
            </a:xfrm>
            <a:prstGeom prst="roundRect">
              <a:avLst>
                <a:gd name="adj" fmla="val 38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ángulo 24"/>
            <p:cNvSpPr/>
            <p:nvPr/>
          </p:nvSpPr>
          <p:spPr>
            <a:xfrm>
              <a:off x="1862320" y="3821277"/>
              <a:ext cx="1845377" cy="369332"/>
            </a:xfrm>
            <a:prstGeom prst="rect">
              <a:avLst/>
            </a:prstGeom>
            <a:grp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prstClr val="white"/>
                  </a:solidFill>
                  <a:effectLst/>
                  <a:uLnTx/>
                  <a:uFillTx/>
                  <a:latin typeface="Calibri" panose="020F0502020204030204"/>
                  <a:ea typeface="Calibri" panose="020F0502020204030204" pitchFamily="34" charset="0"/>
                  <a:cs typeface="+mn-cs"/>
                </a:rPr>
                <a:t>Baja autoestima</a:t>
              </a:r>
              <a:r>
                <a:rPr kumimoji="0" lang="es-MX" sz="1800" b="0" i="0" u="none" strike="noStrike" kern="1200" cap="none" spc="0" normalizeH="0" baseline="0" noProof="0" dirty="0">
                  <a:ln>
                    <a:noFill/>
                  </a:ln>
                  <a:solidFill>
                    <a:srgbClr val="002060"/>
                  </a:solidFill>
                  <a:effectLst/>
                  <a:uLnTx/>
                  <a:uFillTx/>
                  <a:latin typeface="Calibri" panose="020F0502020204030204"/>
                  <a:ea typeface="Calibri" panose="020F0502020204030204" pitchFamily="34" charset="0"/>
                  <a:cs typeface="+mn-cs"/>
                </a:rPr>
                <a:t> </a:t>
              </a:r>
            </a:p>
          </p:txBody>
        </p:sp>
      </p:grpSp>
      <p:grpSp>
        <p:nvGrpSpPr>
          <p:cNvPr id="26" name="Grupo 25"/>
          <p:cNvGrpSpPr/>
          <p:nvPr/>
        </p:nvGrpSpPr>
        <p:grpSpPr>
          <a:xfrm>
            <a:off x="4313861" y="2284026"/>
            <a:ext cx="3420000" cy="923330"/>
            <a:chOff x="3069770" y="4358902"/>
            <a:chExt cx="3420000" cy="923330"/>
          </a:xfrm>
        </p:grpSpPr>
        <p:sp>
          <p:nvSpPr>
            <p:cNvPr id="27" name="Rectángulo redondeado 26"/>
            <p:cNvSpPr/>
            <p:nvPr/>
          </p:nvSpPr>
          <p:spPr>
            <a:xfrm>
              <a:off x="3069770" y="4369612"/>
              <a:ext cx="3420000" cy="900000"/>
            </a:xfrm>
            <a:prstGeom prst="roundRect">
              <a:avLst>
                <a:gd name="adj" fmla="val 38667"/>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ángulo 27"/>
            <p:cNvSpPr/>
            <p:nvPr/>
          </p:nvSpPr>
          <p:spPr>
            <a:xfrm>
              <a:off x="3172179" y="4358902"/>
              <a:ext cx="3251199" cy="92333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prstClr val="white"/>
                  </a:solidFill>
                  <a:effectLst/>
                  <a:uLnTx/>
                  <a:uFillTx/>
                  <a:latin typeface="Calibri" panose="020F0502020204030204"/>
                  <a:ea typeface="Calibri" panose="020F0502020204030204" pitchFamily="34" charset="0"/>
                  <a:cs typeface="+mn-cs"/>
                </a:rPr>
                <a:t>Necesidad de afecto y/o atención o ausencia prolongada de los progenitores(as)</a:t>
              </a:r>
              <a:endParaRPr kumimoji="0" lang="es-MX"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29" name="Grupo 28"/>
          <p:cNvGrpSpPr/>
          <p:nvPr/>
        </p:nvGrpSpPr>
        <p:grpSpPr>
          <a:xfrm>
            <a:off x="4305617" y="3369132"/>
            <a:ext cx="3589866" cy="976317"/>
            <a:chOff x="3014133" y="5355781"/>
            <a:chExt cx="3589866" cy="976317"/>
          </a:xfrm>
        </p:grpSpPr>
        <p:sp>
          <p:nvSpPr>
            <p:cNvPr id="30" name="Rectángulo redondeado 29"/>
            <p:cNvSpPr/>
            <p:nvPr/>
          </p:nvSpPr>
          <p:spPr>
            <a:xfrm>
              <a:off x="3069770" y="5355781"/>
              <a:ext cx="3420000" cy="972000"/>
            </a:xfrm>
            <a:prstGeom prst="roundRect">
              <a:avLst>
                <a:gd name="adj" fmla="val 38667"/>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ángulo 30"/>
            <p:cNvSpPr/>
            <p:nvPr/>
          </p:nvSpPr>
          <p:spPr>
            <a:xfrm>
              <a:off x="3014133" y="5408768"/>
              <a:ext cx="3589866" cy="92333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prstClr val="white"/>
                  </a:solidFill>
                  <a:effectLst/>
                  <a:uLnTx/>
                  <a:uFillTx/>
                  <a:latin typeface="Calibri" panose="020F0502020204030204"/>
                  <a:ea typeface="Calibri" panose="020F0502020204030204" pitchFamily="34" charset="0"/>
                  <a:cs typeface="+mn-cs"/>
                </a:rPr>
                <a:t>Crecimiento en un entorno de relaciones violentas o discriminación</a:t>
              </a:r>
              <a:endParaRPr kumimoji="0" lang="es-MX"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32" name="Grupo 31"/>
          <p:cNvGrpSpPr/>
          <p:nvPr/>
        </p:nvGrpSpPr>
        <p:grpSpPr>
          <a:xfrm>
            <a:off x="4436114" y="4482441"/>
            <a:ext cx="3420000" cy="900000"/>
            <a:chOff x="5900056" y="1567542"/>
            <a:chExt cx="3420000" cy="900000"/>
          </a:xfrm>
          <a:solidFill>
            <a:schemeClr val="accent1">
              <a:lumMod val="75000"/>
            </a:schemeClr>
          </a:solidFill>
        </p:grpSpPr>
        <p:sp>
          <p:nvSpPr>
            <p:cNvPr id="33" name="Rectángulo redondeado 32"/>
            <p:cNvSpPr/>
            <p:nvPr/>
          </p:nvSpPr>
          <p:spPr>
            <a:xfrm>
              <a:off x="5900056" y="1567542"/>
              <a:ext cx="3420000" cy="900000"/>
            </a:xfrm>
            <a:prstGeom prst="roundRect">
              <a:avLst>
                <a:gd name="adj" fmla="val 38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4" name="Rectángulo 33"/>
            <p:cNvSpPr/>
            <p:nvPr/>
          </p:nvSpPr>
          <p:spPr>
            <a:xfrm>
              <a:off x="6133208" y="1665905"/>
              <a:ext cx="2967247" cy="646331"/>
            </a:xfrm>
            <a:prstGeom prst="rect">
              <a:avLst/>
            </a:prstGeom>
            <a:grp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prstClr val="white"/>
                  </a:solidFill>
                  <a:effectLst/>
                  <a:uLnTx/>
                  <a:uFillTx/>
                  <a:latin typeface="Calibri" panose="020F0502020204030204"/>
                  <a:ea typeface="Calibri" panose="020F0502020204030204" pitchFamily="34" charset="0"/>
                  <a:cs typeface="+mn-cs"/>
                </a:rPr>
                <a:t>Actitud pasiva, tendencia a la sumisión o timidez</a:t>
              </a:r>
              <a:endParaRPr kumimoji="0" lang="es-MX"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35" name="Grupo 34"/>
          <p:cNvGrpSpPr/>
          <p:nvPr/>
        </p:nvGrpSpPr>
        <p:grpSpPr>
          <a:xfrm>
            <a:off x="7978384" y="1937064"/>
            <a:ext cx="3420000" cy="900000"/>
            <a:chOff x="5965371" y="2563585"/>
            <a:chExt cx="3420000" cy="900000"/>
          </a:xfrm>
          <a:solidFill>
            <a:schemeClr val="accent1">
              <a:lumMod val="75000"/>
            </a:schemeClr>
          </a:solidFill>
        </p:grpSpPr>
        <p:sp>
          <p:nvSpPr>
            <p:cNvPr id="36" name="Rectángulo redondeado 35"/>
            <p:cNvSpPr/>
            <p:nvPr/>
          </p:nvSpPr>
          <p:spPr>
            <a:xfrm>
              <a:off x="5965371" y="2563585"/>
              <a:ext cx="3420000" cy="900000"/>
            </a:xfrm>
            <a:prstGeom prst="roundRect">
              <a:avLst>
                <a:gd name="adj" fmla="val 38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Rectángulo 36"/>
            <p:cNvSpPr/>
            <p:nvPr/>
          </p:nvSpPr>
          <p:spPr>
            <a:xfrm>
              <a:off x="6598696" y="2667391"/>
              <a:ext cx="2261469" cy="646331"/>
            </a:xfrm>
            <a:prstGeom prst="rect">
              <a:avLst/>
            </a:prstGeom>
            <a:grp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prstClr val="white"/>
                  </a:solidFill>
                  <a:effectLst/>
                  <a:uLnTx/>
                  <a:uFillTx/>
                  <a:latin typeface="Calibri" panose="020F0502020204030204"/>
                  <a:ea typeface="Calibri" panose="020F0502020204030204" pitchFamily="34" charset="0"/>
                  <a:cs typeface="+mn-cs"/>
                </a:rPr>
                <a:t>Baja capacidad de toma de decisiones</a:t>
              </a:r>
              <a:endParaRPr kumimoji="0" lang="es-MX"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38" name="Grupo 37"/>
          <p:cNvGrpSpPr/>
          <p:nvPr/>
        </p:nvGrpSpPr>
        <p:grpSpPr>
          <a:xfrm>
            <a:off x="8010530" y="3012205"/>
            <a:ext cx="3420000" cy="923330"/>
            <a:chOff x="7228114" y="3421924"/>
            <a:chExt cx="3420000" cy="923330"/>
          </a:xfrm>
        </p:grpSpPr>
        <p:sp>
          <p:nvSpPr>
            <p:cNvPr id="39" name="Rectángulo redondeado 38"/>
            <p:cNvSpPr/>
            <p:nvPr/>
          </p:nvSpPr>
          <p:spPr>
            <a:xfrm>
              <a:off x="7228114" y="3429004"/>
              <a:ext cx="3420000" cy="900000"/>
            </a:xfrm>
            <a:prstGeom prst="roundRect">
              <a:avLst>
                <a:gd name="adj" fmla="val 38667"/>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0" name="Rectángulo 39"/>
            <p:cNvSpPr/>
            <p:nvPr/>
          </p:nvSpPr>
          <p:spPr>
            <a:xfrm>
              <a:off x="7563555" y="3421924"/>
              <a:ext cx="2889956" cy="92333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prstClr val="white"/>
                  </a:solidFill>
                  <a:effectLst/>
                  <a:uLnTx/>
                  <a:uFillTx/>
                  <a:latin typeface="Calibri" panose="020F0502020204030204"/>
                  <a:ea typeface="Calibri" panose="020F0502020204030204" pitchFamily="34" charset="0"/>
                  <a:cs typeface="+mn-cs"/>
                </a:rPr>
                <a:t>Condiciones de aislamiento, carencia de redes familiares y sociales de apoyo</a:t>
              </a:r>
              <a:endParaRPr kumimoji="0" lang="es-MX"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41" name="Grupo 40"/>
          <p:cNvGrpSpPr/>
          <p:nvPr/>
        </p:nvGrpSpPr>
        <p:grpSpPr>
          <a:xfrm>
            <a:off x="7992665" y="4101506"/>
            <a:ext cx="3499556" cy="900000"/>
            <a:chOff x="7191019" y="4402469"/>
            <a:chExt cx="3499556" cy="900000"/>
          </a:xfrm>
        </p:grpSpPr>
        <p:sp>
          <p:nvSpPr>
            <p:cNvPr id="42" name="Rectángulo redondeado 41"/>
            <p:cNvSpPr/>
            <p:nvPr/>
          </p:nvSpPr>
          <p:spPr>
            <a:xfrm>
              <a:off x="7249885" y="4402469"/>
              <a:ext cx="3420000" cy="900000"/>
            </a:xfrm>
            <a:prstGeom prst="roundRect">
              <a:avLst>
                <a:gd name="adj" fmla="val 38667"/>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3" name="Rectángulo 42"/>
            <p:cNvSpPr/>
            <p:nvPr/>
          </p:nvSpPr>
          <p:spPr>
            <a:xfrm>
              <a:off x="7191019" y="4513765"/>
              <a:ext cx="3499556"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prstClr val="white"/>
                  </a:solidFill>
                  <a:effectLst/>
                  <a:uLnTx/>
                  <a:uFillTx/>
                  <a:latin typeface="Calibri" panose="020F0502020204030204"/>
                  <a:ea typeface="Calibri" panose="020F0502020204030204" pitchFamily="34" charset="0"/>
                  <a:cs typeface="+mn-cs"/>
                </a:rPr>
                <a:t>Falta de vivienda o vivienda que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prstClr val="white"/>
                  </a:solidFill>
                  <a:effectLst/>
                  <a:uLnTx/>
                  <a:uFillTx/>
                  <a:latin typeface="Calibri" panose="020F0502020204030204"/>
                  <a:ea typeface="Calibri" panose="020F0502020204030204" pitchFamily="34" charset="0"/>
                  <a:cs typeface="+mn-cs"/>
                </a:rPr>
                <a:t>no reúne condiciones adecuadas</a:t>
              </a:r>
              <a:endParaRPr kumimoji="0" lang="es-MX"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44" name="Grupo 43"/>
          <p:cNvGrpSpPr/>
          <p:nvPr/>
        </p:nvGrpSpPr>
        <p:grpSpPr>
          <a:xfrm>
            <a:off x="8104538" y="5253103"/>
            <a:ext cx="3420000" cy="900000"/>
            <a:chOff x="5998024" y="5558922"/>
            <a:chExt cx="3420000" cy="900000"/>
          </a:xfrm>
          <a:solidFill>
            <a:schemeClr val="accent1">
              <a:lumMod val="75000"/>
            </a:schemeClr>
          </a:solidFill>
        </p:grpSpPr>
        <p:sp>
          <p:nvSpPr>
            <p:cNvPr id="45" name="Rectángulo redondeado 44"/>
            <p:cNvSpPr/>
            <p:nvPr/>
          </p:nvSpPr>
          <p:spPr>
            <a:xfrm>
              <a:off x="5998024" y="5558922"/>
              <a:ext cx="3420000" cy="900000"/>
            </a:xfrm>
            <a:prstGeom prst="roundRect">
              <a:avLst>
                <a:gd name="adj" fmla="val 38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6" name="Rectángulo 45"/>
            <p:cNvSpPr/>
            <p:nvPr/>
          </p:nvSpPr>
          <p:spPr>
            <a:xfrm>
              <a:off x="7053783" y="5814169"/>
              <a:ext cx="1436868" cy="369332"/>
            </a:xfrm>
            <a:prstGeom prst="rect">
              <a:avLst/>
            </a:prstGeom>
            <a:grp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prstClr val="white"/>
                  </a:solidFill>
                  <a:effectLst/>
                  <a:uLnTx/>
                  <a:uFillTx/>
                  <a:latin typeface="Calibri" panose="020F0502020204030204"/>
                  <a:ea typeface="Calibri" panose="020F0502020204030204" pitchFamily="34" charset="0"/>
                  <a:cs typeface="+mn-cs"/>
                </a:rPr>
                <a:t>Discapacidad</a:t>
              </a:r>
              <a:endParaRPr kumimoji="0" lang="es-MX"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7" name="CuadroTexto 46"/>
          <p:cNvSpPr txBox="1"/>
          <p:nvPr/>
        </p:nvSpPr>
        <p:spPr>
          <a:xfrm>
            <a:off x="758424" y="6402303"/>
            <a:ext cx="388215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solidFill>
                <a:effectLst/>
                <a:uLnTx/>
                <a:uFillTx/>
                <a:latin typeface="Bahnschrift SemiCondensed" panose="020B0502040204020203" pitchFamily="34" charset="0"/>
                <a:ea typeface="+mn-ea"/>
                <a:cs typeface="+mn-cs"/>
              </a:rPr>
              <a:t>Fuente: Secretaria de Educación y Deporte</a:t>
            </a:r>
            <a:endParaRPr kumimoji="0" lang="es-MX" sz="1200" b="0" i="0" u="none" strike="noStrike" kern="1200" cap="none" spc="0" normalizeH="0" baseline="0" noProof="0" dirty="0">
              <a:ln>
                <a:noFill/>
              </a:ln>
              <a:solidFill>
                <a:prstClr val="black"/>
              </a:solidFill>
              <a:effectLst/>
              <a:uLnTx/>
              <a:uFillTx/>
              <a:latin typeface="Bahnschrift SemiCondensed" panose="020B0502040204020203" pitchFamily="34" charset="0"/>
              <a:ea typeface="Open Sans" panose="020B0606030504020204" pitchFamily="34" charset="0"/>
              <a:cs typeface="Open Sans" panose="020B0606030504020204" pitchFamily="34" charset="0"/>
            </a:endParaRPr>
          </a:p>
        </p:txBody>
      </p:sp>
      <p:sp>
        <p:nvSpPr>
          <p:cNvPr id="48" name="Título 3">
            <a:extLst>
              <a:ext uri="{FF2B5EF4-FFF2-40B4-BE49-F238E27FC236}">
                <a16:creationId xmlns:a16="http://schemas.microsoft.com/office/drawing/2014/main" id="{8060F290-03FF-30F3-FCF7-ABB7C1D28767}"/>
              </a:ext>
            </a:extLst>
          </p:cNvPr>
          <p:cNvSpPr txBox="1">
            <a:spLocks/>
          </p:cNvSpPr>
          <p:nvPr/>
        </p:nvSpPr>
        <p:spPr>
          <a:xfrm>
            <a:off x="-691461" y="1538946"/>
            <a:ext cx="6306416" cy="780786"/>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3100" b="1" dirty="0">
                <a:solidFill>
                  <a:schemeClr val="accent2"/>
                </a:solidFill>
                <a:effectLst>
                  <a:outerShdw blurRad="38100" dist="38100" dir="2700000" algn="tl">
                    <a:srgbClr val="000000">
                      <a:alpha val="43137"/>
                    </a:srgbClr>
                  </a:outerShdw>
                </a:effectLst>
                <a:latin typeface="+mn-lt"/>
              </a:rPr>
              <a:t>FACTORES DE RIESGO: </a:t>
            </a:r>
            <a:endParaRPr lang="es-MX" sz="3100" dirty="0">
              <a:solidFill>
                <a:schemeClr val="accent2"/>
              </a:solidFill>
              <a:latin typeface="+mn-lt"/>
            </a:endParaRPr>
          </a:p>
        </p:txBody>
      </p:sp>
      <p:pic>
        <p:nvPicPr>
          <p:cNvPr id="2" name="Imagen 1">
            <a:extLst>
              <a:ext uri="{FF2B5EF4-FFF2-40B4-BE49-F238E27FC236}">
                <a16:creationId xmlns:a16="http://schemas.microsoft.com/office/drawing/2014/main" id="{2C3E2FF7-27E1-D3D0-7F96-EC436E80D022}"/>
              </a:ext>
            </a:extLst>
          </p:cNvPr>
          <p:cNvPicPr>
            <a:picLocks noChangeAspect="1"/>
          </p:cNvPicPr>
          <p:nvPr/>
        </p:nvPicPr>
        <p:blipFill>
          <a:blip r:embed="rId4"/>
          <a:stretch>
            <a:fillRect/>
          </a:stretch>
        </p:blipFill>
        <p:spPr>
          <a:xfrm>
            <a:off x="174171" y="-61271"/>
            <a:ext cx="5612892" cy="1205484"/>
          </a:xfrm>
          <a:prstGeom prst="rect">
            <a:avLst/>
          </a:prstGeom>
        </p:spPr>
      </p:pic>
    </p:spTree>
    <p:extLst>
      <p:ext uri="{BB962C8B-B14F-4D97-AF65-F5344CB8AC3E}">
        <p14:creationId xmlns:p14="http://schemas.microsoft.com/office/powerpoint/2010/main" val="355941511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p:cTn id="14" dur="500" fill="hold"/>
                                        <p:tgtEl>
                                          <p:spTgt spid="17"/>
                                        </p:tgtEl>
                                        <p:attrNameLst>
                                          <p:attrName>ppt_w</p:attrName>
                                        </p:attrNameLst>
                                      </p:cBhvr>
                                      <p:tavLst>
                                        <p:tav tm="0">
                                          <p:val>
                                            <p:fltVal val="0"/>
                                          </p:val>
                                        </p:tav>
                                        <p:tav tm="100000">
                                          <p:val>
                                            <p:strVal val="#ppt_w"/>
                                          </p:val>
                                        </p:tav>
                                      </p:tavLst>
                                    </p:anim>
                                    <p:anim calcmode="lin" valueType="num">
                                      <p:cBhvr>
                                        <p:cTn id="15" dur="500" fill="hold"/>
                                        <p:tgtEl>
                                          <p:spTgt spid="17"/>
                                        </p:tgtEl>
                                        <p:attrNameLst>
                                          <p:attrName>ppt_h</p:attrName>
                                        </p:attrNameLst>
                                      </p:cBhvr>
                                      <p:tavLst>
                                        <p:tav tm="0">
                                          <p:val>
                                            <p:fltVal val="0"/>
                                          </p:val>
                                        </p:tav>
                                        <p:tav tm="100000">
                                          <p:val>
                                            <p:strVal val="#ppt_h"/>
                                          </p:val>
                                        </p:tav>
                                      </p:tavLst>
                                    </p:anim>
                                    <p:animEffect transition="in" filter="fade">
                                      <p:cBhvr>
                                        <p:cTn id="16" dur="5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p:cTn id="21" dur="500" fill="hold"/>
                                        <p:tgtEl>
                                          <p:spTgt spid="23"/>
                                        </p:tgtEl>
                                        <p:attrNameLst>
                                          <p:attrName>ppt_w</p:attrName>
                                        </p:attrNameLst>
                                      </p:cBhvr>
                                      <p:tavLst>
                                        <p:tav tm="0">
                                          <p:val>
                                            <p:fltVal val="0"/>
                                          </p:val>
                                        </p:tav>
                                        <p:tav tm="100000">
                                          <p:val>
                                            <p:strVal val="#ppt_w"/>
                                          </p:val>
                                        </p:tav>
                                      </p:tavLst>
                                    </p:anim>
                                    <p:anim calcmode="lin" valueType="num">
                                      <p:cBhvr>
                                        <p:cTn id="22" dur="500" fill="hold"/>
                                        <p:tgtEl>
                                          <p:spTgt spid="23"/>
                                        </p:tgtEl>
                                        <p:attrNameLst>
                                          <p:attrName>ppt_h</p:attrName>
                                        </p:attrNameLst>
                                      </p:cBhvr>
                                      <p:tavLst>
                                        <p:tav tm="0">
                                          <p:val>
                                            <p:fltVal val="0"/>
                                          </p:val>
                                        </p:tav>
                                        <p:tav tm="100000">
                                          <p:val>
                                            <p:strVal val="#ppt_h"/>
                                          </p:val>
                                        </p:tav>
                                      </p:tavLst>
                                    </p:anim>
                                    <p:animEffect transition="in" filter="fade">
                                      <p:cBhvr>
                                        <p:cTn id="23" dur="500"/>
                                        <p:tgtEl>
                                          <p:spTgt spid="23"/>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p:cTn id="28" dur="500" fill="hold"/>
                                        <p:tgtEl>
                                          <p:spTgt spid="26"/>
                                        </p:tgtEl>
                                        <p:attrNameLst>
                                          <p:attrName>ppt_w</p:attrName>
                                        </p:attrNameLst>
                                      </p:cBhvr>
                                      <p:tavLst>
                                        <p:tav tm="0">
                                          <p:val>
                                            <p:fltVal val="0"/>
                                          </p:val>
                                        </p:tav>
                                        <p:tav tm="100000">
                                          <p:val>
                                            <p:strVal val="#ppt_w"/>
                                          </p:val>
                                        </p:tav>
                                      </p:tavLst>
                                    </p:anim>
                                    <p:anim calcmode="lin" valueType="num">
                                      <p:cBhvr>
                                        <p:cTn id="29" dur="500" fill="hold"/>
                                        <p:tgtEl>
                                          <p:spTgt spid="26"/>
                                        </p:tgtEl>
                                        <p:attrNameLst>
                                          <p:attrName>ppt_h</p:attrName>
                                        </p:attrNameLst>
                                      </p:cBhvr>
                                      <p:tavLst>
                                        <p:tav tm="0">
                                          <p:val>
                                            <p:fltVal val="0"/>
                                          </p:val>
                                        </p:tav>
                                        <p:tav tm="100000">
                                          <p:val>
                                            <p:strVal val="#ppt_h"/>
                                          </p:val>
                                        </p:tav>
                                      </p:tavLst>
                                    </p:anim>
                                    <p:animEffect transition="in" filter="fade">
                                      <p:cBhvr>
                                        <p:cTn id="30" dur="500"/>
                                        <p:tgtEl>
                                          <p:spTgt spid="26"/>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p:cTn id="35" dur="500" fill="hold"/>
                                        <p:tgtEl>
                                          <p:spTgt spid="29"/>
                                        </p:tgtEl>
                                        <p:attrNameLst>
                                          <p:attrName>ppt_w</p:attrName>
                                        </p:attrNameLst>
                                      </p:cBhvr>
                                      <p:tavLst>
                                        <p:tav tm="0">
                                          <p:val>
                                            <p:fltVal val="0"/>
                                          </p:val>
                                        </p:tav>
                                        <p:tav tm="100000">
                                          <p:val>
                                            <p:strVal val="#ppt_w"/>
                                          </p:val>
                                        </p:tav>
                                      </p:tavLst>
                                    </p:anim>
                                    <p:anim calcmode="lin" valueType="num">
                                      <p:cBhvr>
                                        <p:cTn id="36" dur="500" fill="hold"/>
                                        <p:tgtEl>
                                          <p:spTgt spid="29"/>
                                        </p:tgtEl>
                                        <p:attrNameLst>
                                          <p:attrName>ppt_h</p:attrName>
                                        </p:attrNameLst>
                                      </p:cBhvr>
                                      <p:tavLst>
                                        <p:tav tm="0">
                                          <p:val>
                                            <p:fltVal val="0"/>
                                          </p:val>
                                        </p:tav>
                                        <p:tav tm="100000">
                                          <p:val>
                                            <p:strVal val="#ppt_h"/>
                                          </p:val>
                                        </p:tav>
                                      </p:tavLst>
                                    </p:anim>
                                    <p:animEffect transition="in" filter="fade">
                                      <p:cBhvr>
                                        <p:cTn id="37" dur="500"/>
                                        <p:tgtEl>
                                          <p:spTgt spid="29"/>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p:cTn id="42" dur="500" fill="hold"/>
                                        <p:tgtEl>
                                          <p:spTgt spid="32"/>
                                        </p:tgtEl>
                                        <p:attrNameLst>
                                          <p:attrName>ppt_w</p:attrName>
                                        </p:attrNameLst>
                                      </p:cBhvr>
                                      <p:tavLst>
                                        <p:tav tm="0">
                                          <p:val>
                                            <p:fltVal val="0"/>
                                          </p:val>
                                        </p:tav>
                                        <p:tav tm="100000">
                                          <p:val>
                                            <p:strVal val="#ppt_w"/>
                                          </p:val>
                                        </p:tav>
                                      </p:tavLst>
                                    </p:anim>
                                    <p:anim calcmode="lin" valueType="num">
                                      <p:cBhvr>
                                        <p:cTn id="43" dur="500" fill="hold"/>
                                        <p:tgtEl>
                                          <p:spTgt spid="32"/>
                                        </p:tgtEl>
                                        <p:attrNameLst>
                                          <p:attrName>ppt_h</p:attrName>
                                        </p:attrNameLst>
                                      </p:cBhvr>
                                      <p:tavLst>
                                        <p:tav tm="0">
                                          <p:val>
                                            <p:fltVal val="0"/>
                                          </p:val>
                                        </p:tav>
                                        <p:tav tm="100000">
                                          <p:val>
                                            <p:strVal val="#ppt_h"/>
                                          </p:val>
                                        </p:tav>
                                      </p:tavLst>
                                    </p:anim>
                                    <p:animEffect transition="in" filter="fade">
                                      <p:cBhvr>
                                        <p:cTn id="44" dur="500"/>
                                        <p:tgtEl>
                                          <p:spTgt spid="32"/>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35"/>
                                        </p:tgtEl>
                                        <p:attrNameLst>
                                          <p:attrName>style.visibility</p:attrName>
                                        </p:attrNameLst>
                                      </p:cBhvr>
                                      <p:to>
                                        <p:strVal val="visible"/>
                                      </p:to>
                                    </p:set>
                                    <p:anim calcmode="lin" valueType="num">
                                      <p:cBhvr>
                                        <p:cTn id="49" dur="500" fill="hold"/>
                                        <p:tgtEl>
                                          <p:spTgt spid="35"/>
                                        </p:tgtEl>
                                        <p:attrNameLst>
                                          <p:attrName>ppt_w</p:attrName>
                                        </p:attrNameLst>
                                      </p:cBhvr>
                                      <p:tavLst>
                                        <p:tav tm="0">
                                          <p:val>
                                            <p:fltVal val="0"/>
                                          </p:val>
                                        </p:tav>
                                        <p:tav tm="100000">
                                          <p:val>
                                            <p:strVal val="#ppt_w"/>
                                          </p:val>
                                        </p:tav>
                                      </p:tavLst>
                                    </p:anim>
                                    <p:anim calcmode="lin" valueType="num">
                                      <p:cBhvr>
                                        <p:cTn id="50" dur="500" fill="hold"/>
                                        <p:tgtEl>
                                          <p:spTgt spid="35"/>
                                        </p:tgtEl>
                                        <p:attrNameLst>
                                          <p:attrName>ppt_h</p:attrName>
                                        </p:attrNameLst>
                                      </p:cBhvr>
                                      <p:tavLst>
                                        <p:tav tm="0">
                                          <p:val>
                                            <p:fltVal val="0"/>
                                          </p:val>
                                        </p:tav>
                                        <p:tav tm="100000">
                                          <p:val>
                                            <p:strVal val="#ppt_h"/>
                                          </p:val>
                                        </p:tav>
                                      </p:tavLst>
                                    </p:anim>
                                    <p:animEffect transition="in" filter="fade">
                                      <p:cBhvr>
                                        <p:cTn id="51" dur="500"/>
                                        <p:tgtEl>
                                          <p:spTgt spid="35"/>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38"/>
                                        </p:tgtEl>
                                        <p:attrNameLst>
                                          <p:attrName>style.visibility</p:attrName>
                                        </p:attrNameLst>
                                      </p:cBhvr>
                                      <p:to>
                                        <p:strVal val="visible"/>
                                      </p:to>
                                    </p:set>
                                    <p:anim calcmode="lin" valueType="num">
                                      <p:cBhvr>
                                        <p:cTn id="56" dur="500" fill="hold"/>
                                        <p:tgtEl>
                                          <p:spTgt spid="38"/>
                                        </p:tgtEl>
                                        <p:attrNameLst>
                                          <p:attrName>ppt_w</p:attrName>
                                        </p:attrNameLst>
                                      </p:cBhvr>
                                      <p:tavLst>
                                        <p:tav tm="0">
                                          <p:val>
                                            <p:fltVal val="0"/>
                                          </p:val>
                                        </p:tav>
                                        <p:tav tm="100000">
                                          <p:val>
                                            <p:strVal val="#ppt_w"/>
                                          </p:val>
                                        </p:tav>
                                      </p:tavLst>
                                    </p:anim>
                                    <p:anim calcmode="lin" valueType="num">
                                      <p:cBhvr>
                                        <p:cTn id="57" dur="500" fill="hold"/>
                                        <p:tgtEl>
                                          <p:spTgt spid="38"/>
                                        </p:tgtEl>
                                        <p:attrNameLst>
                                          <p:attrName>ppt_h</p:attrName>
                                        </p:attrNameLst>
                                      </p:cBhvr>
                                      <p:tavLst>
                                        <p:tav tm="0">
                                          <p:val>
                                            <p:fltVal val="0"/>
                                          </p:val>
                                        </p:tav>
                                        <p:tav tm="100000">
                                          <p:val>
                                            <p:strVal val="#ppt_h"/>
                                          </p:val>
                                        </p:tav>
                                      </p:tavLst>
                                    </p:anim>
                                    <p:animEffect transition="in" filter="fade">
                                      <p:cBhvr>
                                        <p:cTn id="58" dur="500"/>
                                        <p:tgtEl>
                                          <p:spTgt spid="38"/>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41"/>
                                        </p:tgtEl>
                                        <p:attrNameLst>
                                          <p:attrName>style.visibility</p:attrName>
                                        </p:attrNameLst>
                                      </p:cBhvr>
                                      <p:to>
                                        <p:strVal val="visible"/>
                                      </p:to>
                                    </p:set>
                                    <p:anim calcmode="lin" valueType="num">
                                      <p:cBhvr>
                                        <p:cTn id="63" dur="500" fill="hold"/>
                                        <p:tgtEl>
                                          <p:spTgt spid="41"/>
                                        </p:tgtEl>
                                        <p:attrNameLst>
                                          <p:attrName>ppt_w</p:attrName>
                                        </p:attrNameLst>
                                      </p:cBhvr>
                                      <p:tavLst>
                                        <p:tav tm="0">
                                          <p:val>
                                            <p:fltVal val="0"/>
                                          </p:val>
                                        </p:tav>
                                        <p:tav tm="100000">
                                          <p:val>
                                            <p:strVal val="#ppt_w"/>
                                          </p:val>
                                        </p:tav>
                                      </p:tavLst>
                                    </p:anim>
                                    <p:anim calcmode="lin" valueType="num">
                                      <p:cBhvr>
                                        <p:cTn id="64" dur="500" fill="hold"/>
                                        <p:tgtEl>
                                          <p:spTgt spid="41"/>
                                        </p:tgtEl>
                                        <p:attrNameLst>
                                          <p:attrName>ppt_h</p:attrName>
                                        </p:attrNameLst>
                                      </p:cBhvr>
                                      <p:tavLst>
                                        <p:tav tm="0">
                                          <p:val>
                                            <p:fltVal val="0"/>
                                          </p:val>
                                        </p:tav>
                                        <p:tav tm="100000">
                                          <p:val>
                                            <p:strVal val="#ppt_h"/>
                                          </p:val>
                                        </p:tav>
                                      </p:tavLst>
                                    </p:anim>
                                    <p:animEffect transition="in" filter="fade">
                                      <p:cBhvr>
                                        <p:cTn id="65" dur="500"/>
                                        <p:tgtEl>
                                          <p:spTgt spid="41"/>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nodeType="clickEffect">
                                  <p:stCondLst>
                                    <p:cond delay="0"/>
                                  </p:stCondLst>
                                  <p:childTnLst>
                                    <p:set>
                                      <p:cBhvr>
                                        <p:cTn id="69" dur="1" fill="hold">
                                          <p:stCondLst>
                                            <p:cond delay="0"/>
                                          </p:stCondLst>
                                        </p:cTn>
                                        <p:tgtEl>
                                          <p:spTgt spid="44"/>
                                        </p:tgtEl>
                                        <p:attrNameLst>
                                          <p:attrName>style.visibility</p:attrName>
                                        </p:attrNameLst>
                                      </p:cBhvr>
                                      <p:to>
                                        <p:strVal val="visible"/>
                                      </p:to>
                                    </p:set>
                                    <p:anim calcmode="lin" valueType="num">
                                      <p:cBhvr>
                                        <p:cTn id="70" dur="500" fill="hold"/>
                                        <p:tgtEl>
                                          <p:spTgt spid="44"/>
                                        </p:tgtEl>
                                        <p:attrNameLst>
                                          <p:attrName>ppt_w</p:attrName>
                                        </p:attrNameLst>
                                      </p:cBhvr>
                                      <p:tavLst>
                                        <p:tav tm="0">
                                          <p:val>
                                            <p:fltVal val="0"/>
                                          </p:val>
                                        </p:tav>
                                        <p:tav tm="100000">
                                          <p:val>
                                            <p:strVal val="#ppt_w"/>
                                          </p:val>
                                        </p:tav>
                                      </p:tavLst>
                                    </p:anim>
                                    <p:anim calcmode="lin" valueType="num">
                                      <p:cBhvr>
                                        <p:cTn id="71" dur="500" fill="hold"/>
                                        <p:tgtEl>
                                          <p:spTgt spid="44"/>
                                        </p:tgtEl>
                                        <p:attrNameLst>
                                          <p:attrName>ppt_h</p:attrName>
                                        </p:attrNameLst>
                                      </p:cBhvr>
                                      <p:tavLst>
                                        <p:tav tm="0">
                                          <p:val>
                                            <p:fltVal val="0"/>
                                          </p:val>
                                        </p:tav>
                                        <p:tav tm="100000">
                                          <p:val>
                                            <p:strVal val="#ppt_h"/>
                                          </p:val>
                                        </p:tav>
                                      </p:tavLst>
                                    </p:anim>
                                    <p:animEffect transition="in" filter="fade">
                                      <p:cBhvr>
                                        <p:cTn id="7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Título 1">
            <a:extLst>
              <a:ext uri="{FF2B5EF4-FFF2-40B4-BE49-F238E27FC236}">
                <a16:creationId xmlns:a16="http://schemas.microsoft.com/office/drawing/2014/main" id="{B6C6803D-08B7-5D19-F01D-E82AF075030E}"/>
              </a:ext>
            </a:extLst>
          </p:cNvPr>
          <p:cNvSpPr txBox="1">
            <a:spLocks/>
          </p:cNvSpPr>
          <p:nvPr/>
        </p:nvSpPr>
        <p:spPr>
          <a:xfrm>
            <a:off x="1240387" y="1967517"/>
            <a:ext cx="8911687" cy="815586"/>
          </a:xfrm>
          <a:prstGeom prst="rect">
            <a:avLst/>
          </a:prstGeom>
        </p:spPr>
        <p:txBody>
          <a:bodyP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5400" b="1" dirty="0">
                <a:solidFill>
                  <a:schemeClr val="accent2"/>
                </a:solidFill>
                <a:effectLst>
                  <a:outerShdw blurRad="38100" dist="38100" dir="2700000" algn="tl">
                    <a:srgbClr val="000000">
                      <a:alpha val="43137"/>
                    </a:srgbClr>
                  </a:outerShdw>
                </a:effectLst>
                <a:latin typeface="+mn-lt"/>
              </a:rPr>
              <a:t>VIOLENCIA SEXUAL</a:t>
            </a:r>
            <a:endParaRPr lang="es-MX" dirty="0">
              <a:solidFill>
                <a:schemeClr val="accent2"/>
              </a:solidFill>
            </a:endParaRPr>
          </a:p>
        </p:txBody>
      </p:sp>
      <p:sp>
        <p:nvSpPr>
          <p:cNvPr id="14" name="Marcador de contenido 2">
            <a:extLst>
              <a:ext uri="{FF2B5EF4-FFF2-40B4-BE49-F238E27FC236}">
                <a16:creationId xmlns:a16="http://schemas.microsoft.com/office/drawing/2014/main" id="{9FE9DA0C-D3CC-C169-EAD7-E63D3AC64C71}"/>
              </a:ext>
            </a:extLst>
          </p:cNvPr>
          <p:cNvSpPr txBox="1">
            <a:spLocks/>
          </p:cNvSpPr>
          <p:nvPr/>
        </p:nvSpPr>
        <p:spPr>
          <a:xfrm>
            <a:off x="1169152" y="2546411"/>
            <a:ext cx="9853696" cy="288640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s-MX" sz="2400" dirty="0"/>
          </a:p>
          <a:p>
            <a:pPr algn="just"/>
            <a:r>
              <a:rPr lang="es-MX" sz="2400" b="1" dirty="0">
                <a:solidFill>
                  <a:srgbClr val="002060"/>
                </a:solidFill>
              </a:rPr>
              <a:t>Los Estados Partes adoptarán todas las medidas legislativas, administrativas, sociales y educativas apropiadas para proteger al niño </a:t>
            </a:r>
            <a:r>
              <a:rPr lang="es-MX" sz="2400" dirty="0">
                <a:solidFill>
                  <a:srgbClr val="002060"/>
                </a:solidFill>
              </a:rPr>
              <a:t>contra </a:t>
            </a:r>
            <a:r>
              <a:rPr lang="es-MX" sz="2400" b="1" dirty="0">
                <a:solidFill>
                  <a:srgbClr val="002060"/>
                </a:solidFill>
              </a:rPr>
              <a:t>toda forma de perjuicio o abuso físico o mental, descuido o trato negligente, malos tratos o explotación, incluido el abuso sexual</a:t>
            </a:r>
            <a:r>
              <a:rPr lang="es-MX" sz="2400" dirty="0">
                <a:solidFill>
                  <a:srgbClr val="002060"/>
                </a:solidFill>
              </a:rPr>
              <a:t>, </a:t>
            </a:r>
            <a:r>
              <a:rPr lang="es-MX" sz="2400" b="1" dirty="0">
                <a:solidFill>
                  <a:srgbClr val="002060"/>
                </a:solidFill>
              </a:rPr>
              <a:t>mientras el niño se encuentre bajo la custodia</a:t>
            </a:r>
            <a:r>
              <a:rPr lang="es-MX" sz="2400" dirty="0">
                <a:solidFill>
                  <a:srgbClr val="002060"/>
                </a:solidFill>
              </a:rPr>
              <a:t> de los padres, de un representante legal o </a:t>
            </a:r>
            <a:r>
              <a:rPr lang="es-MX" sz="2400" b="1" dirty="0">
                <a:solidFill>
                  <a:srgbClr val="002060"/>
                </a:solidFill>
              </a:rPr>
              <a:t>de cualquier otra persona que lo tenga a su cargo.</a:t>
            </a:r>
          </a:p>
          <a:p>
            <a:endParaRPr lang="es-MX" dirty="0"/>
          </a:p>
        </p:txBody>
      </p:sp>
      <p:sp>
        <p:nvSpPr>
          <p:cNvPr id="15" name="CuadroTexto 14"/>
          <p:cNvSpPr txBox="1"/>
          <p:nvPr/>
        </p:nvSpPr>
        <p:spPr>
          <a:xfrm>
            <a:off x="758424" y="6402303"/>
            <a:ext cx="3882156" cy="276999"/>
          </a:xfrm>
          <a:prstGeom prst="rect">
            <a:avLst/>
          </a:prstGeom>
          <a:noFill/>
        </p:spPr>
        <p:txBody>
          <a:bodyPr wrap="square" rtlCol="0">
            <a:spAutoFit/>
          </a:bodyPr>
          <a:lstStyle/>
          <a:p>
            <a:r>
              <a:rPr lang="es-MX" sz="1200" dirty="0">
                <a:latin typeface="Bahnschrift SemiCondensed" panose="020B0502040204020203" pitchFamily="34" charset="0"/>
              </a:rPr>
              <a:t>Fuente: Art. 19 Convención sobre de los derechos del niño.</a:t>
            </a:r>
            <a:endParaRPr lang="es-MX" sz="1200" dirty="0">
              <a:latin typeface="Bahnschrift SemiCondensed" panose="020B0502040204020203" pitchFamily="34" charset="0"/>
              <a:ea typeface="Open Sans" panose="020B0606030504020204" pitchFamily="34" charset="0"/>
              <a:cs typeface="Open Sans" panose="020B0606030504020204" pitchFamily="34" charset="0"/>
            </a:endParaRPr>
          </a:p>
        </p:txBody>
      </p:sp>
      <p:pic>
        <p:nvPicPr>
          <p:cNvPr id="2" name="Imagen 1">
            <a:extLst>
              <a:ext uri="{FF2B5EF4-FFF2-40B4-BE49-F238E27FC236}">
                <a16:creationId xmlns:a16="http://schemas.microsoft.com/office/drawing/2014/main" id="{24F4918E-54BB-78F4-F2C9-CF722A38F891}"/>
              </a:ext>
            </a:extLst>
          </p:cNvPr>
          <p:cNvPicPr>
            <a:picLocks noChangeAspect="1"/>
          </p:cNvPicPr>
          <p:nvPr/>
        </p:nvPicPr>
        <p:blipFill>
          <a:blip r:embed="rId4"/>
          <a:stretch>
            <a:fillRect/>
          </a:stretch>
        </p:blipFill>
        <p:spPr>
          <a:xfrm>
            <a:off x="174171" y="-61271"/>
            <a:ext cx="5612892" cy="1205484"/>
          </a:xfrm>
          <a:prstGeom prst="rect">
            <a:avLst/>
          </a:prstGeom>
        </p:spPr>
      </p:pic>
    </p:spTree>
    <p:extLst>
      <p:ext uri="{BB962C8B-B14F-4D97-AF65-F5344CB8AC3E}">
        <p14:creationId xmlns:p14="http://schemas.microsoft.com/office/powerpoint/2010/main" val="74627347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CuadroTexto 12">
            <a:extLst>
              <a:ext uri="{FF2B5EF4-FFF2-40B4-BE49-F238E27FC236}">
                <a16:creationId xmlns:a16="http://schemas.microsoft.com/office/drawing/2014/main" id="{B4D74A21-4216-F8B9-E052-10CF53305558}"/>
              </a:ext>
            </a:extLst>
          </p:cNvPr>
          <p:cNvSpPr txBox="1"/>
          <p:nvPr/>
        </p:nvSpPr>
        <p:spPr>
          <a:xfrm>
            <a:off x="1569793" y="1752601"/>
            <a:ext cx="8652379" cy="923330"/>
          </a:xfrm>
          <a:prstGeom prst="rect">
            <a:avLst/>
          </a:prstGeom>
          <a:noFill/>
        </p:spPr>
        <p:txBody>
          <a:bodyPr wrap="square" rtlCol="0">
            <a:spAutoFit/>
          </a:bodyPr>
          <a:lstStyle/>
          <a:p>
            <a:pPr algn="ctr"/>
            <a:r>
              <a:rPr lang="es-ES" sz="5400" b="1" dirty="0">
                <a:solidFill>
                  <a:schemeClr val="accent2"/>
                </a:solidFill>
                <a:effectLst>
                  <a:outerShdw blurRad="38100" dist="38100" dir="2700000" algn="tl">
                    <a:srgbClr val="000000">
                      <a:alpha val="43137"/>
                    </a:srgbClr>
                  </a:outerShdw>
                </a:effectLst>
              </a:rPr>
              <a:t>¿QUÉ ES VIOLENCIA SEXUAL?</a:t>
            </a:r>
            <a:endParaRPr lang="es-MX" sz="5400" b="1" dirty="0">
              <a:solidFill>
                <a:schemeClr val="accent2"/>
              </a:solidFill>
              <a:effectLst>
                <a:outerShdw blurRad="38100" dist="38100" dir="2700000" algn="tl">
                  <a:srgbClr val="000000">
                    <a:alpha val="43137"/>
                  </a:srgbClr>
                </a:outerShdw>
              </a:effectLst>
            </a:endParaRPr>
          </a:p>
        </p:txBody>
      </p:sp>
      <p:sp>
        <p:nvSpPr>
          <p:cNvPr id="14" name="3 CuadroTexto"/>
          <p:cNvSpPr txBox="1"/>
          <p:nvPr/>
        </p:nvSpPr>
        <p:spPr>
          <a:xfrm>
            <a:off x="1426693" y="2697320"/>
            <a:ext cx="9338613" cy="2554545"/>
          </a:xfrm>
          <a:prstGeom prst="rect">
            <a:avLst/>
          </a:prstGeom>
          <a:noFill/>
        </p:spPr>
        <p:txBody>
          <a:bodyPr wrap="square" rtlCol="0">
            <a:spAutoFit/>
          </a:bodyPr>
          <a:lstStyle/>
          <a:p>
            <a:pPr algn="just"/>
            <a:r>
              <a:rPr lang="es-ES" sz="3200" u="sng" dirty="0">
                <a:solidFill>
                  <a:srgbClr val="002060"/>
                </a:solidFill>
              </a:rPr>
              <a:t>Todo acto intencional de naturaleza sexual </a:t>
            </a:r>
            <a:r>
              <a:rPr lang="es-ES" sz="3200" dirty="0">
                <a:solidFill>
                  <a:srgbClr val="002060"/>
                </a:solidFill>
              </a:rPr>
              <a:t>que es forzado en otra persona mediante </a:t>
            </a:r>
            <a:r>
              <a:rPr lang="es-ES" sz="3200" b="1" dirty="0">
                <a:solidFill>
                  <a:srgbClr val="002060"/>
                </a:solidFill>
              </a:rPr>
              <a:t>la fuerza física, coerción, intimidación, humillación</a:t>
            </a:r>
            <a:r>
              <a:rPr lang="es-ES" sz="3200" dirty="0">
                <a:solidFill>
                  <a:srgbClr val="002060"/>
                </a:solidFill>
              </a:rPr>
              <a:t>, tomando ventaja de la inhabilidad de la otra persona para dar consentimiento.</a:t>
            </a:r>
          </a:p>
        </p:txBody>
      </p:sp>
      <p:sp>
        <p:nvSpPr>
          <p:cNvPr id="15" name="CuadroTexto 14"/>
          <p:cNvSpPr txBox="1"/>
          <p:nvPr/>
        </p:nvSpPr>
        <p:spPr>
          <a:xfrm>
            <a:off x="1569793" y="6046118"/>
            <a:ext cx="3882156" cy="276999"/>
          </a:xfrm>
          <a:prstGeom prst="rect">
            <a:avLst/>
          </a:prstGeom>
          <a:noFill/>
        </p:spPr>
        <p:txBody>
          <a:bodyPr wrap="square" rtlCol="0">
            <a:spAutoFit/>
          </a:bodyPr>
          <a:lstStyle/>
          <a:p>
            <a:r>
              <a:rPr lang="es-MX" sz="1200" dirty="0">
                <a:latin typeface="Bahnschrift SemiCondensed" panose="020B0502040204020203" pitchFamily="34" charset="0"/>
              </a:rPr>
              <a:t>Fuente: Secretaria de Educación y Deporte</a:t>
            </a:r>
            <a:endParaRPr lang="es-MX" sz="1200" dirty="0">
              <a:latin typeface="Bahnschrift SemiCondensed" panose="020B0502040204020203" pitchFamily="34" charset="0"/>
              <a:ea typeface="Open Sans" panose="020B0606030504020204" pitchFamily="34" charset="0"/>
              <a:cs typeface="Open Sans" panose="020B0606030504020204" pitchFamily="34" charset="0"/>
            </a:endParaRPr>
          </a:p>
        </p:txBody>
      </p:sp>
      <p:pic>
        <p:nvPicPr>
          <p:cNvPr id="2" name="Imagen 1">
            <a:extLst>
              <a:ext uri="{FF2B5EF4-FFF2-40B4-BE49-F238E27FC236}">
                <a16:creationId xmlns:a16="http://schemas.microsoft.com/office/drawing/2014/main" id="{357283CF-9BB1-A8C5-79F3-A7730454936A}"/>
              </a:ext>
            </a:extLst>
          </p:cNvPr>
          <p:cNvPicPr>
            <a:picLocks noChangeAspect="1"/>
          </p:cNvPicPr>
          <p:nvPr/>
        </p:nvPicPr>
        <p:blipFill>
          <a:blip r:embed="rId4"/>
          <a:stretch>
            <a:fillRect/>
          </a:stretch>
        </p:blipFill>
        <p:spPr>
          <a:xfrm>
            <a:off x="174171" y="-61271"/>
            <a:ext cx="5612892" cy="1205484"/>
          </a:xfrm>
          <a:prstGeom prst="rect">
            <a:avLst/>
          </a:prstGeom>
        </p:spPr>
      </p:pic>
    </p:spTree>
    <p:extLst>
      <p:ext uri="{BB962C8B-B14F-4D97-AF65-F5344CB8AC3E}">
        <p14:creationId xmlns:p14="http://schemas.microsoft.com/office/powerpoint/2010/main" val="404946981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CuadroTexto 12">
            <a:extLst>
              <a:ext uri="{FF2B5EF4-FFF2-40B4-BE49-F238E27FC236}">
                <a16:creationId xmlns:a16="http://schemas.microsoft.com/office/drawing/2014/main" id="{639F7CA7-D033-A8A1-45A6-A4E82AF124BC}"/>
              </a:ext>
            </a:extLst>
          </p:cNvPr>
          <p:cNvSpPr txBox="1"/>
          <p:nvPr/>
        </p:nvSpPr>
        <p:spPr>
          <a:xfrm>
            <a:off x="2826152" y="1710961"/>
            <a:ext cx="5962146" cy="923330"/>
          </a:xfrm>
          <a:prstGeom prst="rect">
            <a:avLst/>
          </a:prstGeom>
          <a:noFill/>
        </p:spPr>
        <p:txBody>
          <a:bodyPr wrap="square" rtlCol="0">
            <a:spAutoFit/>
          </a:bodyPr>
          <a:lstStyle/>
          <a:p>
            <a:pPr algn="ctr"/>
            <a:r>
              <a:rPr lang="es-ES" sz="5400" b="1" dirty="0">
                <a:solidFill>
                  <a:schemeClr val="accent2"/>
                </a:solidFill>
                <a:effectLst>
                  <a:outerShdw blurRad="38100" dist="38100" dir="2700000" algn="tl">
                    <a:srgbClr val="000000">
                      <a:alpha val="43137"/>
                    </a:srgbClr>
                  </a:outerShdw>
                </a:effectLst>
              </a:rPr>
              <a:t>NORMATIVA LOCAL</a:t>
            </a:r>
            <a:endParaRPr lang="es-MX" sz="5400" b="1" dirty="0">
              <a:solidFill>
                <a:schemeClr val="accent2"/>
              </a:solidFill>
              <a:effectLst>
                <a:outerShdw blurRad="38100" dist="38100" dir="2700000" algn="tl">
                  <a:srgbClr val="000000">
                    <a:alpha val="43137"/>
                  </a:srgbClr>
                </a:outerShdw>
              </a:effectLst>
            </a:endParaRPr>
          </a:p>
        </p:txBody>
      </p:sp>
      <p:sp>
        <p:nvSpPr>
          <p:cNvPr id="14" name="Marcador de contenido 2">
            <a:extLst>
              <a:ext uri="{FF2B5EF4-FFF2-40B4-BE49-F238E27FC236}">
                <a16:creationId xmlns:a16="http://schemas.microsoft.com/office/drawing/2014/main" id="{E2DEEA94-7A07-654D-CFAF-FEF44DF5774F}"/>
              </a:ext>
            </a:extLst>
          </p:cNvPr>
          <p:cNvSpPr txBox="1">
            <a:spLocks/>
          </p:cNvSpPr>
          <p:nvPr/>
        </p:nvSpPr>
        <p:spPr>
          <a:xfrm>
            <a:off x="1049867" y="3034290"/>
            <a:ext cx="10092266" cy="191064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s-MX" dirty="0">
                <a:solidFill>
                  <a:srgbClr val="002060"/>
                </a:solidFill>
              </a:rPr>
              <a:t>Estas conductas están señaladas en el Código Penal del Estado de Chihuahua como </a:t>
            </a:r>
            <a:r>
              <a:rPr lang="es-MX" b="1" dirty="0">
                <a:solidFill>
                  <a:srgbClr val="002060"/>
                </a:solidFill>
              </a:rPr>
              <a:t>tipos penales (delitos) que protegen la libertad y seguridad sexual y el normal desarrollo psicosexual de niñas, niños y adolescentes o personas incapaces.</a:t>
            </a:r>
            <a:r>
              <a:rPr lang="es-MX" dirty="0">
                <a:solidFill>
                  <a:srgbClr val="002060"/>
                </a:solidFill>
              </a:rPr>
              <a:t> </a:t>
            </a:r>
          </a:p>
        </p:txBody>
      </p:sp>
      <p:pic>
        <p:nvPicPr>
          <p:cNvPr id="2" name="Imagen 1">
            <a:extLst>
              <a:ext uri="{FF2B5EF4-FFF2-40B4-BE49-F238E27FC236}">
                <a16:creationId xmlns:a16="http://schemas.microsoft.com/office/drawing/2014/main" id="{04FAE4EC-89AB-E2B5-6775-04532BAFEEAC}"/>
              </a:ext>
            </a:extLst>
          </p:cNvPr>
          <p:cNvPicPr>
            <a:picLocks noChangeAspect="1"/>
          </p:cNvPicPr>
          <p:nvPr/>
        </p:nvPicPr>
        <p:blipFill>
          <a:blip r:embed="rId4"/>
          <a:stretch>
            <a:fillRect/>
          </a:stretch>
        </p:blipFill>
        <p:spPr>
          <a:xfrm>
            <a:off x="174171" y="-61271"/>
            <a:ext cx="5612892" cy="1205484"/>
          </a:xfrm>
          <a:prstGeom prst="rect">
            <a:avLst/>
          </a:prstGeom>
        </p:spPr>
      </p:pic>
    </p:spTree>
    <p:extLst>
      <p:ext uri="{BB962C8B-B14F-4D97-AF65-F5344CB8AC3E}">
        <p14:creationId xmlns:p14="http://schemas.microsoft.com/office/powerpoint/2010/main" val="329031341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CuadroTexto 12">
            <a:extLst>
              <a:ext uri="{FF2B5EF4-FFF2-40B4-BE49-F238E27FC236}">
                <a16:creationId xmlns:a16="http://schemas.microsoft.com/office/drawing/2014/main" id="{B4D74A21-4216-F8B9-E052-10CF53305558}"/>
              </a:ext>
            </a:extLst>
          </p:cNvPr>
          <p:cNvSpPr txBox="1"/>
          <p:nvPr/>
        </p:nvSpPr>
        <p:spPr>
          <a:xfrm>
            <a:off x="2470840" y="1616113"/>
            <a:ext cx="6254045" cy="830997"/>
          </a:xfrm>
          <a:prstGeom prst="rect">
            <a:avLst/>
          </a:prstGeom>
          <a:noFill/>
        </p:spPr>
        <p:txBody>
          <a:bodyPr wrap="square" rtlCol="0">
            <a:spAutoFit/>
          </a:bodyPr>
          <a:lstStyle/>
          <a:p>
            <a:pPr algn="ctr"/>
            <a:r>
              <a:rPr lang="es-ES" sz="4800" b="1" dirty="0">
                <a:solidFill>
                  <a:schemeClr val="accent2"/>
                </a:solidFill>
                <a:effectLst>
                  <a:outerShdw blurRad="38100" dist="38100" dir="2700000" algn="tl">
                    <a:srgbClr val="000000">
                      <a:alpha val="43137"/>
                    </a:srgbClr>
                  </a:outerShdw>
                </a:effectLst>
              </a:rPr>
              <a:t>DEFINICIÓN DE DELITO:</a:t>
            </a:r>
            <a:endParaRPr lang="es-MX" sz="4800" b="1" dirty="0">
              <a:solidFill>
                <a:schemeClr val="accent2"/>
              </a:solidFill>
              <a:effectLst>
                <a:outerShdw blurRad="38100" dist="38100" dir="2700000" algn="tl">
                  <a:srgbClr val="000000">
                    <a:alpha val="43137"/>
                  </a:srgbClr>
                </a:outerShdw>
              </a:effectLst>
            </a:endParaRPr>
          </a:p>
        </p:txBody>
      </p:sp>
      <p:sp>
        <p:nvSpPr>
          <p:cNvPr id="14" name="Rectángulo 13"/>
          <p:cNvSpPr/>
          <p:nvPr/>
        </p:nvSpPr>
        <p:spPr>
          <a:xfrm>
            <a:off x="1181288" y="2915197"/>
            <a:ext cx="9301655" cy="1384995"/>
          </a:xfrm>
          <a:prstGeom prst="rect">
            <a:avLst/>
          </a:prstGeom>
        </p:spPr>
        <p:txBody>
          <a:bodyPr wrap="square">
            <a:spAutoFit/>
          </a:bodyPr>
          <a:lstStyle/>
          <a:p>
            <a:pPr algn="just"/>
            <a:r>
              <a:rPr lang="es-MX" sz="2800" b="1" dirty="0">
                <a:solidFill>
                  <a:srgbClr val="002060"/>
                </a:solidFill>
              </a:rPr>
              <a:t>El delito</a:t>
            </a:r>
            <a:r>
              <a:rPr lang="es-MX" sz="2800" dirty="0">
                <a:solidFill>
                  <a:srgbClr val="002060"/>
                </a:solidFill>
              </a:rPr>
              <a:t> es </a:t>
            </a:r>
            <a:r>
              <a:rPr lang="es-MX" sz="2800" b="1" dirty="0">
                <a:solidFill>
                  <a:srgbClr val="002060"/>
                </a:solidFill>
              </a:rPr>
              <a:t>"el acto u omisión que sancionan las leyes penales"</a:t>
            </a:r>
            <a:r>
              <a:rPr lang="es-MX" sz="2800" dirty="0">
                <a:solidFill>
                  <a:srgbClr val="002060"/>
                </a:solidFill>
              </a:rPr>
              <a:t>, de donde se desprende el elemento </a:t>
            </a:r>
            <a:r>
              <a:rPr lang="es-MX" sz="2800" b="1" u="sng" dirty="0">
                <a:solidFill>
                  <a:srgbClr val="002060"/>
                </a:solidFill>
              </a:rPr>
              <a:t>conducta</a:t>
            </a:r>
            <a:r>
              <a:rPr lang="es-MX" sz="2800" dirty="0">
                <a:solidFill>
                  <a:srgbClr val="002060"/>
                </a:solidFill>
              </a:rPr>
              <a:t> pudiéndose presentar como una </a:t>
            </a:r>
            <a:r>
              <a:rPr lang="es-MX" sz="2800" u="sng" dirty="0">
                <a:solidFill>
                  <a:srgbClr val="002060"/>
                </a:solidFill>
              </a:rPr>
              <a:t>acción</a:t>
            </a:r>
            <a:r>
              <a:rPr lang="es-MX" sz="2800" dirty="0">
                <a:solidFill>
                  <a:srgbClr val="002060"/>
                </a:solidFill>
              </a:rPr>
              <a:t> u </a:t>
            </a:r>
            <a:r>
              <a:rPr lang="es-MX" sz="2800" u="sng" dirty="0">
                <a:solidFill>
                  <a:srgbClr val="002060"/>
                </a:solidFill>
              </a:rPr>
              <a:t>omisión</a:t>
            </a:r>
            <a:r>
              <a:rPr lang="es-MX" sz="2800" dirty="0">
                <a:solidFill>
                  <a:srgbClr val="002060"/>
                </a:solidFill>
              </a:rPr>
              <a:t>.</a:t>
            </a:r>
          </a:p>
        </p:txBody>
      </p:sp>
      <p:sp>
        <p:nvSpPr>
          <p:cNvPr id="15" name="CuadroTexto 14"/>
          <p:cNvSpPr txBox="1"/>
          <p:nvPr/>
        </p:nvSpPr>
        <p:spPr>
          <a:xfrm>
            <a:off x="1517992" y="6184618"/>
            <a:ext cx="5867400" cy="276999"/>
          </a:xfrm>
          <a:prstGeom prst="rect">
            <a:avLst/>
          </a:prstGeom>
          <a:noFill/>
        </p:spPr>
        <p:txBody>
          <a:bodyPr wrap="square" rtlCol="0">
            <a:spAutoFit/>
          </a:bodyPr>
          <a:lstStyle/>
          <a:p>
            <a:r>
              <a:rPr lang="es-MX" sz="1200" b="1" dirty="0"/>
              <a:t>Fuente:</a:t>
            </a:r>
            <a:r>
              <a:rPr lang="es-MX" sz="1200" dirty="0"/>
              <a:t> Derecho positivo</a:t>
            </a:r>
          </a:p>
        </p:txBody>
      </p:sp>
      <p:pic>
        <p:nvPicPr>
          <p:cNvPr id="2" name="Imagen 1">
            <a:extLst>
              <a:ext uri="{FF2B5EF4-FFF2-40B4-BE49-F238E27FC236}">
                <a16:creationId xmlns:a16="http://schemas.microsoft.com/office/drawing/2014/main" id="{FC2E059E-C350-6519-46DC-C37FDC1AF520}"/>
              </a:ext>
            </a:extLst>
          </p:cNvPr>
          <p:cNvPicPr>
            <a:picLocks noChangeAspect="1"/>
          </p:cNvPicPr>
          <p:nvPr/>
        </p:nvPicPr>
        <p:blipFill>
          <a:blip r:embed="rId4"/>
          <a:stretch>
            <a:fillRect/>
          </a:stretch>
        </p:blipFill>
        <p:spPr>
          <a:xfrm>
            <a:off x="174171" y="-61271"/>
            <a:ext cx="5612892" cy="1205484"/>
          </a:xfrm>
          <a:prstGeom prst="rect">
            <a:avLst/>
          </a:prstGeom>
        </p:spPr>
      </p:pic>
    </p:spTree>
    <p:extLst>
      <p:ext uri="{BB962C8B-B14F-4D97-AF65-F5344CB8AC3E}">
        <p14:creationId xmlns:p14="http://schemas.microsoft.com/office/powerpoint/2010/main" val="422453017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CuadroTexto 12">
            <a:extLst>
              <a:ext uri="{FF2B5EF4-FFF2-40B4-BE49-F238E27FC236}">
                <a16:creationId xmlns:a16="http://schemas.microsoft.com/office/drawing/2014/main" id="{B4D74A21-4216-F8B9-E052-10CF53305558}"/>
              </a:ext>
            </a:extLst>
          </p:cNvPr>
          <p:cNvSpPr txBox="1"/>
          <p:nvPr/>
        </p:nvSpPr>
        <p:spPr>
          <a:xfrm>
            <a:off x="2569208" y="1752601"/>
            <a:ext cx="6254045" cy="830997"/>
          </a:xfrm>
          <a:prstGeom prst="rect">
            <a:avLst/>
          </a:prstGeom>
          <a:noFill/>
        </p:spPr>
        <p:txBody>
          <a:bodyPr wrap="square" rtlCol="0">
            <a:spAutoFit/>
          </a:bodyPr>
          <a:lstStyle/>
          <a:p>
            <a:pPr algn="ctr"/>
            <a:r>
              <a:rPr lang="es-ES" sz="4800" b="1" dirty="0">
                <a:solidFill>
                  <a:schemeClr val="accent2"/>
                </a:solidFill>
                <a:effectLst>
                  <a:outerShdw blurRad="38100" dist="38100" dir="2700000" algn="tl">
                    <a:srgbClr val="000000">
                      <a:alpha val="43137"/>
                    </a:srgbClr>
                  </a:outerShdw>
                </a:effectLst>
              </a:rPr>
              <a:t>DELITOS</a:t>
            </a:r>
            <a:endParaRPr lang="es-MX" sz="4800" b="1" dirty="0">
              <a:solidFill>
                <a:schemeClr val="accent2"/>
              </a:solidFill>
              <a:effectLst>
                <a:outerShdw blurRad="38100" dist="38100" dir="2700000" algn="tl">
                  <a:srgbClr val="000000">
                    <a:alpha val="43137"/>
                  </a:srgbClr>
                </a:outerShdw>
              </a:effectLst>
            </a:endParaRPr>
          </a:p>
        </p:txBody>
      </p:sp>
      <p:sp>
        <p:nvSpPr>
          <p:cNvPr id="14" name="CuadroTexto 13">
            <a:extLst>
              <a:ext uri="{FF2B5EF4-FFF2-40B4-BE49-F238E27FC236}">
                <a16:creationId xmlns:a16="http://schemas.microsoft.com/office/drawing/2014/main" id="{395ACC68-E7AF-D917-1E89-7EEB6858EEEC}"/>
              </a:ext>
            </a:extLst>
          </p:cNvPr>
          <p:cNvSpPr txBox="1"/>
          <p:nvPr/>
        </p:nvSpPr>
        <p:spPr>
          <a:xfrm>
            <a:off x="713014" y="2447110"/>
            <a:ext cx="10765972" cy="707886"/>
          </a:xfrm>
          <a:prstGeom prst="rect">
            <a:avLst/>
          </a:prstGeom>
          <a:noFill/>
        </p:spPr>
        <p:txBody>
          <a:bodyPr wrap="square">
            <a:spAutoFit/>
          </a:bodyPr>
          <a:lstStyle/>
          <a:p>
            <a:pPr marL="0" lvl="0" indent="0" algn="just">
              <a:buNone/>
            </a:pPr>
            <a:r>
              <a:rPr lang="es-MX" sz="2000" b="1" dirty="0">
                <a:solidFill>
                  <a:srgbClr val="002060"/>
                </a:solidFill>
              </a:rPr>
              <a:t>Violación.- </a:t>
            </a:r>
            <a:r>
              <a:rPr lang="es-MX" sz="2000" dirty="0">
                <a:solidFill>
                  <a:srgbClr val="002060"/>
                </a:solidFill>
              </a:rPr>
              <a:t>A quien por medio de la violencia física o moral realice cópula con persona de cualquier sexo. De 8 a 20 años. Contra un menor de edad de 10 a 30 años</a:t>
            </a:r>
            <a:endParaRPr lang="es-MX" sz="2000" b="1" dirty="0">
              <a:solidFill>
                <a:srgbClr val="002060"/>
              </a:solidFill>
            </a:endParaRPr>
          </a:p>
        </p:txBody>
      </p:sp>
      <p:sp>
        <p:nvSpPr>
          <p:cNvPr id="15" name="CuadroTexto 14"/>
          <p:cNvSpPr txBox="1"/>
          <p:nvPr/>
        </p:nvSpPr>
        <p:spPr>
          <a:xfrm>
            <a:off x="713014" y="6490013"/>
            <a:ext cx="5867400" cy="276999"/>
          </a:xfrm>
          <a:prstGeom prst="rect">
            <a:avLst/>
          </a:prstGeom>
          <a:noFill/>
        </p:spPr>
        <p:txBody>
          <a:bodyPr wrap="square" rtlCol="0">
            <a:spAutoFit/>
          </a:bodyPr>
          <a:lstStyle/>
          <a:p>
            <a:r>
              <a:rPr lang="es-MX" sz="1200" b="1" dirty="0"/>
              <a:t>Fuente:</a:t>
            </a:r>
            <a:r>
              <a:rPr lang="es-MX" sz="1200" dirty="0"/>
              <a:t> Art. 171, 173 y 176 del Código Penal del Estado de Chihuahua </a:t>
            </a:r>
          </a:p>
        </p:txBody>
      </p:sp>
      <p:sp>
        <p:nvSpPr>
          <p:cNvPr id="5" name="Rectángulo 4"/>
          <p:cNvSpPr/>
          <p:nvPr/>
        </p:nvSpPr>
        <p:spPr>
          <a:xfrm>
            <a:off x="713014" y="3249340"/>
            <a:ext cx="10765972" cy="1015663"/>
          </a:xfrm>
          <a:prstGeom prst="rect">
            <a:avLst/>
          </a:prstGeom>
        </p:spPr>
        <p:txBody>
          <a:bodyPr wrap="square">
            <a:spAutoFit/>
          </a:bodyPr>
          <a:lstStyle/>
          <a:p>
            <a:pPr lvl="0" algn="just"/>
            <a:r>
              <a:rPr lang="es-MX" sz="2000" b="1" dirty="0">
                <a:solidFill>
                  <a:srgbClr val="002060"/>
                </a:solidFill>
              </a:rPr>
              <a:t>Abuso Sexual.-  </a:t>
            </a:r>
            <a:r>
              <a:rPr lang="es-MX" sz="2000" dirty="0">
                <a:solidFill>
                  <a:srgbClr val="002060"/>
                </a:solidFill>
              </a:rPr>
              <a:t>A quien sin consentimiento de una persona y sin el propósito de llegar a la cópula, ejecute en ella un acto sexual, la obligue a observarlo o la haga ejecutarlo. De 6 meses a 6 años. Contra un menor de 14 años de 3 a 10 años.</a:t>
            </a:r>
            <a:endParaRPr lang="es-MX" sz="2000" b="1" dirty="0">
              <a:solidFill>
                <a:srgbClr val="002060"/>
              </a:solidFill>
            </a:endParaRPr>
          </a:p>
        </p:txBody>
      </p:sp>
      <p:sp>
        <p:nvSpPr>
          <p:cNvPr id="6" name="Rectángulo 5"/>
          <p:cNvSpPr/>
          <p:nvPr/>
        </p:nvSpPr>
        <p:spPr>
          <a:xfrm>
            <a:off x="713014" y="4434917"/>
            <a:ext cx="10765972" cy="1631216"/>
          </a:xfrm>
          <a:prstGeom prst="rect">
            <a:avLst/>
          </a:prstGeom>
        </p:spPr>
        <p:txBody>
          <a:bodyPr wrap="square">
            <a:spAutoFit/>
          </a:bodyPr>
          <a:lstStyle/>
          <a:p>
            <a:pPr lvl="0" algn="just"/>
            <a:r>
              <a:rPr lang="es-MX" sz="2000" b="1" dirty="0">
                <a:solidFill>
                  <a:srgbClr val="002060"/>
                </a:solidFill>
              </a:rPr>
              <a:t>Hostigamiento Sexual.- </a:t>
            </a:r>
            <a:r>
              <a:rPr lang="es-MX" sz="2000" dirty="0">
                <a:solidFill>
                  <a:srgbClr val="002060"/>
                </a:solidFill>
              </a:rPr>
              <a:t>A quien sin llegar a la violación o al abuso sexual, realice a otra persona, sin su consentimiento, algún acto lascivo o de connotación sexual valiéndose de su posición jerárquica o autoridad derivada de la relación laboral, docente, religiosa, doméstica o cualquiera otra que implique subordinación. De 10 meses a 3 años. Contra un menor de 15 meses a 4 años y medio. (SERVIDOR PUBLICO</a:t>
            </a:r>
            <a:r>
              <a:rPr lang="es-MX" sz="2000" dirty="0"/>
              <a:t>). </a:t>
            </a:r>
          </a:p>
        </p:txBody>
      </p:sp>
      <p:pic>
        <p:nvPicPr>
          <p:cNvPr id="2" name="Imagen 1">
            <a:extLst>
              <a:ext uri="{FF2B5EF4-FFF2-40B4-BE49-F238E27FC236}">
                <a16:creationId xmlns:a16="http://schemas.microsoft.com/office/drawing/2014/main" id="{4D6FC8B4-624D-85DA-89E3-CEDA4186AB24}"/>
              </a:ext>
            </a:extLst>
          </p:cNvPr>
          <p:cNvPicPr>
            <a:picLocks noChangeAspect="1"/>
          </p:cNvPicPr>
          <p:nvPr/>
        </p:nvPicPr>
        <p:blipFill>
          <a:blip r:embed="rId4"/>
          <a:stretch>
            <a:fillRect/>
          </a:stretch>
        </p:blipFill>
        <p:spPr>
          <a:xfrm>
            <a:off x="174171" y="-61271"/>
            <a:ext cx="5612892" cy="1205484"/>
          </a:xfrm>
          <a:prstGeom prst="rect">
            <a:avLst/>
          </a:prstGeom>
        </p:spPr>
      </p:pic>
    </p:spTree>
    <p:extLst>
      <p:ext uri="{BB962C8B-B14F-4D97-AF65-F5344CB8AC3E}">
        <p14:creationId xmlns:p14="http://schemas.microsoft.com/office/powerpoint/2010/main" val="139030960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5"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CuadroTexto 12">
            <a:extLst>
              <a:ext uri="{FF2B5EF4-FFF2-40B4-BE49-F238E27FC236}">
                <a16:creationId xmlns:a16="http://schemas.microsoft.com/office/drawing/2014/main" id="{7FB36C0D-641F-60FB-3B79-1377C027BF20}"/>
              </a:ext>
            </a:extLst>
          </p:cNvPr>
          <p:cNvSpPr txBox="1"/>
          <p:nvPr/>
        </p:nvSpPr>
        <p:spPr>
          <a:xfrm>
            <a:off x="761270" y="2167961"/>
            <a:ext cx="10669460" cy="1015663"/>
          </a:xfrm>
          <a:prstGeom prst="rect">
            <a:avLst/>
          </a:prstGeom>
          <a:noFill/>
        </p:spPr>
        <p:txBody>
          <a:bodyPr wrap="square">
            <a:spAutoFit/>
          </a:bodyPr>
          <a:lstStyle/>
          <a:p>
            <a:pPr algn="just"/>
            <a:r>
              <a:rPr lang="es-MX" sz="2000" b="1" dirty="0">
                <a:solidFill>
                  <a:srgbClr val="002060"/>
                </a:solidFill>
              </a:rPr>
              <a:t>El hostigamiento sexual</a:t>
            </a:r>
            <a:r>
              <a:rPr lang="es-MX" sz="2000" dirty="0">
                <a:solidFill>
                  <a:srgbClr val="002060"/>
                </a:solidFill>
              </a:rPr>
              <a:t> es el ejercicio del poder, en una relación de subordinación real de la víctima frente al agresor en los ámbitos laboral y/o escolar. Se expresa en conductas verbales, físicas o ambas, relacionadas con la sexualidad de connotación lasciva.  </a:t>
            </a:r>
          </a:p>
        </p:txBody>
      </p:sp>
      <p:sp>
        <p:nvSpPr>
          <p:cNvPr id="14" name="CuadroTexto 13">
            <a:extLst>
              <a:ext uri="{FF2B5EF4-FFF2-40B4-BE49-F238E27FC236}">
                <a16:creationId xmlns:a16="http://schemas.microsoft.com/office/drawing/2014/main" id="{B4D74A21-4216-F8B9-E052-10CF53305558}"/>
              </a:ext>
            </a:extLst>
          </p:cNvPr>
          <p:cNvSpPr txBox="1"/>
          <p:nvPr/>
        </p:nvSpPr>
        <p:spPr>
          <a:xfrm>
            <a:off x="2504941" y="1571146"/>
            <a:ext cx="6254045" cy="830997"/>
          </a:xfrm>
          <a:prstGeom prst="rect">
            <a:avLst/>
          </a:prstGeom>
          <a:noFill/>
        </p:spPr>
        <p:txBody>
          <a:bodyPr wrap="square" rtlCol="0">
            <a:spAutoFit/>
          </a:bodyPr>
          <a:lstStyle/>
          <a:p>
            <a:pPr algn="ctr"/>
            <a:r>
              <a:rPr lang="es-ES" sz="4800" b="1" dirty="0">
                <a:solidFill>
                  <a:schemeClr val="accent2"/>
                </a:solidFill>
                <a:effectLst>
                  <a:outerShdw blurRad="38100" dist="38100" dir="2700000" algn="tl">
                    <a:srgbClr val="000000">
                      <a:alpha val="43137"/>
                    </a:srgbClr>
                  </a:outerShdw>
                </a:effectLst>
              </a:rPr>
              <a:t>DELITOS</a:t>
            </a:r>
            <a:endParaRPr lang="es-MX" sz="4800" b="1" dirty="0">
              <a:solidFill>
                <a:schemeClr val="accent2"/>
              </a:solidFill>
              <a:effectLst>
                <a:outerShdw blurRad="38100" dist="38100" dir="2700000" algn="tl">
                  <a:srgbClr val="000000">
                    <a:alpha val="43137"/>
                  </a:srgbClr>
                </a:outerShdw>
              </a:effectLst>
            </a:endParaRPr>
          </a:p>
        </p:txBody>
      </p:sp>
      <p:sp>
        <p:nvSpPr>
          <p:cNvPr id="15" name="CuadroTexto 14"/>
          <p:cNvSpPr txBox="1"/>
          <p:nvPr/>
        </p:nvSpPr>
        <p:spPr>
          <a:xfrm>
            <a:off x="761270" y="6290822"/>
            <a:ext cx="11240805" cy="276999"/>
          </a:xfrm>
          <a:prstGeom prst="rect">
            <a:avLst/>
          </a:prstGeom>
          <a:noFill/>
        </p:spPr>
        <p:txBody>
          <a:bodyPr wrap="square" rtlCol="0">
            <a:spAutoFit/>
          </a:bodyPr>
          <a:lstStyle/>
          <a:p>
            <a:r>
              <a:rPr lang="es-MX" sz="1200" b="1" dirty="0"/>
              <a:t>Fuente:</a:t>
            </a:r>
            <a:r>
              <a:rPr lang="es-MX" sz="1200" dirty="0"/>
              <a:t> Art. 13 de la Ley General Acceso de la Mujer a una Vida Libre de Violencia, 176 Bis. Art.177 y 179 del Código Penal del Estado de Chihuahua.</a:t>
            </a:r>
          </a:p>
        </p:txBody>
      </p:sp>
      <p:sp>
        <p:nvSpPr>
          <p:cNvPr id="2" name="Rectángulo 1"/>
          <p:cNvSpPr/>
          <p:nvPr/>
        </p:nvSpPr>
        <p:spPr>
          <a:xfrm>
            <a:off x="761270" y="3247548"/>
            <a:ext cx="10669460" cy="1015663"/>
          </a:xfrm>
          <a:prstGeom prst="rect">
            <a:avLst/>
          </a:prstGeom>
        </p:spPr>
        <p:txBody>
          <a:bodyPr wrap="square">
            <a:spAutoFit/>
          </a:bodyPr>
          <a:lstStyle/>
          <a:p>
            <a:pPr algn="just"/>
            <a:r>
              <a:rPr lang="es-MX" sz="2000" b="1" dirty="0">
                <a:solidFill>
                  <a:srgbClr val="002060"/>
                </a:solidFill>
              </a:rPr>
              <a:t>Acoso Sexual.-</a:t>
            </a:r>
            <a:r>
              <a:rPr lang="es-MX" sz="2000" dirty="0">
                <a:solidFill>
                  <a:srgbClr val="002060"/>
                </a:solidFill>
              </a:rPr>
              <a:t>  Se le impondrá de seis meses a dos años de prisión y de treinta a sesenta días multa, a quien sin llegar a la violación o al abuso sexual, realice a otra persona, sin su consentimiento, algún acto lascivo o de connotación sexual.  </a:t>
            </a:r>
          </a:p>
        </p:txBody>
      </p:sp>
      <p:sp>
        <p:nvSpPr>
          <p:cNvPr id="5" name="Rectángulo 4"/>
          <p:cNvSpPr/>
          <p:nvPr/>
        </p:nvSpPr>
        <p:spPr>
          <a:xfrm>
            <a:off x="761270" y="4303724"/>
            <a:ext cx="10669460" cy="707886"/>
          </a:xfrm>
          <a:prstGeom prst="rect">
            <a:avLst/>
          </a:prstGeom>
        </p:spPr>
        <p:txBody>
          <a:bodyPr wrap="square">
            <a:spAutoFit/>
          </a:bodyPr>
          <a:lstStyle/>
          <a:p>
            <a:pPr lvl="0" algn="just"/>
            <a:r>
              <a:rPr lang="es-MX" sz="2000" b="1" dirty="0">
                <a:solidFill>
                  <a:srgbClr val="002060"/>
                </a:solidFill>
              </a:rPr>
              <a:t>Estupro. –  </a:t>
            </a:r>
            <a:r>
              <a:rPr lang="es-MX" sz="2000" dirty="0">
                <a:solidFill>
                  <a:srgbClr val="002060"/>
                </a:solidFill>
              </a:rPr>
              <a:t>A quien tenga cópula con persona mayor de catorce y menor de dieciocho años, obteniendo su consentimiento por medio de cualquier tipo de engaño.</a:t>
            </a:r>
            <a:r>
              <a:rPr lang="es-MX" sz="2000" b="1" dirty="0">
                <a:solidFill>
                  <a:srgbClr val="002060"/>
                </a:solidFill>
              </a:rPr>
              <a:t> </a:t>
            </a:r>
            <a:r>
              <a:rPr lang="es-MX" sz="2000" dirty="0">
                <a:solidFill>
                  <a:srgbClr val="002060"/>
                </a:solidFill>
              </a:rPr>
              <a:t> De 2 a 6 años.</a:t>
            </a:r>
            <a:endParaRPr lang="es-MX" sz="2000" b="1" dirty="0">
              <a:solidFill>
                <a:srgbClr val="002060"/>
              </a:solidFill>
            </a:endParaRPr>
          </a:p>
        </p:txBody>
      </p:sp>
      <p:sp>
        <p:nvSpPr>
          <p:cNvPr id="6" name="Rectángulo 5"/>
          <p:cNvSpPr/>
          <p:nvPr/>
        </p:nvSpPr>
        <p:spPr>
          <a:xfrm>
            <a:off x="761270" y="5138802"/>
            <a:ext cx="10669460" cy="707886"/>
          </a:xfrm>
          <a:prstGeom prst="rect">
            <a:avLst/>
          </a:prstGeom>
        </p:spPr>
        <p:txBody>
          <a:bodyPr wrap="square">
            <a:spAutoFit/>
          </a:bodyPr>
          <a:lstStyle/>
          <a:p>
            <a:pPr lvl="0" algn="just"/>
            <a:r>
              <a:rPr lang="es-MX" sz="2000" b="1" dirty="0">
                <a:solidFill>
                  <a:srgbClr val="002060"/>
                </a:solidFill>
              </a:rPr>
              <a:t>Incesto. –  </a:t>
            </a:r>
            <a:r>
              <a:rPr lang="es-MX" sz="2000" dirty="0">
                <a:solidFill>
                  <a:srgbClr val="002060"/>
                </a:solidFill>
              </a:rPr>
              <a:t>La cópula entre ascendientes y descendientes consanguíneos en línea recta o entre hermanos. De 1 a 6 años.</a:t>
            </a:r>
          </a:p>
        </p:txBody>
      </p:sp>
      <p:pic>
        <p:nvPicPr>
          <p:cNvPr id="7" name="Imagen 6">
            <a:extLst>
              <a:ext uri="{FF2B5EF4-FFF2-40B4-BE49-F238E27FC236}">
                <a16:creationId xmlns:a16="http://schemas.microsoft.com/office/drawing/2014/main" id="{A20CD5DA-DA48-478A-C070-86457F56DB2B}"/>
              </a:ext>
            </a:extLst>
          </p:cNvPr>
          <p:cNvPicPr>
            <a:picLocks noChangeAspect="1"/>
          </p:cNvPicPr>
          <p:nvPr/>
        </p:nvPicPr>
        <p:blipFill>
          <a:blip r:embed="rId4"/>
          <a:stretch>
            <a:fillRect/>
          </a:stretch>
        </p:blipFill>
        <p:spPr>
          <a:xfrm>
            <a:off x="174171" y="-61271"/>
            <a:ext cx="5612892" cy="1205484"/>
          </a:xfrm>
          <a:prstGeom prst="rect">
            <a:avLst/>
          </a:prstGeom>
        </p:spPr>
      </p:pic>
    </p:spTree>
    <p:extLst>
      <p:ext uri="{BB962C8B-B14F-4D97-AF65-F5344CB8AC3E}">
        <p14:creationId xmlns:p14="http://schemas.microsoft.com/office/powerpoint/2010/main" val="358709673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 grpId="0"/>
      <p:bldP spid="5"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CuadroTexto 12">
            <a:extLst>
              <a:ext uri="{FF2B5EF4-FFF2-40B4-BE49-F238E27FC236}">
                <a16:creationId xmlns:a16="http://schemas.microsoft.com/office/drawing/2014/main" id="{B4D74A21-4216-F8B9-E052-10CF53305558}"/>
              </a:ext>
            </a:extLst>
          </p:cNvPr>
          <p:cNvSpPr txBox="1"/>
          <p:nvPr/>
        </p:nvSpPr>
        <p:spPr>
          <a:xfrm>
            <a:off x="2569208" y="1752601"/>
            <a:ext cx="6254045" cy="830997"/>
          </a:xfrm>
          <a:prstGeom prst="rect">
            <a:avLst/>
          </a:prstGeom>
          <a:noFill/>
        </p:spPr>
        <p:txBody>
          <a:bodyPr wrap="square" rtlCol="0">
            <a:spAutoFit/>
          </a:bodyPr>
          <a:lstStyle/>
          <a:p>
            <a:pPr algn="ctr"/>
            <a:r>
              <a:rPr lang="es-ES" sz="4800" b="1" dirty="0">
                <a:solidFill>
                  <a:schemeClr val="accent2"/>
                </a:solidFill>
                <a:effectLst>
                  <a:outerShdw blurRad="38100" dist="38100" dir="2700000" algn="tl">
                    <a:srgbClr val="000000">
                      <a:alpha val="43137"/>
                    </a:srgbClr>
                  </a:outerShdw>
                </a:effectLst>
              </a:rPr>
              <a:t>DELITOS</a:t>
            </a:r>
            <a:endParaRPr lang="es-MX" sz="4800" b="1" dirty="0">
              <a:solidFill>
                <a:schemeClr val="accent2"/>
              </a:solidFill>
              <a:effectLst>
                <a:outerShdw blurRad="38100" dist="38100" dir="2700000" algn="tl">
                  <a:srgbClr val="000000">
                    <a:alpha val="43137"/>
                  </a:srgbClr>
                </a:outerShdw>
              </a:effectLst>
            </a:endParaRPr>
          </a:p>
        </p:txBody>
      </p:sp>
      <p:sp>
        <p:nvSpPr>
          <p:cNvPr id="14" name="CuadroTexto 13">
            <a:extLst>
              <a:ext uri="{FF2B5EF4-FFF2-40B4-BE49-F238E27FC236}">
                <a16:creationId xmlns:a16="http://schemas.microsoft.com/office/drawing/2014/main" id="{7FB36C0D-641F-60FB-3B79-1377C027BF20}"/>
              </a:ext>
            </a:extLst>
          </p:cNvPr>
          <p:cNvSpPr txBox="1"/>
          <p:nvPr/>
        </p:nvSpPr>
        <p:spPr>
          <a:xfrm>
            <a:off x="614312" y="4114837"/>
            <a:ext cx="10963376" cy="1631216"/>
          </a:xfrm>
          <a:prstGeom prst="rect">
            <a:avLst/>
          </a:prstGeom>
          <a:noFill/>
        </p:spPr>
        <p:txBody>
          <a:bodyPr wrap="square">
            <a:spAutoFit/>
          </a:bodyPr>
          <a:lstStyle/>
          <a:p>
            <a:pPr algn="just"/>
            <a:r>
              <a:rPr lang="es-MX" sz="2000" b="1" dirty="0">
                <a:solidFill>
                  <a:srgbClr val="002060"/>
                </a:solidFill>
              </a:rPr>
              <a:t>Inteligencia Artificial.- </a:t>
            </a:r>
            <a:r>
              <a:rPr lang="es-MX" sz="2000" dirty="0">
                <a:solidFill>
                  <a:srgbClr val="002060"/>
                </a:solidFill>
              </a:rPr>
              <a:t>A quien mediante el uso de las tecnologías de la información y la comunicación o cualquier otro medio, simule la apariencia de una persona, en imágenes o grabaciones de voz o audiovisuales de contenido erótico o sexual, que haga presumir la aparición de la víctima en dicho contenido y lo revele o difunda sin el consentimiento de la víctima, se le impondrá de uno a tres años de prisión y de cien a doscientos días de multa.  </a:t>
            </a:r>
          </a:p>
        </p:txBody>
      </p:sp>
      <p:sp>
        <p:nvSpPr>
          <p:cNvPr id="15" name="CuadroTexto 14"/>
          <p:cNvSpPr txBox="1"/>
          <p:nvPr/>
        </p:nvSpPr>
        <p:spPr>
          <a:xfrm>
            <a:off x="614312" y="6475488"/>
            <a:ext cx="5867400" cy="276999"/>
          </a:xfrm>
          <a:prstGeom prst="rect">
            <a:avLst/>
          </a:prstGeom>
          <a:noFill/>
        </p:spPr>
        <p:txBody>
          <a:bodyPr wrap="square" rtlCol="0">
            <a:spAutoFit/>
          </a:bodyPr>
          <a:lstStyle/>
          <a:p>
            <a:r>
              <a:rPr lang="es-MX" sz="1200" b="1" dirty="0"/>
              <a:t>Fuente:</a:t>
            </a:r>
            <a:r>
              <a:rPr lang="es-MX" sz="1200" dirty="0"/>
              <a:t> Art. 180 Bis. Y 180 Ter del Código Penal del Estado de Chihuahua </a:t>
            </a:r>
          </a:p>
        </p:txBody>
      </p:sp>
      <p:sp>
        <p:nvSpPr>
          <p:cNvPr id="2" name="Rectángulo 1"/>
          <p:cNvSpPr/>
          <p:nvPr/>
        </p:nvSpPr>
        <p:spPr>
          <a:xfrm>
            <a:off x="653956" y="2551837"/>
            <a:ext cx="10963376" cy="1323439"/>
          </a:xfrm>
          <a:prstGeom prst="rect">
            <a:avLst/>
          </a:prstGeom>
        </p:spPr>
        <p:txBody>
          <a:bodyPr wrap="square">
            <a:spAutoFit/>
          </a:bodyPr>
          <a:lstStyle/>
          <a:p>
            <a:pPr lvl="0" algn="just"/>
            <a:r>
              <a:rPr lang="es-MX" sz="2000" b="1" dirty="0">
                <a:solidFill>
                  <a:srgbClr val="002060"/>
                </a:solidFill>
              </a:rPr>
              <a:t>Contra la Intimidad Sexual (Sexting).- </a:t>
            </a:r>
            <a:r>
              <a:rPr lang="es-MX" sz="2000" dirty="0">
                <a:solidFill>
                  <a:srgbClr val="002060"/>
                </a:solidFill>
              </a:rPr>
              <a:t>A quien reciba u obtenga de una persona, imágenes, textos o grabaciones de voz o audiovisuales de contenido erótico o sexual y las revele o difunda sin su consentimiento y en perjuicio de su intimidad. De 1 a 5 años y contra un menor de 14 años de 1 año y medio a 7años y medio. </a:t>
            </a:r>
          </a:p>
        </p:txBody>
      </p:sp>
      <p:pic>
        <p:nvPicPr>
          <p:cNvPr id="5" name="Imagen 4">
            <a:extLst>
              <a:ext uri="{FF2B5EF4-FFF2-40B4-BE49-F238E27FC236}">
                <a16:creationId xmlns:a16="http://schemas.microsoft.com/office/drawing/2014/main" id="{573CAF99-06BD-F0A0-3737-54EFB59E13EE}"/>
              </a:ext>
            </a:extLst>
          </p:cNvPr>
          <p:cNvPicPr>
            <a:picLocks noChangeAspect="1"/>
          </p:cNvPicPr>
          <p:nvPr/>
        </p:nvPicPr>
        <p:blipFill>
          <a:blip r:embed="rId4"/>
          <a:stretch>
            <a:fillRect/>
          </a:stretch>
        </p:blipFill>
        <p:spPr>
          <a:xfrm>
            <a:off x="174171" y="-61271"/>
            <a:ext cx="5612892" cy="1205484"/>
          </a:xfrm>
          <a:prstGeom prst="rect">
            <a:avLst/>
          </a:prstGeom>
        </p:spPr>
      </p:pic>
    </p:spTree>
    <p:extLst>
      <p:ext uri="{BB962C8B-B14F-4D97-AF65-F5344CB8AC3E}">
        <p14:creationId xmlns:p14="http://schemas.microsoft.com/office/powerpoint/2010/main" val="60042982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Título 1">
            <a:extLst>
              <a:ext uri="{FF2B5EF4-FFF2-40B4-BE49-F238E27FC236}">
                <a16:creationId xmlns:a16="http://schemas.microsoft.com/office/drawing/2014/main" id="{94AB1236-1D06-01D3-0A23-46BDA5F380B9}"/>
              </a:ext>
            </a:extLst>
          </p:cNvPr>
          <p:cNvSpPr txBox="1">
            <a:spLocks/>
          </p:cNvSpPr>
          <p:nvPr/>
        </p:nvSpPr>
        <p:spPr>
          <a:xfrm>
            <a:off x="783772" y="1677368"/>
            <a:ext cx="10624456" cy="747966"/>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4800" b="1" dirty="0">
                <a:solidFill>
                  <a:schemeClr val="accent2"/>
                </a:solidFill>
                <a:effectLst>
                  <a:outerShdw blurRad="38100" dist="38100" dir="2700000" algn="tl">
                    <a:srgbClr val="000000">
                      <a:alpha val="43137"/>
                    </a:srgbClr>
                  </a:outerShdw>
                </a:effectLst>
                <a:latin typeface="+mn-lt"/>
              </a:rPr>
              <a:t>¿QUÉ ES ABUSO SEXUAL INFANTIL?</a:t>
            </a:r>
          </a:p>
        </p:txBody>
      </p:sp>
      <p:sp>
        <p:nvSpPr>
          <p:cNvPr id="14" name="Marcador de contenido 2">
            <a:extLst>
              <a:ext uri="{FF2B5EF4-FFF2-40B4-BE49-F238E27FC236}">
                <a16:creationId xmlns:a16="http://schemas.microsoft.com/office/drawing/2014/main" id="{20E0868F-98AD-0A4C-2D1E-9BEBCA4DB9DC}"/>
              </a:ext>
            </a:extLst>
          </p:cNvPr>
          <p:cNvSpPr txBox="1">
            <a:spLocks/>
          </p:cNvSpPr>
          <p:nvPr/>
        </p:nvSpPr>
        <p:spPr>
          <a:xfrm>
            <a:off x="1472610" y="2818188"/>
            <a:ext cx="8915400" cy="287410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s-MX" sz="2400" dirty="0">
                <a:solidFill>
                  <a:srgbClr val="002060"/>
                </a:solidFill>
                <a:cs typeface="Arial" panose="020B0604020202020204" pitchFamily="34" charset="0"/>
              </a:rPr>
              <a:t>Se refiere a la </a:t>
            </a:r>
            <a:r>
              <a:rPr lang="es-MX" sz="2400" b="1" dirty="0">
                <a:solidFill>
                  <a:srgbClr val="002060"/>
                </a:solidFill>
                <a:cs typeface="Arial" panose="020B0604020202020204" pitchFamily="34" charset="0"/>
              </a:rPr>
              <a:t>interacción del adulto que ejerce poder y/o control </a:t>
            </a:r>
            <a:r>
              <a:rPr lang="es-MX" sz="2400" dirty="0">
                <a:solidFill>
                  <a:srgbClr val="002060"/>
                </a:solidFill>
                <a:cs typeface="Arial" panose="020B0604020202020204" pitchFamily="34" charset="0"/>
              </a:rPr>
              <a:t>sobre niñas, niños y adolescentes para estimulación sexual de sí mismo, hacia el menor de edad y/o algún testigo, pudiendo existir o no contacto físico.</a:t>
            </a:r>
          </a:p>
          <a:p>
            <a:pPr marL="0" indent="0">
              <a:buFont typeface="Arial" panose="020B0604020202020204" pitchFamily="34" charset="0"/>
              <a:buNone/>
            </a:pPr>
            <a:endParaRPr lang="es-MX" sz="2400" dirty="0">
              <a:solidFill>
                <a:srgbClr val="002060"/>
              </a:solidFill>
              <a:cs typeface="Arial" panose="020B0604020202020204" pitchFamily="34" charset="0"/>
            </a:endParaRPr>
          </a:p>
          <a:p>
            <a:pPr algn="just"/>
            <a:r>
              <a:rPr lang="es-MX" sz="2400" dirty="0">
                <a:solidFill>
                  <a:srgbClr val="002060"/>
                </a:solidFill>
                <a:cs typeface="Arial" panose="020B0604020202020204" pitchFamily="34" charset="0"/>
              </a:rPr>
              <a:t>También se considera abuso sexual cuando quien ejerce ese poder y/o control </a:t>
            </a:r>
            <a:r>
              <a:rPr lang="es-MX" sz="2400" b="1" dirty="0">
                <a:solidFill>
                  <a:srgbClr val="002060"/>
                </a:solidFill>
                <a:cs typeface="Arial" panose="020B0604020202020204" pitchFamily="34" charset="0"/>
              </a:rPr>
              <a:t>es una niña o niño de mayor edad </a:t>
            </a:r>
            <a:r>
              <a:rPr lang="es-MX" sz="2400" dirty="0">
                <a:solidFill>
                  <a:srgbClr val="002060"/>
                </a:solidFill>
                <a:cs typeface="Arial" panose="020B0604020202020204" pitchFamily="34" charset="0"/>
              </a:rPr>
              <a:t>que la del agredido. </a:t>
            </a:r>
          </a:p>
          <a:p>
            <a:pPr marL="0" indent="0">
              <a:buNone/>
            </a:pPr>
            <a:endParaRPr lang="es-MX" sz="2000" b="1" dirty="0">
              <a:solidFill>
                <a:srgbClr val="002060"/>
              </a:solidFill>
            </a:endParaRPr>
          </a:p>
        </p:txBody>
      </p:sp>
      <p:sp>
        <p:nvSpPr>
          <p:cNvPr id="15" name="CuadroTexto 14"/>
          <p:cNvSpPr txBox="1"/>
          <p:nvPr/>
        </p:nvSpPr>
        <p:spPr>
          <a:xfrm>
            <a:off x="442741" y="6380532"/>
            <a:ext cx="3882156" cy="276999"/>
          </a:xfrm>
          <a:prstGeom prst="rect">
            <a:avLst/>
          </a:prstGeom>
          <a:noFill/>
        </p:spPr>
        <p:txBody>
          <a:bodyPr wrap="square" rtlCol="0">
            <a:spAutoFit/>
          </a:bodyPr>
          <a:lstStyle/>
          <a:p>
            <a:r>
              <a:rPr lang="es-MX" sz="1200" dirty="0">
                <a:latin typeface="Bahnschrift SemiCondensed" panose="020B0502040204020203" pitchFamily="34" charset="0"/>
              </a:rPr>
              <a:t>Fuente: Secretaria de Educación y Deporte</a:t>
            </a:r>
            <a:endParaRPr lang="es-MX" sz="1200" dirty="0">
              <a:latin typeface="Bahnschrift SemiCondensed" panose="020B0502040204020203" pitchFamily="34" charset="0"/>
              <a:ea typeface="Open Sans" panose="020B0606030504020204" pitchFamily="34" charset="0"/>
              <a:cs typeface="Open Sans" panose="020B0606030504020204" pitchFamily="34" charset="0"/>
            </a:endParaRPr>
          </a:p>
        </p:txBody>
      </p:sp>
      <p:pic>
        <p:nvPicPr>
          <p:cNvPr id="2" name="Imagen 1">
            <a:extLst>
              <a:ext uri="{FF2B5EF4-FFF2-40B4-BE49-F238E27FC236}">
                <a16:creationId xmlns:a16="http://schemas.microsoft.com/office/drawing/2014/main" id="{356C4793-B1F2-2BD8-694D-8E2C596BADD6}"/>
              </a:ext>
            </a:extLst>
          </p:cNvPr>
          <p:cNvPicPr>
            <a:picLocks noChangeAspect="1"/>
          </p:cNvPicPr>
          <p:nvPr/>
        </p:nvPicPr>
        <p:blipFill>
          <a:blip r:embed="rId4"/>
          <a:stretch>
            <a:fillRect/>
          </a:stretch>
        </p:blipFill>
        <p:spPr>
          <a:xfrm>
            <a:off x="174171" y="-61271"/>
            <a:ext cx="5612892" cy="1205484"/>
          </a:xfrm>
          <a:prstGeom prst="rect">
            <a:avLst/>
          </a:prstGeom>
        </p:spPr>
      </p:pic>
    </p:spTree>
    <p:extLst>
      <p:ext uri="{BB962C8B-B14F-4D97-AF65-F5344CB8AC3E}">
        <p14:creationId xmlns:p14="http://schemas.microsoft.com/office/powerpoint/2010/main" val="188571143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l abuso sexual infantil es un delito y no denunciarlo te hace cómplice Llama al 9 1">
            <a:hlinkClick r:id="" action="ppaction://media"/>
          </p:cNvPr>
          <p:cNvPicPr>
            <a:picLocks noChangeAspect="1"/>
          </p:cNvPicPr>
          <p:nvPr>
            <a:videoFile r:link="rId1"/>
            <p:extLst>
              <p:ext uri="{DAA4B4D4-6D71-4841-9C94-3DE7FCFB9230}">
                <p14:media xmlns:p14="http://schemas.microsoft.com/office/powerpoint/2010/main" r:embed="rId2">
                  <p14:trim end="3409.0222"/>
                </p14:media>
              </p:ext>
            </p:extLst>
          </p:nvPr>
        </p:nvPicPr>
        <p:blipFill>
          <a:blip r:embed="rId4"/>
          <a:stretch>
            <a:fillRect/>
          </a:stretch>
        </p:blipFill>
        <p:spPr>
          <a:xfrm>
            <a:off x="0" y="0"/>
            <a:ext cx="12192000" cy="6858000"/>
          </a:xfrm>
          <a:prstGeom prst="rect">
            <a:avLst/>
          </a:prstGeom>
          <a:solidFill>
            <a:srgbClr val="4F81BD"/>
          </a:solidFill>
          <a:ln>
            <a:noFill/>
          </a:ln>
          <a:effectLst>
            <a:innerShdw blurRad="469900">
              <a:srgbClr val="000000">
                <a:alpha val="86000"/>
              </a:srgbClr>
            </a:innerShdw>
          </a:effectLst>
          <a:scene3d>
            <a:camera prst="orthographicFront"/>
            <a:lightRig rig="soft" dir="t"/>
          </a:scene3d>
          <a:sp3d/>
        </p:spPr>
      </p:pic>
    </p:spTree>
    <p:extLst>
      <p:ext uri="{BB962C8B-B14F-4D97-AF65-F5344CB8AC3E}">
        <p14:creationId xmlns:p14="http://schemas.microsoft.com/office/powerpoint/2010/main" val="4070740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666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Título 1">
            <a:extLst>
              <a:ext uri="{FF2B5EF4-FFF2-40B4-BE49-F238E27FC236}">
                <a16:creationId xmlns:a16="http://schemas.microsoft.com/office/drawing/2014/main" id="{35A1C62F-D9E0-1194-93AA-4FF565662985}"/>
              </a:ext>
            </a:extLst>
          </p:cNvPr>
          <p:cNvSpPr txBox="1">
            <a:spLocks/>
          </p:cNvSpPr>
          <p:nvPr/>
        </p:nvSpPr>
        <p:spPr>
          <a:xfrm>
            <a:off x="484777" y="1709853"/>
            <a:ext cx="10917359" cy="814949"/>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3200" b="1" dirty="0">
                <a:solidFill>
                  <a:schemeClr val="accent2"/>
                </a:solidFill>
                <a:effectLst>
                  <a:outerShdw blurRad="38100" dist="38100" dir="2700000" algn="tl">
                    <a:srgbClr val="000000">
                      <a:alpha val="43137"/>
                    </a:srgbClr>
                  </a:outerShdw>
                </a:effectLst>
                <a:latin typeface="+mn-lt"/>
              </a:rPr>
              <a:t>INDICADORES ESPECÍFICOS DE RIESGO DE VIOLENCIA SEXUAL </a:t>
            </a:r>
          </a:p>
        </p:txBody>
      </p:sp>
      <p:grpSp>
        <p:nvGrpSpPr>
          <p:cNvPr id="14" name="Grupo 13"/>
          <p:cNvGrpSpPr/>
          <p:nvPr/>
        </p:nvGrpSpPr>
        <p:grpSpPr>
          <a:xfrm>
            <a:off x="205913" y="2502660"/>
            <a:ext cx="3420000" cy="900000"/>
            <a:chOff x="925285" y="1665515"/>
            <a:chExt cx="3420000" cy="900000"/>
          </a:xfrm>
          <a:solidFill>
            <a:schemeClr val="accent1">
              <a:lumMod val="75000"/>
            </a:schemeClr>
          </a:solidFill>
        </p:grpSpPr>
        <p:sp>
          <p:nvSpPr>
            <p:cNvPr id="15" name="Rectángulo redondeado 14"/>
            <p:cNvSpPr/>
            <p:nvPr/>
          </p:nvSpPr>
          <p:spPr>
            <a:xfrm>
              <a:off x="925285" y="1665515"/>
              <a:ext cx="3420000" cy="900000"/>
            </a:xfrm>
            <a:prstGeom prst="roundRect">
              <a:avLst>
                <a:gd name="adj" fmla="val 38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Rectángulo 15"/>
            <p:cNvSpPr/>
            <p:nvPr/>
          </p:nvSpPr>
          <p:spPr>
            <a:xfrm>
              <a:off x="1215406" y="1763876"/>
              <a:ext cx="2890343" cy="646331"/>
            </a:xfrm>
            <a:prstGeom prst="rect">
              <a:avLst/>
            </a:prstGeom>
            <a:grpFill/>
          </p:spPr>
          <p:txBody>
            <a:bodyPr wrap="none">
              <a:spAutoFit/>
            </a:bodyPr>
            <a:lstStyle/>
            <a:p>
              <a:pPr algn="ctr"/>
              <a:r>
                <a:rPr lang="es-MX" b="1" dirty="0">
                  <a:solidFill>
                    <a:schemeClr val="bg1"/>
                  </a:solidFill>
                  <a:ea typeface="Calibri" panose="020F0502020204030204" pitchFamily="34" charset="0"/>
                </a:rPr>
                <a:t>Molestias evidentes </a:t>
              </a:r>
            </a:p>
            <a:p>
              <a:pPr algn="ctr"/>
              <a:r>
                <a:rPr lang="es-MX" b="1" dirty="0">
                  <a:solidFill>
                    <a:schemeClr val="bg1"/>
                  </a:solidFill>
                  <a:ea typeface="Calibri" panose="020F0502020204030204" pitchFamily="34" charset="0"/>
                </a:rPr>
                <a:t>(o verbalizadas) en genitales</a:t>
              </a:r>
            </a:p>
          </p:txBody>
        </p:sp>
      </p:grpSp>
      <p:grpSp>
        <p:nvGrpSpPr>
          <p:cNvPr id="17" name="Grupo 16"/>
          <p:cNvGrpSpPr/>
          <p:nvPr/>
        </p:nvGrpSpPr>
        <p:grpSpPr>
          <a:xfrm>
            <a:off x="231205" y="3470875"/>
            <a:ext cx="3420000" cy="900000"/>
            <a:chOff x="1578428" y="2634342"/>
            <a:chExt cx="3420000" cy="900000"/>
          </a:xfrm>
          <a:solidFill>
            <a:schemeClr val="accent1">
              <a:lumMod val="75000"/>
            </a:schemeClr>
          </a:solidFill>
        </p:grpSpPr>
        <p:sp>
          <p:nvSpPr>
            <p:cNvPr id="18" name="Rectángulo redondeado 17"/>
            <p:cNvSpPr/>
            <p:nvPr/>
          </p:nvSpPr>
          <p:spPr>
            <a:xfrm>
              <a:off x="1578428" y="2634342"/>
              <a:ext cx="3420000" cy="900000"/>
            </a:xfrm>
            <a:prstGeom prst="roundRect">
              <a:avLst>
                <a:gd name="adj" fmla="val 38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9" name="Rectángulo 18"/>
            <p:cNvSpPr/>
            <p:nvPr/>
          </p:nvSpPr>
          <p:spPr>
            <a:xfrm>
              <a:off x="2056855" y="2765359"/>
              <a:ext cx="2671886" cy="646331"/>
            </a:xfrm>
            <a:prstGeom prst="rect">
              <a:avLst/>
            </a:prstGeom>
            <a:grpFill/>
          </p:spPr>
          <p:txBody>
            <a:bodyPr wrap="none">
              <a:spAutoFit/>
            </a:bodyPr>
            <a:lstStyle/>
            <a:p>
              <a:pPr algn="ctr"/>
              <a:r>
                <a:rPr lang="es-MX" b="1" dirty="0">
                  <a:solidFill>
                    <a:schemeClr val="bg1"/>
                  </a:solidFill>
                </a:rPr>
                <a:t>Dificultades para caminar </a:t>
              </a:r>
            </a:p>
            <a:p>
              <a:pPr algn="ctr"/>
              <a:r>
                <a:rPr lang="es-MX" b="1" dirty="0">
                  <a:solidFill>
                    <a:schemeClr val="bg1"/>
                  </a:solidFill>
                </a:rPr>
                <a:t>o sentarse</a:t>
              </a:r>
              <a:endParaRPr lang="es-MX" b="1" dirty="0">
                <a:solidFill>
                  <a:schemeClr val="bg1"/>
                </a:solidFill>
                <a:ea typeface="Calibri" panose="020F0502020204030204" pitchFamily="34" charset="0"/>
              </a:endParaRPr>
            </a:p>
          </p:txBody>
        </p:sp>
      </p:grpSp>
      <p:grpSp>
        <p:nvGrpSpPr>
          <p:cNvPr id="20" name="Grupo 19"/>
          <p:cNvGrpSpPr/>
          <p:nvPr/>
        </p:nvGrpSpPr>
        <p:grpSpPr>
          <a:xfrm>
            <a:off x="231205" y="4430670"/>
            <a:ext cx="3420000" cy="932270"/>
            <a:chOff x="2090054" y="3222562"/>
            <a:chExt cx="3420000" cy="932270"/>
          </a:xfrm>
        </p:grpSpPr>
        <p:sp>
          <p:nvSpPr>
            <p:cNvPr id="21" name="Rectángulo redondeado 20"/>
            <p:cNvSpPr/>
            <p:nvPr/>
          </p:nvSpPr>
          <p:spPr>
            <a:xfrm>
              <a:off x="2090054" y="3254832"/>
              <a:ext cx="3420000" cy="900000"/>
            </a:xfrm>
            <a:prstGeom prst="roundRect">
              <a:avLst>
                <a:gd name="adj" fmla="val 38667"/>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2" name="Rectángulo 21"/>
            <p:cNvSpPr/>
            <p:nvPr/>
          </p:nvSpPr>
          <p:spPr>
            <a:xfrm>
              <a:off x="2573176" y="3222562"/>
              <a:ext cx="2477795" cy="923330"/>
            </a:xfrm>
            <a:prstGeom prst="rect">
              <a:avLst/>
            </a:prstGeom>
          </p:spPr>
          <p:txBody>
            <a:bodyPr wrap="square">
              <a:spAutoFit/>
            </a:bodyPr>
            <a:lstStyle/>
            <a:p>
              <a:pPr algn="ctr"/>
              <a:r>
                <a:rPr lang="es-MX" b="1" dirty="0">
                  <a:solidFill>
                    <a:schemeClr val="bg1"/>
                  </a:solidFill>
                </a:rPr>
                <a:t>Uso de información inusual para la edad sobre temas sexuales</a:t>
              </a:r>
            </a:p>
          </p:txBody>
        </p:sp>
      </p:grpSp>
      <p:grpSp>
        <p:nvGrpSpPr>
          <p:cNvPr id="23" name="Grupo 22"/>
          <p:cNvGrpSpPr/>
          <p:nvPr/>
        </p:nvGrpSpPr>
        <p:grpSpPr>
          <a:xfrm>
            <a:off x="4139520" y="2499168"/>
            <a:ext cx="3420000" cy="900000"/>
            <a:chOff x="2079167" y="4250876"/>
            <a:chExt cx="3420000" cy="900000"/>
          </a:xfrm>
        </p:grpSpPr>
        <p:sp>
          <p:nvSpPr>
            <p:cNvPr id="24" name="Rectángulo redondeado 23"/>
            <p:cNvSpPr/>
            <p:nvPr/>
          </p:nvSpPr>
          <p:spPr>
            <a:xfrm>
              <a:off x="2079167" y="4250876"/>
              <a:ext cx="3420000" cy="900000"/>
            </a:xfrm>
            <a:prstGeom prst="roundRect">
              <a:avLst>
                <a:gd name="adj" fmla="val 38667"/>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5" name="Rectángulo 24"/>
            <p:cNvSpPr/>
            <p:nvPr/>
          </p:nvSpPr>
          <p:spPr>
            <a:xfrm>
              <a:off x="2235644" y="4376448"/>
              <a:ext cx="3163672" cy="646331"/>
            </a:xfrm>
            <a:prstGeom prst="rect">
              <a:avLst/>
            </a:prstGeom>
          </p:spPr>
          <p:txBody>
            <a:bodyPr wrap="square">
              <a:spAutoFit/>
            </a:bodyPr>
            <a:lstStyle/>
            <a:p>
              <a:pPr algn="ctr"/>
              <a:r>
                <a:rPr lang="es-MX" b="1" dirty="0">
                  <a:solidFill>
                    <a:schemeClr val="bg1"/>
                  </a:solidFill>
                </a:rPr>
                <a:t>Sensibilidad extrema al contacto o acercamiento físico</a:t>
              </a:r>
            </a:p>
          </p:txBody>
        </p:sp>
      </p:grpSp>
      <p:grpSp>
        <p:nvGrpSpPr>
          <p:cNvPr id="26" name="Grupo 25"/>
          <p:cNvGrpSpPr/>
          <p:nvPr/>
        </p:nvGrpSpPr>
        <p:grpSpPr>
          <a:xfrm>
            <a:off x="4167833" y="3453271"/>
            <a:ext cx="3420000" cy="972000"/>
            <a:chOff x="2079167" y="5246921"/>
            <a:chExt cx="3420000" cy="972000"/>
          </a:xfrm>
        </p:grpSpPr>
        <p:sp>
          <p:nvSpPr>
            <p:cNvPr id="27" name="Rectángulo redondeado 26"/>
            <p:cNvSpPr/>
            <p:nvPr/>
          </p:nvSpPr>
          <p:spPr>
            <a:xfrm>
              <a:off x="2079167" y="5246921"/>
              <a:ext cx="3420000" cy="972000"/>
            </a:xfrm>
            <a:prstGeom prst="roundRect">
              <a:avLst>
                <a:gd name="adj" fmla="val 38667"/>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8" name="Rectángulo 27"/>
            <p:cNvSpPr/>
            <p:nvPr/>
          </p:nvSpPr>
          <p:spPr>
            <a:xfrm>
              <a:off x="2622248" y="5528511"/>
              <a:ext cx="2406952" cy="369332"/>
            </a:xfrm>
            <a:prstGeom prst="rect">
              <a:avLst/>
            </a:prstGeom>
          </p:spPr>
          <p:txBody>
            <a:bodyPr wrap="square">
              <a:spAutoFit/>
            </a:bodyPr>
            <a:lstStyle/>
            <a:p>
              <a:pPr algn="ctr"/>
              <a:r>
                <a:rPr lang="es-MX" b="1" dirty="0">
                  <a:solidFill>
                    <a:schemeClr val="bg1"/>
                  </a:solidFill>
                  <a:ea typeface="Calibri" panose="020F0502020204030204" pitchFamily="34" charset="0"/>
                </a:rPr>
                <a:t>Ataques de ira</a:t>
              </a:r>
              <a:endParaRPr lang="es-MX" b="1" dirty="0">
                <a:solidFill>
                  <a:schemeClr val="bg1"/>
                </a:solidFill>
              </a:endParaRPr>
            </a:p>
          </p:txBody>
        </p:sp>
      </p:grpSp>
      <p:grpSp>
        <p:nvGrpSpPr>
          <p:cNvPr id="29" name="Grupo 28"/>
          <p:cNvGrpSpPr/>
          <p:nvPr/>
        </p:nvGrpSpPr>
        <p:grpSpPr>
          <a:xfrm>
            <a:off x="4213651" y="4462940"/>
            <a:ext cx="3420000" cy="900000"/>
            <a:chOff x="5900056" y="1567542"/>
            <a:chExt cx="3420000" cy="900000"/>
          </a:xfrm>
          <a:solidFill>
            <a:schemeClr val="accent1">
              <a:lumMod val="75000"/>
            </a:schemeClr>
          </a:solidFill>
        </p:grpSpPr>
        <p:sp>
          <p:nvSpPr>
            <p:cNvPr id="30" name="Rectángulo redondeado 29"/>
            <p:cNvSpPr/>
            <p:nvPr/>
          </p:nvSpPr>
          <p:spPr>
            <a:xfrm>
              <a:off x="5900056" y="1567542"/>
              <a:ext cx="3420000" cy="900000"/>
            </a:xfrm>
            <a:prstGeom prst="roundRect">
              <a:avLst>
                <a:gd name="adj" fmla="val 38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b="1" dirty="0"/>
            </a:p>
          </p:txBody>
        </p:sp>
        <p:sp>
          <p:nvSpPr>
            <p:cNvPr id="31" name="Rectángulo 30"/>
            <p:cNvSpPr/>
            <p:nvPr/>
          </p:nvSpPr>
          <p:spPr>
            <a:xfrm>
              <a:off x="6176751" y="1752991"/>
              <a:ext cx="2967247" cy="369332"/>
            </a:xfrm>
            <a:prstGeom prst="rect">
              <a:avLst/>
            </a:prstGeom>
            <a:grpFill/>
          </p:spPr>
          <p:txBody>
            <a:bodyPr wrap="square">
              <a:spAutoFit/>
            </a:bodyPr>
            <a:lstStyle/>
            <a:p>
              <a:pPr algn="ctr"/>
              <a:r>
                <a:rPr lang="es-MX" b="1" dirty="0">
                  <a:solidFill>
                    <a:schemeClr val="bg1"/>
                  </a:solidFill>
                  <a:ea typeface="Calibri" panose="020F0502020204030204" pitchFamily="34" charset="0"/>
                </a:rPr>
                <a:t>Mostrarse triste</a:t>
              </a:r>
              <a:endParaRPr lang="es-MX" b="1" dirty="0">
                <a:solidFill>
                  <a:schemeClr val="bg1"/>
                </a:solidFill>
              </a:endParaRPr>
            </a:p>
          </p:txBody>
        </p:sp>
      </p:grpSp>
      <p:grpSp>
        <p:nvGrpSpPr>
          <p:cNvPr id="32" name="Grupo 31"/>
          <p:cNvGrpSpPr/>
          <p:nvPr/>
        </p:nvGrpSpPr>
        <p:grpSpPr>
          <a:xfrm>
            <a:off x="8016684" y="2502660"/>
            <a:ext cx="3420000" cy="900000"/>
            <a:chOff x="6150426" y="2249703"/>
            <a:chExt cx="3420000" cy="900000"/>
          </a:xfrm>
        </p:grpSpPr>
        <p:sp>
          <p:nvSpPr>
            <p:cNvPr id="33" name="Rectángulo redondeado 32"/>
            <p:cNvSpPr/>
            <p:nvPr/>
          </p:nvSpPr>
          <p:spPr>
            <a:xfrm>
              <a:off x="6150426" y="2249703"/>
              <a:ext cx="3420000" cy="900000"/>
            </a:xfrm>
            <a:prstGeom prst="roundRect">
              <a:avLst>
                <a:gd name="adj" fmla="val 38667"/>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b="1" dirty="0"/>
            </a:p>
          </p:txBody>
        </p:sp>
        <p:sp>
          <p:nvSpPr>
            <p:cNvPr id="34" name="Rectángulo 33"/>
            <p:cNvSpPr/>
            <p:nvPr/>
          </p:nvSpPr>
          <p:spPr>
            <a:xfrm>
              <a:off x="6388945" y="2340819"/>
              <a:ext cx="3034036" cy="646331"/>
            </a:xfrm>
            <a:prstGeom prst="rect">
              <a:avLst/>
            </a:prstGeom>
          </p:spPr>
          <p:txBody>
            <a:bodyPr wrap="none">
              <a:spAutoFit/>
            </a:bodyPr>
            <a:lstStyle/>
            <a:p>
              <a:pPr algn="ctr"/>
              <a:r>
                <a:rPr lang="es-MX" b="1" dirty="0">
                  <a:solidFill>
                    <a:schemeClr val="bg1"/>
                  </a:solidFill>
                </a:rPr>
                <a:t>Miedo a quedarse a solas </a:t>
              </a:r>
            </a:p>
            <a:p>
              <a:pPr algn="ctr"/>
              <a:r>
                <a:rPr lang="es-MX" b="1" dirty="0">
                  <a:solidFill>
                    <a:schemeClr val="bg1"/>
                  </a:solidFill>
                </a:rPr>
                <a:t>con una persona en particular</a:t>
              </a:r>
            </a:p>
          </p:txBody>
        </p:sp>
      </p:grpSp>
      <p:grpSp>
        <p:nvGrpSpPr>
          <p:cNvPr id="35" name="Grupo 34"/>
          <p:cNvGrpSpPr/>
          <p:nvPr/>
        </p:nvGrpSpPr>
        <p:grpSpPr>
          <a:xfrm>
            <a:off x="8016684" y="3501423"/>
            <a:ext cx="3420000" cy="923330"/>
            <a:chOff x="6172201" y="3236462"/>
            <a:chExt cx="3420000" cy="923330"/>
          </a:xfrm>
        </p:grpSpPr>
        <p:sp>
          <p:nvSpPr>
            <p:cNvPr id="36" name="Rectángulo redondeado 35"/>
            <p:cNvSpPr/>
            <p:nvPr/>
          </p:nvSpPr>
          <p:spPr>
            <a:xfrm>
              <a:off x="6172201" y="3236663"/>
              <a:ext cx="3420000" cy="900000"/>
            </a:xfrm>
            <a:prstGeom prst="roundRect">
              <a:avLst>
                <a:gd name="adj" fmla="val 38667"/>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b="1" dirty="0"/>
            </a:p>
          </p:txBody>
        </p:sp>
        <p:sp>
          <p:nvSpPr>
            <p:cNvPr id="37" name="Rectángulo 36"/>
            <p:cNvSpPr/>
            <p:nvPr/>
          </p:nvSpPr>
          <p:spPr>
            <a:xfrm>
              <a:off x="6259281" y="3236462"/>
              <a:ext cx="3298372" cy="923330"/>
            </a:xfrm>
            <a:prstGeom prst="rect">
              <a:avLst/>
            </a:prstGeom>
          </p:spPr>
          <p:txBody>
            <a:bodyPr wrap="square">
              <a:spAutoFit/>
            </a:bodyPr>
            <a:lstStyle/>
            <a:p>
              <a:pPr algn="ctr"/>
              <a:r>
                <a:rPr lang="es-MX" b="1" dirty="0">
                  <a:solidFill>
                    <a:schemeClr val="bg1"/>
                  </a:solidFill>
                </a:rPr>
                <a:t>Conocimiento de temas sexuales y/o conducta inapropiada para un niño o niña de su edad</a:t>
              </a:r>
            </a:p>
          </p:txBody>
        </p:sp>
      </p:grpSp>
      <p:grpSp>
        <p:nvGrpSpPr>
          <p:cNvPr id="38" name="Grupo 37"/>
          <p:cNvGrpSpPr/>
          <p:nvPr/>
        </p:nvGrpSpPr>
        <p:grpSpPr>
          <a:xfrm>
            <a:off x="8103764" y="4465164"/>
            <a:ext cx="3420000" cy="926773"/>
            <a:chOff x="6193967" y="4245393"/>
            <a:chExt cx="3420000" cy="926773"/>
          </a:xfrm>
        </p:grpSpPr>
        <p:sp>
          <p:nvSpPr>
            <p:cNvPr id="39" name="Rectángulo redondeado 38"/>
            <p:cNvSpPr/>
            <p:nvPr/>
          </p:nvSpPr>
          <p:spPr>
            <a:xfrm>
              <a:off x="6193967" y="4245393"/>
              <a:ext cx="3420000" cy="900000"/>
            </a:xfrm>
            <a:prstGeom prst="roundRect">
              <a:avLst>
                <a:gd name="adj" fmla="val 38667"/>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b="1" dirty="0"/>
            </a:p>
          </p:txBody>
        </p:sp>
        <p:sp>
          <p:nvSpPr>
            <p:cNvPr id="40" name="Rectángulo 39"/>
            <p:cNvSpPr/>
            <p:nvPr/>
          </p:nvSpPr>
          <p:spPr>
            <a:xfrm>
              <a:off x="6346371" y="4248836"/>
              <a:ext cx="3189514" cy="923330"/>
            </a:xfrm>
            <a:prstGeom prst="rect">
              <a:avLst/>
            </a:prstGeom>
          </p:spPr>
          <p:txBody>
            <a:bodyPr wrap="square">
              <a:spAutoFit/>
            </a:bodyPr>
            <a:lstStyle/>
            <a:p>
              <a:pPr algn="ctr"/>
              <a:r>
                <a:rPr lang="es-MX" b="1" dirty="0">
                  <a:solidFill>
                    <a:schemeClr val="bg1"/>
                  </a:solidFill>
                </a:rPr>
                <a:t>Escribe, dibuja, juega o sueña con imágenes atemorizantes o sexuales</a:t>
              </a:r>
            </a:p>
          </p:txBody>
        </p:sp>
      </p:grpSp>
      <p:sp>
        <p:nvSpPr>
          <p:cNvPr id="46" name="CuadroTexto 45"/>
          <p:cNvSpPr txBox="1"/>
          <p:nvPr/>
        </p:nvSpPr>
        <p:spPr>
          <a:xfrm>
            <a:off x="159757" y="6365244"/>
            <a:ext cx="3882156" cy="276999"/>
          </a:xfrm>
          <a:prstGeom prst="rect">
            <a:avLst/>
          </a:prstGeom>
          <a:noFill/>
        </p:spPr>
        <p:txBody>
          <a:bodyPr wrap="square" rtlCol="0">
            <a:spAutoFit/>
          </a:bodyPr>
          <a:lstStyle/>
          <a:p>
            <a:r>
              <a:rPr lang="es-MX" sz="1200" dirty="0">
                <a:latin typeface="Bahnschrift SemiCondensed" panose="020B0502040204020203" pitchFamily="34" charset="0"/>
              </a:rPr>
              <a:t>Fuente: Secretaria de Educación y Deporte</a:t>
            </a:r>
            <a:endParaRPr lang="es-MX" sz="1200" dirty="0">
              <a:latin typeface="Bahnschrift SemiCondensed" panose="020B0502040204020203" pitchFamily="34" charset="0"/>
              <a:ea typeface="Open Sans" panose="020B0606030504020204" pitchFamily="34" charset="0"/>
              <a:cs typeface="Open Sans" panose="020B0606030504020204" pitchFamily="34" charset="0"/>
            </a:endParaRPr>
          </a:p>
        </p:txBody>
      </p:sp>
      <p:grpSp>
        <p:nvGrpSpPr>
          <p:cNvPr id="47" name="Grupo 46"/>
          <p:cNvGrpSpPr/>
          <p:nvPr/>
        </p:nvGrpSpPr>
        <p:grpSpPr>
          <a:xfrm>
            <a:off x="8103764" y="5443622"/>
            <a:ext cx="3420000" cy="972664"/>
            <a:chOff x="2079167" y="5246257"/>
            <a:chExt cx="3420000" cy="972664"/>
          </a:xfrm>
        </p:grpSpPr>
        <p:sp>
          <p:nvSpPr>
            <p:cNvPr id="48" name="Rectángulo redondeado 47"/>
            <p:cNvSpPr/>
            <p:nvPr/>
          </p:nvSpPr>
          <p:spPr>
            <a:xfrm>
              <a:off x="2079167" y="5246921"/>
              <a:ext cx="3420000" cy="972000"/>
            </a:xfrm>
            <a:prstGeom prst="roundRect">
              <a:avLst>
                <a:gd name="adj" fmla="val 38667"/>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9" name="Rectángulo 48"/>
            <p:cNvSpPr/>
            <p:nvPr/>
          </p:nvSpPr>
          <p:spPr>
            <a:xfrm>
              <a:off x="2271823" y="5246257"/>
              <a:ext cx="3227344" cy="923330"/>
            </a:xfrm>
            <a:prstGeom prst="rect">
              <a:avLst/>
            </a:prstGeom>
          </p:spPr>
          <p:txBody>
            <a:bodyPr wrap="square">
              <a:spAutoFit/>
            </a:bodyPr>
            <a:lstStyle/>
            <a:p>
              <a:pPr lvl="0" algn="ctr"/>
              <a:r>
                <a:rPr lang="es-MX" b="1" dirty="0">
                  <a:solidFill>
                    <a:schemeClr val="bg1"/>
                  </a:solidFill>
                </a:rPr>
                <a:t>De repente, tiene dinero, juguetes u otros regalos sin motivo alguno.</a:t>
              </a:r>
            </a:p>
          </p:txBody>
        </p:sp>
      </p:grpSp>
      <p:pic>
        <p:nvPicPr>
          <p:cNvPr id="2" name="Imagen 1">
            <a:extLst>
              <a:ext uri="{FF2B5EF4-FFF2-40B4-BE49-F238E27FC236}">
                <a16:creationId xmlns:a16="http://schemas.microsoft.com/office/drawing/2014/main" id="{25D41248-8B89-25DC-B6F5-2CB78E2E100A}"/>
              </a:ext>
            </a:extLst>
          </p:cNvPr>
          <p:cNvPicPr>
            <a:picLocks noChangeAspect="1"/>
          </p:cNvPicPr>
          <p:nvPr/>
        </p:nvPicPr>
        <p:blipFill>
          <a:blip r:embed="rId4"/>
          <a:stretch>
            <a:fillRect/>
          </a:stretch>
        </p:blipFill>
        <p:spPr>
          <a:xfrm>
            <a:off x="174171" y="-61271"/>
            <a:ext cx="5612892" cy="1205484"/>
          </a:xfrm>
          <a:prstGeom prst="rect">
            <a:avLst/>
          </a:prstGeom>
        </p:spPr>
      </p:pic>
    </p:spTree>
    <p:extLst>
      <p:ext uri="{BB962C8B-B14F-4D97-AF65-F5344CB8AC3E}">
        <p14:creationId xmlns:p14="http://schemas.microsoft.com/office/powerpoint/2010/main" val="266748640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p:cTn id="14" dur="500" fill="hold"/>
                                        <p:tgtEl>
                                          <p:spTgt spid="17"/>
                                        </p:tgtEl>
                                        <p:attrNameLst>
                                          <p:attrName>ppt_w</p:attrName>
                                        </p:attrNameLst>
                                      </p:cBhvr>
                                      <p:tavLst>
                                        <p:tav tm="0">
                                          <p:val>
                                            <p:fltVal val="0"/>
                                          </p:val>
                                        </p:tav>
                                        <p:tav tm="100000">
                                          <p:val>
                                            <p:strVal val="#ppt_w"/>
                                          </p:val>
                                        </p:tav>
                                      </p:tavLst>
                                    </p:anim>
                                    <p:anim calcmode="lin" valueType="num">
                                      <p:cBhvr>
                                        <p:cTn id="15" dur="500" fill="hold"/>
                                        <p:tgtEl>
                                          <p:spTgt spid="17"/>
                                        </p:tgtEl>
                                        <p:attrNameLst>
                                          <p:attrName>ppt_h</p:attrName>
                                        </p:attrNameLst>
                                      </p:cBhvr>
                                      <p:tavLst>
                                        <p:tav tm="0">
                                          <p:val>
                                            <p:fltVal val="0"/>
                                          </p:val>
                                        </p:tav>
                                        <p:tav tm="100000">
                                          <p:val>
                                            <p:strVal val="#ppt_h"/>
                                          </p:val>
                                        </p:tav>
                                      </p:tavLst>
                                    </p:anim>
                                    <p:animEffect transition="in" filter="fade">
                                      <p:cBhvr>
                                        <p:cTn id="16" dur="5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fill="hold"/>
                                        <p:tgtEl>
                                          <p:spTgt spid="20"/>
                                        </p:tgtEl>
                                        <p:attrNameLst>
                                          <p:attrName>ppt_w</p:attrName>
                                        </p:attrNameLst>
                                      </p:cBhvr>
                                      <p:tavLst>
                                        <p:tav tm="0">
                                          <p:val>
                                            <p:fltVal val="0"/>
                                          </p:val>
                                        </p:tav>
                                        <p:tav tm="100000">
                                          <p:val>
                                            <p:strVal val="#ppt_w"/>
                                          </p:val>
                                        </p:tav>
                                      </p:tavLst>
                                    </p:anim>
                                    <p:anim calcmode="lin" valueType="num">
                                      <p:cBhvr>
                                        <p:cTn id="22" dur="500" fill="hold"/>
                                        <p:tgtEl>
                                          <p:spTgt spid="20"/>
                                        </p:tgtEl>
                                        <p:attrNameLst>
                                          <p:attrName>ppt_h</p:attrName>
                                        </p:attrNameLst>
                                      </p:cBhvr>
                                      <p:tavLst>
                                        <p:tav tm="0">
                                          <p:val>
                                            <p:fltVal val="0"/>
                                          </p:val>
                                        </p:tav>
                                        <p:tav tm="100000">
                                          <p:val>
                                            <p:strVal val="#ppt_h"/>
                                          </p:val>
                                        </p:tav>
                                      </p:tavLst>
                                    </p:anim>
                                    <p:animEffect transition="in" filter="fade">
                                      <p:cBhvr>
                                        <p:cTn id="23" dur="500"/>
                                        <p:tgtEl>
                                          <p:spTgt spid="20"/>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p:cTn id="28" dur="500" fill="hold"/>
                                        <p:tgtEl>
                                          <p:spTgt spid="23"/>
                                        </p:tgtEl>
                                        <p:attrNameLst>
                                          <p:attrName>ppt_w</p:attrName>
                                        </p:attrNameLst>
                                      </p:cBhvr>
                                      <p:tavLst>
                                        <p:tav tm="0">
                                          <p:val>
                                            <p:fltVal val="0"/>
                                          </p:val>
                                        </p:tav>
                                        <p:tav tm="100000">
                                          <p:val>
                                            <p:strVal val="#ppt_w"/>
                                          </p:val>
                                        </p:tav>
                                      </p:tavLst>
                                    </p:anim>
                                    <p:anim calcmode="lin" valueType="num">
                                      <p:cBhvr>
                                        <p:cTn id="29" dur="500" fill="hold"/>
                                        <p:tgtEl>
                                          <p:spTgt spid="23"/>
                                        </p:tgtEl>
                                        <p:attrNameLst>
                                          <p:attrName>ppt_h</p:attrName>
                                        </p:attrNameLst>
                                      </p:cBhvr>
                                      <p:tavLst>
                                        <p:tav tm="0">
                                          <p:val>
                                            <p:fltVal val="0"/>
                                          </p:val>
                                        </p:tav>
                                        <p:tav tm="100000">
                                          <p:val>
                                            <p:strVal val="#ppt_h"/>
                                          </p:val>
                                        </p:tav>
                                      </p:tavLst>
                                    </p:anim>
                                    <p:animEffect transition="in" filter="fade">
                                      <p:cBhvr>
                                        <p:cTn id="30" dur="500"/>
                                        <p:tgtEl>
                                          <p:spTgt spid="23"/>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26"/>
                                        </p:tgtEl>
                                        <p:attrNameLst>
                                          <p:attrName>style.visibility</p:attrName>
                                        </p:attrNameLst>
                                      </p:cBhvr>
                                      <p:to>
                                        <p:strVal val="visible"/>
                                      </p:to>
                                    </p:set>
                                    <p:anim calcmode="lin" valueType="num">
                                      <p:cBhvr>
                                        <p:cTn id="35" dur="500" fill="hold"/>
                                        <p:tgtEl>
                                          <p:spTgt spid="26"/>
                                        </p:tgtEl>
                                        <p:attrNameLst>
                                          <p:attrName>ppt_w</p:attrName>
                                        </p:attrNameLst>
                                      </p:cBhvr>
                                      <p:tavLst>
                                        <p:tav tm="0">
                                          <p:val>
                                            <p:fltVal val="0"/>
                                          </p:val>
                                        </p:tav>
                                        <p:tav tm="100000">
                                          <p:val>
                                            <p:strVal val="#ppt_w"/>
                                          </p:val>
                                        </p:tav>
                                      </p:tavLst>
                                    </p:anim>
                                    <p:anim calcmode="lin" valueType="num">
                                      <p:cBhvr>
                                        <p:cTn id="36" dur="500" fill="hold"/>
                                        <p:tgtEl>
                                          <p:spTgt spid="26"/>
                                        </p:tgtEl>
                                        <p:attrNameLst>
                                          <p:attrName>ppt_h</p:attrName>
                                        </p:attrNameLst>
                                      </p:cBhvr>
                                      <p:tavLst>
                                        <p:tav tm="0">
                                          <p:val>
                                            <p:fltVal val="0"/>
                                          </p:val>
                                        </p:tav>
                                        <p:tav tm="100000">
                                          <p:val>
                                            <p:strVal val="#ppt_h"/>
                                          </p:val>
                                        </p:tav>
                                      </p:tavLst>
                                    </p:anim>
                                    <p:animEffect transition="in" filter="fade">
                                      <p:cBhvr>
                                        <p:cTn id="37" dur="500"/>
                                        <p:tgtEl>
                                          <p:spTgt spid="26"/>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29"/>
                                        </p:tgtEl>
                                        <p:attrNameLst>
                                          <p:attrName>style.visibility</p:attrName>
                                        </p:attrNameLst>
                                      </p:cBhvr>
                                      <p:to>
                                        <p:strVal val="visible"/>
                                      </p:to>
                                    </p:set>
                                    <p:anim calcmode="lin" valueType="num">
                                      <p:cBhvr>
                                        <p:cTn id="42" dur="500" fill="hold"/>
                                        <p:tgtEl>
                                          <p:spTgt spid="29"/>
                                        </p:tgtEl>
                                        <p:attrNameLst>
                                          <p:attrName>ppt_w</p:attrName>
                                        </p:attrNameLst>
                                      </p:cBhvr>
                                      <p:tavLst>
                                        <p:tav tm="0">
                                          <p:val>
                                            <p:fltVal val="0"/>
                                          </p:val>
                                        </p:tav>
                                        <p:tav tm="100000">
                                          <p:val>
                                            <p:strVal val="#ppt_w"/>
                                          </p:val>
                                        </p:tav>
                                      </p:tavLst>
                                    </p:anim>
                                    <p:anim calcmode="lin" valueType="num">
                                      <p:cBhvr>
                                        <p:cTn id="43" dur="500" fill="hold"/>
                                        <p:tgtEl>
                                          <p:spTgt spid="29"/>
                                        </p:tgtEl>
                                        <p:attrNameLst>
                                          <p:attrName>ppt_h</p:attrName>
                                        </p:attrNameLst>
                                      </p:cBhvr>
                                      <p:tavLst>
                                        <p:tav tm="0">
                                          <p:val>
                                            <p:fltVal val="0"/>
                                          </p:val>
                                        </p:tav>
                                        <p:tav tm="100000">
                                          <p:val>
                                            <p:strVal val="#ppt_h"/>
                                          </p:val>
                                        </p:tav>
                                      </p:tavLst>
                                    </p:anim>
                                    <p:animEffect transition="in" filter="fade">
                                      <p:cBhvr>
                                        <p:cTn id="44" dur="500"/>
                                        <p:tgtEl>
                                          <p:spTgt spid="29"/>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p:cTn id="49" dur="500" fill="hold"/>
                                        <p:tgtEl>
                                          <p:spTgt spid="32"/>
                                        </p:tgtEl>
                                        <p:attrNameLst>
                                          <p:attrName>ppt_w</p:attrName>
                                        </p:attrNameLst>
                                      </p:cBhvr>
                                      <p:tavLst>
                                        <p:tav tm="0">
                                          <p:val>
                                            <p:fltVal val="0"/>
                                          </p:val>
                                        </p:tav>
                                        <p:tav tm="100000">
                                          <p:val>
                                            <p:strVal val="#ppt_w"/>
                                          </p:val>
                                        </p:tav>
                                      </p:tavLst>
                                    </p:anim>
                                    <p:anim calcmode="lin" valueType="num">
                                      <p:cBhvr>
                                        <p:cTn id="50" dur="500" fill="hold"/>
                                        <p:tgtEl>
                                          <p:spTgt spid="32"/>
                                        </p:tgtEl>
                                        <p:attrNameLst>
                                          <p:attrName>ppt_h</p:attrName>
                                        </p:attrNameLst>
                                      </p:cBhvr>
                                      <p:tavLst>
                                        <p:tav tm="0">
                                          <p:val>
                                            <p:fltVal val="0"/>
                                          </p:val>
                                        </p:tav>
                                        <p:tav tm="100000">
                                          <p:val>
                                            <p:strVal val="#ppt_h"/>
                                          </p:val>
                                        </p:tav>
                                      </p:tavLst>
                                    </p:anim>
                                    <p:animEffect transition="in" filter="fade">
                                      <p:cBhvr>
                                        <p:cTn id="51" dur="500"/>
                                        <p:tgtEl>
                                          <p:spTgt spid="32"/>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35"/>
                                        </p:tgtEl>
                                        <p:attrNameLst>
                                          <p:attrName>style.visibility</p:attrName>
                                        </p:attrNameLst>
                                      </p:cBhvr>
                                      <p:to>
                                        <p:strVal val="visible"/>
                                      </p:to>
                                    </p:set>
                                    <p:anim calcmode="lin" valueType="num">
                                      <p:cBhvr>
                                        <p:cTn id="56" dur="500" fill="hold"/>
                                        <p:tgtEl>
                                          <p:spTgt spid="35"/>
                                        </p:tgtEl>
                                        <p:attrNameLst>
                                          <p:attrName>ppt_w</p:attrName>
                                        </p:attrNameLst>
                                      </p:cBhvr>
                                      <p:tavLst>
                                        <p:tav tm="0">
                                          <p:val>
                                            <p:fltVal val="0"/>
                                          </p:val>
                                        </p:tav>
                                        <p:tav tm="100000">
                                          <p:val>
                                            <p:strVal val="#ppt_w"/>
                                          </p:val>
                                        </p:tav>
                                      </p:tavLst>
                                    </p:anim>
                                    <p:anim calcmode="lin" valueType="num">
                                      <p:cBhvr>
                                        <p:cTn id="57" dur="500" fill="hold"/>
                                        <p:tgtEl>
                                          <p:spTgt spid="35"/>
                                        </p:tgtEl>
                                        <p:attrNameLst>
                                          <p:attrName>ppt_h</p:attrName>
                                        </p:attrNameLst>
                                      </p:cBhvr>
                                      <p:tavLst>
                                        <p:tav tm="0">
                                          <p:val>
                                            <p:fltVal val="0"/>
                                          </p:val>
                                        </p:tav>
                                        <p:tav tm="100000">
                                          <p:val>
                                            <p:strVal val="#ppt_h"/>
                                          </p:val>
                                        </p:tav>
                                      </p:tavLst>
                                    </p:anim>
                                    <p:animEffect transition="in" filter="fade">
                                      <p:cBhvr>
                                        <p:cTn id="58" dur="500"/>
                                        <p:tgtEl>
                                          <p:spTgt spid="35"/>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38"/>
                                        </p:tgtEl>
                                        <p:attrNameLst>
                                          <p:attrName>style.visibility</p:attrName>
                                        </p:attrNameLst>
                                      </p:cBhvr>
                                      <p:to>
                                        <p:strVal val="visible"/>
                                      </p:to>
                                    </p:set>
                                    <p:anim calcmode="lin" valueType="num">
                                      <p:cBhvr>
                                        <p:cTn id="63" dur="500" fill="hold"/>
                                        <p:tgtEl>
                                          <p:spTgt spid="38"/>
                                        </p:tgtEl>
                                        <p:attrNameLst>
                                          <p:attrName>ppt_w</p:attrName>
                                        </p:attrNameLst>
                                      </p:cBhvr>
                                      <p:tavLst>
                                        <p:tav tm="0">
                                          <p:val>
                                            <p:fltVal val="0"/>
                                          </p:val>
                                        </p:tav>
                                        <p:tav tm="100000">
                                          <p:val>
                                            <p:strVal val="#ppt_w"/>
                                          </p:val>
                                        </p:tav>
                                      </p:tavLst>
                                    </p:anim>
                                    <p:anim calcmode="lin" valueType="num">
                                      <p:cBhvr>
                                        <p:cTn id="64" dur="500" fill="hold"/>
                                        <p:tgtEl>
                                          <p:spTgt spid="38"/>
                                        </p:tgtEl>
                                        <p:attrNameLst>
                                          <p:attrName>ppt_h</p:attrName>
                                        </p:attrNameLst>
                                      </p:cBhvr>
                                      <p:tavLst>
                                        <p:tav tm="0">
                                          <p:val>
                                            <p:fltVal val="0"/>
                                          </p:val>
                                        </p:tav>
                                        <p:tav tm="100000">
                                          <p:val>
                                            <p:strVal val="#ppt_h"/>
                                          </p:val>
                                        </p:tav>
                                      </p:tavLst>
                                    </p:anim>
                                    <p:animEffect transition="in" filter="fade">
                                      <p:cBhvr>
                                        <p:cTn id="65" dur="500"/>
                                        <p:tgtEl>
                                          <p:spTgt spid="38"/>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nodeType="clickEffect">
                                  <p:stCondLst>
                                    <p:cond delay="0"/>
                                  </p:stCondLst>
                                  <p:childTnLst>
                                    <p:set>
                                      <p:cBhvr>
                                        <p:cTn id="69" dur="1" fill="hold">
                                          <p:stCondLst>
                                            <p:cond delay="0"/>
                                          </p:stCondLst>
                                        </p:cTn>
                                        <p:tgtEl>
                                          <p:spTgt spid="47"/>
                                        </p:tgtEl>
                                        <p:attrNameLst>
                                          <p:attrName>style.visibility</p:attrName>
                                        </p:attrNameLst>
                                      </p:cBhvr>
                                      <p:to>
                                        <p:strVal val="visible"/>
                                      </p:to>
                                    </p:set>
                                    <p:anim calcmode="lin" valueType="num">
                                      <p:cBhvr>
                                        <p:cTn id="70" dur="500" fill="hold"/>
                                        <p:tgtEl>
                                          <p:spTgt spid="47"/>
                                        </p:tgtEl>
                                        <p:attrNameLst>
                                          <p:attrName>ppt_w</p:attrName>
                                        </p:attrNameLst>
                                      </p:cBhvr>
                                      <p:tavLst>
                                        <p:tav tm="0">
                                          <p:val>
                                            <p:fltVal val="0"/>
                                          </p:val>
                                        </p:tav>
                                        <p:tav tm="100000">
                                          <p:val>
                                            <p:strVal val="#ppt_w"/>
                                          </p:val>
                                        </p:tav>
                                      </p:tavLst>
                                    </p:anim>
                                    <p:anim calcmode="lin" valueType="num">
                                      <p:cBhvr>
                                        <p:cTn id="71" dur="500" fill="hold"/>
                                        <p:tgtEl>
                                          <p:spTgt spid="47"/>
                                        </p:tgtEl>
                                        <p:attrNameLst>
                                          <p:attrName>ppt_h</p:attrName>
                                        </p:attrNameLst>
                                      </p:cBhvr>
                                      <p:tavLst>
                                        <p:tav tm="0">
                                          <p:val>
                                            <p:fltVal val="0"/>
                                          </p:val>
                                        </p:tav>
                                        <p:tav tm="100000">
                                          <p:val>
                                            <p:strVal val="#ppt_h"/>
                                          </p:val>
                                        </p:tav>
                                      </p:tavLst>
                                    </p:anim>
                                    <p:animEffect transition="in" filter="fade">
                                      <p:cBhvr>
                                        <p:cTn id="7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227326" y="158139"/>
            <a:ext cx="11964674" cy="6495143"/>
          </a:xfrm>
          <a:prstGeom prst="rect">
            <a:avLst/>
          </a:prstGeom>
        </p:spPr>
      </p:pic>
    </p:spTree>
    <p:extLst>
      <p:ext uri="{BB962C8B-B14F-4D97-AF65-F5344CB8AC3E}">
        <p14:creationId xmlns:p14="http://schemas.microsoft.com/office/powerpoint/2010/main" val="17823155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591" y="141513"/>
            <a:ext cx="3123896" cy="879405"/>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Título 1">
            <a:extLst>
              <a:ext uri="{FF2B5EF4-FFF2-40B4-BE49-F238E27FC236}">
                <a16:creationId xmlns:a16="http://schemas.microsoft.com/office/drawing/2014/main" id="{06097010-B459-DE66-2A05-DDA1EACC1B51}"/>
              </a:ext>
            </a:extLst>
          </p:cNvPr>
          <p:cNvSpPr txBox="1">
            <a:spLocks/>
          </p:cNvSpPr>
          <p:nvPr/>
        </p:nvSpPr>
        <p:spPr>
          <a:xfrm>
            <a:off x="1577334" y="1752601"/>
            <a:ext cx="8596668" cy="13208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b="1" dirty="0">
                <a:solidFill>
                  <a:schemeClr val="accent2"/>
                </a:solidFill>
                <a:effectLst>
                  <a:outerShdw blurRad="38100" dist="38100" dir="2700000" algn="tl">
                    <a:srgbClr val="000000">
                      <a:alpha val="43137"/>
                    </a:srgbClr>
                  </a:outerShdw>
                </a:effectLst>
                <a:latin typeface="+mn-lt"/>
              </a:rPr>
              <a:t>¿QUÉ ES ACOSO ESCOLAR?</a:t>
            </a:r>
          </a:p>
        </p:txBody>
      </p:sp>
      <p:sp>
        <p:nvSpPr>
          <p:cNvPr id="14" name="Marcador de contenido 2">
            <a:extLst>
              <a:ext uri="{FF2B5EF4-FFF2-40B4-BE49-F238E27FC236}">
                <a16:creationId xmlns:a16="http://schemas.microsoft.com/office/drawing/2014/main" id="{9FF8D0BD-3222-A4A6-69AD-8E88AE956D78}"/>
              </a:ext>
            </a:extLst>
          </p:cNvPr>
          <p:cNvSpPr txBox="1">
            <a:spLocks/>
          </p:cNvSpPr>
          <p:nvPr/>
        </p:nvSpPr>
        <p:spPr>
          <a:xfrm>
            <a:off x="1175568" y="2573281"/>
            <a:ext cx="9650589" cy="359569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s-MX" sz="2200" dirty="0">
                <a:solidFill>
                  <a:srgbClr val="002060"/>
                </a:solidFill>
                <a:cs typeface="Arial" panose="020B0604020202020204" pitchFamily="34" charset="0"/>
              </a:rPr>
              <a:t>Se refiere a toda </a:t>
            </a:r>
            <a:r>
              <a:rPr lang="es-MX" sz="2200" b="1" dirty="0">
                <a:solidFill>
                  <a:srgbClr val="002060"/>
                </a:solidFill>
                <a:cs typeface="Arial" panose="020B0604020202020204" pitchFamily="34" charset="0"/>
              </a:rPr>
              <a:t>conducta intencional, direccionada, frecuente y en desigualdad de poder </a:t>
            </a:r>
            <a:r>
              <a:rPr lang="es-MX" sz="2200" dirty="0">
                <a:solidFill>
                  <a:srgbClr val="002060"/>
                </a:solidFill>
                <a:cs typeface="Arial" panose="020B0604020202020204" pitchFamily="34" charset="0"/>
              </a:rPr>
              <a:t>(ya sea física, de edad, social, económica, entre otras) que se ejerce entre alumnos/as y en el entorno escolar, con objeto de someter, explotar y causar daño. </a:t>
            </a:r>
          </a:p>
          <a:p>
            <a:pPr algn="just"/>
            <a:r>
              <a:rPr lang="es-MX" sz="2200" b="1" dirty="0">
                <a:solidFill>
                  <a:srgbClr val="002060"/>
                </a:solidFill>
                <a:cs typeface="Arial" panose="020B0604020202020204" pitchFamily="34" charset="0"/>
              </a:rPr>
              <a:t>El acoso escolar se distingue </a:t>
            </a:r>
            <a:r>
              <a:rPr lang="es-MX" sz="2200" dirty="0">
                <a:solidFill>
                  <a:srgbClr val="002060"/>
                </a:solidFill>
                <a:cs typeface="Arial" panose="020B0604020202020204" pitchFamily="34" charset="0"/>
              </a:rPr>
              <a:t>de otras situaciones de violencia por poseer estas </a:t>
            </a:r>
            <a:r>
              <a:rPr lang="es-MX" sz="2200" b="1" dirty="0">
                <a:solidFill>
                  <a:srgbClr val="002060"/>
                </a:solidFill>
                <a:cs typeface="Arial" panose="020B0604020202020204" pitchFamily="34" charset="0"/>
              </a:rPr>
              <a:t>tres características fundamentales: la intención, la repetición y la duración.</a:t>
            </a:r>
          </a:p>
          <a:p>
            <a:pPr algn="just"/>
            <a:r>
              <a:rPr lang="es-MX" sz="2200" b="1" dirty="0">
                <a:solidFill>
                  <a:srgbClr val="002060"/>
                </a:solidFill>
                <a:cs typeface="Arial" panose="020B0604020202020204" pitchFamily="34" charset="0"/>
              </a:rPr>
              <a:t>Es importante considerar que en las dinámicas de acoso escolar </a:t>
            </a:r>
            <a:r>
              <a:rPr lang="es-MX" sz="2200" dirty="0">
                <a:solidFill>
                  <a:srgbClr val="002060"/>
                </a:solidFill>
                <a:cs typeface="Arial" panose="020B0604020202020204" pitchFamily="34" charset="0"/>
              </a:rPr>
              <a:t>la atención no sólo debe estar concentrada en el agredido, sino en todas las figuras que intervienen dentro del marco escolar, tomando en cuenta que </a:t>
            </a:r>
            <a:r>
              <a:rPr lang="es-MX" sz="2200" b="1" dirty="0">
                <a:solidFill>
                  <a:srgbClr val="002060"/>
                </a:solidFill>
                <a:cs typeface="Arial" panose="020B0604020202020204" pitchFamily="34" charset="0"/>
              </a:rPr>
              <a:t>un mismo alumno(a) puede jugar uno o varios roles: ser acosador, agredido o testigo.</a:t>
            </a:r>
          </a:p>
          <a:p>
            <a:endParaRPr lang="es-MX" dirty="0"/>
          </a:p>
        </p:txBody>
      </p:sp>
      <p:sp>
        <p:nvSpPr>
          <p:cNvPr id="15" name="CuadroTexto 14"/>
          <p:cNvSpPr txBox="1"/>
          <p:nvPr/>
        </p:nvSpPr>
        <p:spPr>
          <a:xfrm>
            <a:off x="1175568" y="6426434"/>
            <a:ext cx="3882156" cy="276999"/>
          </a:xfrm>
          <a:prstGeom prst="rect">
            <a:avLst/>
          </a:prstGeom>
          <a:noFill/>
        </p:spPr>
        <p:txBody>
          <a:bodyPr wrap="square" rtlCol="0">
            <a:spAutoFit/>
          </a:bodyPr>
          <a:lstStyle/>
          <a:p>
            <a:r>
              <a:rPr lang="es-MX" sz="1200" dirty="0">
                <a:latin typeface="Bahnschrift SemiCondensed" panose="020B0502040204020203" pitchFamily="34" charset="0"/>
              </a:rPr>
              <a:t>Fuente: Secretaria de Educación y Deporte</a:t>
            </a:r>
            <a:endParaRPr lang="es-MX" sz="1200" dirty="0">
              <a:latin typeface="Bahnschrift SemiCondensed" panose="020B0502040204020203"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08137030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591" y="141513"/>
            <a:ext cx="3123896" cy="879405"/>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Título 1">
            <a:extLst>
              <a:ext uri="{FF2B5EF4-FFF2-40B4-BE49-F238E27FC236}">
                <a16:creationId xmlns:a16="http://schemas.microsoft.com/office/drawing/2014/main" id="{24CC2017-1265-5ACB-271E-97AB66DBC569}"/>
              </a:ext>
            </a:extLst>
          </p:cNvPr>
          <p:cNvSpPr txBox="1">
            <a:spLocks/>
          </p:cNvSpPr>
          <p:nvPr/>
        </p:nvSpPr>
        <p:spPr>
          <a:xfrm>
            <a:off x="980477" y="1653917"/>
            <a:ext cx="10287000" cy="518709"/>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3100" b="1" dirty="0">
                <a:solidFill>
                  <a:schemeClr val="accent2"/>
                </a:solidFill>
                <a:effectLst>
                  <a:outerShdw blurRad="38100" dist="38100" dir="2700000" algn="tl">
                    <a:srgbClr val="000000">
                      <a:alpha val="43137"/>
                    </a:srgbClr>
                  </a:outerShdw>
                </a:effectLst>
                <a:latin typeface="+mn-lt"/>
              </a:rPr>
              <a:t>INDICADORES ESPECÍFICOS DE RIESGO POR ACOSO ESCOLAR</a:t>
            </a:r>
          </a:p>
        </p:txBody>
      </p:sp>
      <p:grpSp>
        <p:nvGrpSpPr>
          <p:cNvPr id="14" name="Grupo 13"/>
          <p:cNvGrpSpPr/>
          <p:nvPr/>
        </p:nvGrpSpPr>
        <p:grpSpPr>
          <a:xfrm>
            <a:off x="210638" y="2330832"/>
            <a:ext cx="3240000" cy="612000"/>
            <a:chOff x="5900056" y="1567542"/>
            <a:chExt cx="3420000" cy="900000"/>
          </a:xfrm>
          <a:solidFill>
            <a:schemeClr val="accent1">
              <a:lumMod val="75000"/>
            </a:schemeClr>
          </a:solidFill>
        </p:grpSpPr>
        <p:sp>
          <p:nvSpPr>
            <p:cNvPr id="15" name="Rectángulo redondeado 14"/>
            <p:cNvSpPr/>
            <p:nvPr/>
          </p:nvSpPr>
          <p:spPr>
            <a:xfrm>
              <a:off x="5900056" y="1567542"/>
              <a:ext cx="3420000" cy="900000"/>
            </a:xfrm>
            <a:prstGeom prst="roundRect">
              <a:avLst>
                <a:gd name="adj" fmla="val 38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b="1" dirty="0"/>
            </a:p>
          </p:txBody>
        </p:sp>
        <p:sp>
          <p:nvSpPr>
            <p:cNvPr id="16" name="Rectángulo 15"/>
            <p:cNvSpPr/>
            <p:nvPr/>
          </p:nvSpPr>
          <p:spPr>
            <a:xfrm>
              <a:off x="6164656" y="1705607"/>
              <a:ext cx="2967247" cy="543135"/>
            </a:xfrm>
            <a:prstGeom prst="rect">
              <a:avLst/>
            </a:prstGeom>
            <a:grpFill/>
          </p:spPr>
          <p:txBody>
            <a:bodyPr wrap="square">
              <a:spAutoFit/>
            </a:bodyPr>
            <a:lstStyle/>
            <a:p>
              <a:pPr algn="ctr"/>
              <a:r>
                <a:rPr lang="es-MX" b="1" dirty="0">
                  <a:solidFill>
                    <a:schemeClr val="bg1"/>
                  </a:solidFill>
                  <a:ea typeface="Calibri" panose="020F0502020204030204" pitchFamily="34" charset="0"/>
                </a:rPr>
                <a:t>Se burlan de él/ella</a:t>
              </a:r>
              <a:endParaRPr lang="es-MX" b="1" dirty="0">
                <a:solidFill>
                  <a:schemeClr val="bg1"/>
                </a:solidFill>
              </a:endParaRPr>
            </a:p>
          </p:txBody>
        </p:sp>
      </p:grpSp>
      <p:grpSp>
        <p:nvGrpSpPr>
          <p:cNvPr id="17" name="Grupo 16"/>
          <p:cNvGrpSpPr/>
          <p:nvPr/>
        </p:nvGrpSpPr>
        <p:grpSpPr>
          <a:xfrm>
            <a:off x="199803" y="2986848"/>
            <a:ext cx="3240000" cy="612000"/>
            <a:chOff x="5900056" y="1567542"/>
            <a:chExt cx="3420000" cy="900000"/>
          </a:xfrm>
          <a:solidFill>
            <a:schemeClr val="accent1">
              <a:lumMod val="75000"/>
            </a:schemeClr>
          </a:solidFill>
        </p:grpSpPr>
        <p:sp>
          <p:nvSpPr>
            <p:cNvPr id="18" name="Rectángulo redondeado 17"/>
            <p:cNvSpPr/>
            <p:nvPr/>
          </p:nvSpPr>
          <p:spPr>
            <a:xfrm>
              <a:off x="5900056" y="1567542"/>
              <a:ext cx="3420000" cy="900000"/>
            </a:xfrm>
            <a:prstGeom prst="roundRect">
              <a:avLst>
                <a:gd name="adj" fmla="val 38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b="1" dirty="0"/>
            </a:p>
          </p:txBody>
        </p:sp>
        <p:sp>
          <p:nvSpPr>
            <p:cNvPr id="19" name="Rectángulo 18"/>
            <p:cNvSpPr/>
            <p:nvPr/>
          </p:nvSpPr>
          <p:spPr>
            <a:xfrm>
              <a:off x="6164655" y="1721613"/>
              <a:ext cx="2967247" cy="543135"/>
            </a:xfrm>
            <a:prstGeom prst="rect">
              <a:avLst/>
            </a:prstGeom>
            <a:grpFill/>
          </p:spPr>
          <p:txBody>
            <a:bodyPr wrap="square">
              <a:spAutoFit/>
            </a:bodyPr>
            <a:lstStyle/>
            <a:p>
              <a:pPr algn="ctr"/>
              <a:r>
                <a:rPr lang="es-MX" b="1" dirty="0">
                  <a:solidFill>
                    <a:schemeClr val="bg1"/>
                  </a:solidFill>
                  <a:ea typeface="Calibri" panose="020F0502020204030204" pitchFamily="34" charset="0"/>
                </a:rPr>
                <a:t>Le insultan</a:t>
              </a:r>
              <a:endParaRPr lang="es-MX" b="1" dirty="0">
                <a:solidFill>
                  <a:schemeClr val="bg1"/>
                </a:solidFill>
              </a:endParaRPr>
            </a:p>
          </p:txBody>
        </p:sp>
      </p:grpSp>
      <p:grpSp>
        <p:nvGrpSpPr>
          <p:cNvPr id="20" name="Grupo 19"/>
          <p:cNvGrpSpPr/>
          <p:nvPr/>
        </p:nvGrpSpPr>
        <p:grpSpPr>
          <a:xfrm>
            <a:off x="199803" y="3689057"/>
            <a:ext cx="3240000" cy="612000"/>
            <a:chOff x="2133599" y="2544146"/>
            <a:chExt cx="3240000" cy="612000"/>
          </a:xfrm>
          <a:solidFill>
            <a:schemeClr val="accent1">
              <a:lumMod val="75000"/>
            </a:schemeClr>
          </a:solidFill>
        </p:grpSpPr>
        <p:sp>
          <p:nvSpPr>
            <p:cNvPr id="21" name="Rectángulo redondeado 20"/>
            <p:cNvSpPr/>
            <p:nvPr/>
          </p:nvSpPr>
          <p:spPr>
            <a:xfrm>
              <a:off x="2133599" y="2544146"/>
              <a:ext cx="3240000" cy="612000"/>
            </a:xfrm>
            <a:prstGeom prst="roundRect">
              <a:avLst>
                <a:gd name="adj" fmla="val 38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b="1" dirty="0"/>
            </a:p>
          </p:txBody>
        </p:sp>
        <p:sp>
          <p:nvSpPr>
            <p:cNvPr id="22" name="Rectángulo 21"/>
            <p:cNvSpPr/>
            <p:nvPr/>
          </p:nvSpPr>
          <p:spPr>
            <a:xfrm>
              <a:off x="2308651" y="2645621"/>
              <a:ext cx="2911566" cy="369332"/>
            </a:xfrm>
            <a:prstGeom prst="rect">
              <a:avLst/>
            </a:prstGeom>
            <a:grpFill/>
          </p:spPr>
          <p:txBody>
            <a:bodyPr wrap="none">
              <a:spAutoFit/>
            </a:bodyPr>
            <a:lstStyle/>
            <a:p>
              <a:r>
                <a:rPr lang="es-MX" b="1" dirty="0">
                  <a:solidFill>
                    <a:schemeClr val="bg1"/>
                  </a:solidFill>
                  <a:latin typeface="Calibri" panose="020F0502020204030204" pitchFamily="34" charset="0"/>
                  <a:ea typeface="Calibri" panose="020F0502020204030204" pitchFamily="34" charset="0"/>
                  <a:cs typeface="Calibri" panose="020F0502020204030204" pitchFamily="34" charset="0"/>
                </a:rPr>
                <a:t>Le dicen cosas para molestar</a:t>
              </a:r>
              <a:endParaRPr lang="es-MX" b="1" dirty="0">
                <a:solidFill>
                  <a:schemeClr val="bg1"/>
                </a:solidFill>
              </a:endParaRPr>
            </a:p>
          </p:txBody>
        </p:sp>
      </p:grpSp>
      <p:grpSp>
        <p:nvGrpSpPr>
          <p:cNvPr id="23" name="Grupo 22"/>
          <p:cNvGrpSpPr/>
          <p:nvPr/>
        </p:nvGrpSpPr>
        <p:grpSpPr>
          <a:xfrm>
            <a:off x="199803" y="4362663"/>
            <a:ext cx="3240000" cy="612000"/>
            <a:chOff x="5900056" y="1567542"/>
            <a:chExt cx="3420000" cy="900000"/>
          </a:xfrm>
          <a:solidFill>
            <a:schemeClr val="accent1">
              <a:lumMod val="75000"/>
            </a:schemeClr>
          </a:solidFill>
        </p:grpSpPr>
        <p:sp>
          <p:nvSpPr>
            <p:cNvPr id="24" name="Rectángulo redondeado 23"/>
            <p:cNvSpPr/>
            <p:nvPr/>
          </p:nvSpPr>
          <p:spPr>
            <a:xfrm>
              <a:off x="5900056" y="1567542"/>
              <a:ext cx="3420000" cy="900000"/>
            </a:xfrm>
            <a:prstGeom prst="roundRect">
              <a:avLst>
                <a:gd name="adj" fmla="val 38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b="1" dirty="0"/>
            </a:p>
          </p:txBody>
        </p:sp>
        <p:sp>
          <p:nvSpPr>
            <p:cNvPr id="25" name="Rectángulo 24"/>
            <p:cNvSpPr/>
            <p:nvPr/>
          </p:nvSpPr>
          <p:spPr>
            <a:xfrm>
              <a:off x="6141675" y="1721614"/>
              <a:ext cx="2967247" cy="543135"/>
            </a:xfrm>
            <a:prstGeom prst="rect">
              <a:avLst/>
            </a:prstGeom>
            <a:grpFill/>
          </p:spPr>
          <p:txBody>
            <a:bodyPr wrap="square">
              <a:spAutoFit/>
            </a:bodyPr>
            <a:lstStyle/>
            <a:p>
              <a:pPr algn="ctr"/>
              <a:r>
                <a:rPr lang="es-MX" b="1" dirty="0">
                  <a:solidFill>
                    <a:schemeClr val="bg1"/>
                  </a:solidFill>
                  <a:ea typeface="Calibri" panose="020F0502020204030204" pitchFamily="34" charset="0"/>
                </a:rPr>
                <a:t>Le dicen groserías</a:t>
              </a:r>
              <a:endParaRPr lang="es-MX" b="1" dirty="0">
                <a:solidFill>
                  <a:schemeClr val="bg1"/>
                </a:solidFill>
              </a:endParaRPr>
            </a:p>
          </p:txBody>
        </p:sp>
      </p:grpSp>
      <p:grpSp>
        <p:nvGrpSpPr>
          <p:cNvPr id="26" name="Grupo 25"/>
          <p:cNvGrpSpPr/>
          <p:nvPr/>
        </p:nvGrpSpPr>
        <p:grpSpPr>
          <a:xfrm>
            <a:off x="174171" y="5036269"/>
            <a:ext cx="3240000" cy="612000"/>
            <a:chOff x="5900056" y="1567542"/>
            <a:chExt cx="3420000" cy="900000"/>
          </a:xfrm>
          <a:solidFill>
            <a:schemeClr val="accent1">
              <a:lumMod val="75000"/>
            </a:schemeClr>
          </a:solidFill>
        </p:grpSpPr>
        <p:sp>
          <p:nvSpPr>
            <p:cNvPr id="27" name="Rectángulo redondeado 26"/>
            <p:cNvSpPr/>
            <p:nvPr/>
          </p:nvSpPr>
          <p:spPr>
            <a:xfrm>
              <a:off x="5900056" y="1567542"/>
              <a:ext cx="3420000" cy="900000"/>
            </a:xfrm>
            <a:prstGeom prst="roundRect">
              <a:avLst>
                <a:gd name="adj" fmla="val 38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b="1" dirty="0"/>
            </a:p>
          </p:txBody>
        </p:sp>
        <p:sp>
          <p:nvSpPr>
            <p:cNvPr id="28" name="Rectángulo 27"/>
            <p:cNvSpPr/>
            <p:nvPr/>
          </p:nvSpPr>
          <p:spPr>
            <a:xfrm>
              <a:off x="6130185" y="1705607"/>
              <a:ext cx="2967247" cy="543135"/>
            </a:xfrm>
            <a:prstGeom prst="rect">
              <a:avLst/>
            </a:prstGeom>
            <a:grpFill/>
          </p:spPr>
          <p:txBody>
            <a:bodyPr wrap="square">
              <a:spAutoFit/>
            </a:bodyPr>
            <a:lstStyle/>
            <a:p>
              <a:pPr algn="ctr"/>
              <a:r>
                <a:rPr lang="es-MX" b="1" dirty="0">
                  <a:solidFill>
                    <a:schemeClr val="bg1"/>
                  </a:solidFill>
                  <a:ea typeface="Calibri" panose="020F0502020204030204" pitchFamily="34" charset="0"/>
                </a:rPr>
                <a:t>Le critican</a:t>
              </a:r>
              <a:endParaRPr lang="es-MX" b="1" dirty="0">
                <a:solidFill>
                  <a:schemeClr val="bg1"/>
                </a:solidFill>
              </a:endParaRPr>
            </a:p>
          </p:txBody>
        </p:sp>
      </p:grpSp>
      <p:grpSp>
        <p:nvGrpSpPr>
          <p:cNvPr id="29" name="Grupo 28"/>
          <p:cNvGrpSpPr/>
          <p:nvPr/>
        </p:nvGrpSpPr>
        <p:grpSpPr>
          <a:xfrm>
            <a:off x="4119057" y="2382220"/>
            <a:ext cx="3240000" cy="612000"/>
            <a:chOff x="5900056" y="1567542"/>
            <a:chExt cx="3420000" cy="900000"/>
          </a:xfrm>
          <a:solidFill>
            <a:schemeClr val="accent1">
              <a:lumMod val="75000"/>
            </a:schemeClr>
          </a:solidFill>
        </p:grpSpPr>
        <p:sp>
          <p:nvSpPr>
            <p:cNvPr id="30" name="Rectángulo redondeado 29"/>
            <p:cNvSpPr/>
            <p:nvPr/>
          </p:nvSpPr>
          <p:spPr>
            <a:xfrm>
              <a:off x="5900056" y="1567542"/>
              <a:ext cx="3420000" cy="900000"/>
            </a:xfrm>
            <a:prstGeom prst="roundRect">
              <a:avLst>
                <a:gd name="adj" fmla="val 38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b="1" dirty="0"/>
            </a:p>
          </p:txBody>
        </p:sp>
        <p:sp>
          <p:nvSpPr>
            <p:cNvPr id="31" name="Rectángulo 30"/>
            <p:cNvSpPr/>
            <p:nvPr/>
          </p:nvSpPr>
          <p:spPr>
            <a:xfrm>
              <a:off x="6164656" y="1705605"/>
              <a:ext cx="2967247" cy="543135"/>
            </a:xfrm>
            <a:prstGeom prst="rect">
              <a:avLst/>
            </a:prstGeom>
            <a:grpFill/>
          </p:spPr>
          <p:txBody>
            <a:bodyPr wrap="square">
              <a:spAutoFit/>
            </a:bodyPr>
            <a:lstStyle/>
            <a:p>
              <a:pPr algn="ctr"/>
              <a:r>
                <a:rPr lang="es-MX" b="1" dirty="0">
                  <a:solidFill>
                    <a:schemeClr val="bg1"/>
                  </a:solidFill>
                  <a:ea typeface="Calibri" panose="020F0502020204030204" pitchFamily="34" charset="0"/>
                </a:rPr>
                <a:t>Le ponen apodos</a:t>
              </a:r>
              <a:endParaRPr lang="es-MX" b="1" dirty="0">
                <a:solidFill>
                  <a:schemeClr val="bg1"/>
                </a:solidFill>
              </a:endParaRPr>
            </a:p>
          </p:txBody>
        </p:sp>
      </p:grpSp>
      <p:grpSp>
        <p:nvGrpSpPr>
          <p:cNvPr id="32" name="Grupo 31"/>
          <p:cNvGrpSpPr/>
          <p:nvPr/>
        </p:nvGrpSpPr>
        <p:grpSpPr>
          <a:xfrm>
            <a:off x="4119057" y="3009789"/>
            <a:ext cx="3240000" cy="612000"/>
            <a:chOff x="5900056" y="1567542"/>
            <a:chExt cx="3420000" cy="900000"/>
          </a:xfrm>
          <a:solidFill>
            <a:schemeClr val="accent1">
              <a:lumMod val="75000"/>
            </a:schemeClr>
          </a:solidFill>
        </p:grpSpPr>
        <p:sp>
          <p:nvSpPr>
            <p:cNvPr id="33" name="Rectángulo redondeado 32"/>
            <p:cNvSpPr/>
            <p:nvPr/>
          </p:nvSpPr>
          <p:spPr>
            <a:xfrm>
              <a:off x="5900056" y="1567542"/>
              <a:ext cx="3420000" cy="900000"/>
            </a:xfrm>
            <a:prstGeom prst="roundRect">
              <a:avLst>
                <a:gd name="adj" fmla="val 38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b="1" dirty="0"/>
            </a:p>
          </p:txBody>
        </p:sp>
        <p:sp>
          <p:nvSpPr>
            <p:cNvPr id="34" name="Rectángulo 33"/>
            <p:cNvSpPr/>
            <p:nvPr/>
          </p:nvSpPr>
          <p:spPr>
            <a:xfrm>
              <a:off x="6176146" y="1705605"/>
              <a:ext cx="2967247" cy="543135"/>
            </a:xfrm>
            <a:prstGeom prst="rect">
              <a:avLst/>
            </a:prstGeom>
            <a:grpFill/>
          </p:spPr>
          <p:txBody>
            <a:bodyPr wrap="square">
              <a:spAutoFit/>
            </a:bodyPr>
            <a:lstStyle/>
            <a:p>
              <a:pPr algn="ctr"/>
              <a:r>
                <a:rPr lang="es-MX" b="1" dirty="0">
                  <a:solidFill>
                    <a:schemeClr val="bg1"/>
                  </a:solidFill>
                  <a:latin typeface="Calibri" panose="020F0502020204030204" pitchFamily="34" charset="0"/>
                  <a:ea typeface="Calibri" panose="020F0502020204030204" pitchFamily="34" charset="0"/>
                  <a:cs typeface="Calibri" panose="020F0502020204030204" pitchFamily="34" charset="0"/>
                </a:rPr>
                <a:t>Es sujeto de discriminación</a:t>
              </a:r>
              <a:endParaRPr lang="es-MX" b="1" dirty="0">
                <a:solidFill>
                  <a:schemeClr val="bg1"/>
                </a:solidFill>
              </a:endParaRPr>
            </a:p>
          </p:txBody>
        </p:sp>
      </p:grpSp>
      <p:grpSp>
        <p:nvGrpSpPr>
          <p:cNvPr id="35" name="Grupo 34"/>
          <p:cNvGrpSpPr/>
          <p:nvPr/>
        </p:nvGrpSpPr>
        <p:grpSpPr>
          <a:xfrm>
            <a:off x="4119057" y="3644957"/>
            <a:ext cx="3240000" cy="612000"/>
            <a:chOff x="5900056" y="1567542"/>
            <a:chExt cx="3420000" cy="900000"/>
          </a:xfrm>
          <a:solidFill>
            <a:schemeClr val="accent1">
              <a:lumMod val="75000"/>
            </a:schemeClr>
          </a:solidFill>
        </p:grpSpPr>
        <p:sp>
          <p:nvSpPr>
            <p:cNvPr id="36" name="Rectángulo redondeado 35"/>
            <p:cNvSpPr/>
            <p:nvPr/>
          </p:nvSpPr>
          <p:spPr>
            <a:xfrm>
              <a:off x="5900056" y="1567542"/>
              <a:ext cx="3420000" cy="900000"/>
            </a:xfrm>
            <a:prstGeom prst="roundRect">
              <a:avLst>
                <a:gd name="adj" fmla="val 38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b="1" dirty="0"/>
            </a:p>
          </p:txBody>
        </p:sp>
        <p:sp>
          <p:nvSpPr>
            <p:cNvPr id="37" name="Rectángulo 36"/>
            <p:cNvSpPr/>
            <p:nvPr/>
          </p:nvSpPr>
          <p:spPr>
            <a:xfrm>
              <a:off x="6095714" y="1721614"/>
              <a:ext cx="2967247" cy="543135"/>
            </a:xfrm>
            <a:prstGeom prst="rect">
              <a:avLst/>
            </a:prstGeom>
            <a:grpFill/>
          </p:spPr>
          <p:txBody>
            <a:bodyPr wrap="square">
              <a:spAutoFit/>
            </a:bodyPr>
            <a:lstStyle/>
            <a:p>
              <a:pPr algn="ctr"/>
              <a:r>
                <a:rPr lang="es-MX" b="1" dirty="0">
                  <a:solidFill>
                    <a:schemeClr val="bg1"/>
                  </a:solidFill>
                  <a:latin typeface="Calibri" panose="020F0502020204030204" pitchFamily="34" charset="0"/>
                  <a:ea typeface="Calibri" panose="020F0502020204030204" pitchFamily="34" charset="0"/>
                  <a:cs typeface="Calibri" panose="020F0502020204030204" pitchFamily="34" charset="0"/>
                </a:rPr>
                <a:t>Le gritan y/o ignoran</a:t>
              </a:r>
              <a:endParaRPr lang="es-MX" b="1" dirty="0">
                <a:solidFill>
                  <a:schemeClr val="bg1"/>
                </a:solidFill>
              </a:endParaRPr>
            </a:p>
          </p:txBody>
        </p:sp>
      </p:grpSp>
      <p:grpSp>
        <p:nvGrpSpPr>
          <p:cNvPr id="38" name="Grupo 37"/>
          <p:cNvGrpSpPr/>
          <p:nvPr/>
        </p:nvGrpSpPr>
        <p:grpSpPr>
          <a:xfrm>
            <a:off x="4119057" y="4293600"/>
            <a:ext cx="3240000" cy="612000"/>
            <a:chOff x="5900056" y="1567542"/>
            <a:chExt cx="3420000" cy="900000"/>
          </a:xfrm>
          <a:solidFill>
            <a:schemeClr val="accent1">
              <a:lumMod val="75000"/>
            </a:schemeClr>
          </a:solidFill>
        </p:grpSpPr>
        <p:sp>
          <p:nvSpPr>
            <p:cNvPr id="39" name="Rectángulo redondeado 38"/>
            <p:cNvSpPr/>
            <p:nvPr/>
          </p:nvSpPr>
          <p:spPr>
            <a:xfrm>
              <a:off x="5900056" y="1567542"/>
              <a:ext cx="3420000" cy="900000"/>
            </a:xfrm>
            <a:prstGeom prst="roundRect">
              <a:avLst>
                <a:gd name="adj" fmla="val 38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b="1" dirty="0"/>
            </a:p>
          </p:txBody>
        </p:sp>
        <p:sp>
          <p:nvSpPr>
            <p:cNvPr id="40" name="Rectángulo 39"/>
            <p:cNvSpPr/>
            <p:nvPr/>
          </p:nvSpPr>
          <p:spPr>
            <a:xfrm>
              <a:off x="6164656" y="1705607"/>
              <a:ext cx="2967247" cy="543135"/>
            </a:xfrm>
            <a:prstGeom prst="rect">
              <a:avLst/>
            </a:prstGeom>
            <a:grpFill/>
          </p:spPr>
          <p:txBody>
            <a:bodyPr wrap="square">
              <a:spAutoFit/>
            </a:bodyPr>
            <a:lstStyle/>
            <a:p>
              <a:pPr algn="ctr"/>
              <a:r>
                <a:rPr lang="es-MX" b="1" dirty="0">
                  <a:solidFill>
                    <a:schemeClr val="bg1"/>
                  </a:solidFill>
                  <a:ea typeface="Calibri" panose="020F0502020204030204" pitchFamily="34" charset="0"/>
                </a:rPr>
                <a:t>Le quita sus cosas</a:t>
              </a:r>
              <a:endParaRPr lang="es-MX" b="1" dirty="0">
                <a:solidFill>
                  <a:schemeClr val="bg1"/>
                </a:solidFill>
              </a:endParaRPr>
            </a:p>
          </p:txBody>
        </p:sp>
      </p:grpSp>
      <p:grpSp>
        <p:nvGrpSpPr>
          <p:cNvPr id="41" name="Grupo 40"/>
          <p:cNvGrpSpPr/>
          <p:nvPr/>
        </p:nvGrpSpPr>
        <p:grpSpPr>
          <a:xfrm>
            <a:off x="4113877" y="4943741"/>
            <a:ext cx="3240000" cy="612000"/>
            <a:chOff x="5900056" y="1567542"/>
            <a:chExt cx="3420000" cy="900000"/>
          </a:xfrm>
          <a:solidFill>
            <a:schemeClr val="accent1">
              <a:lumMod val="75000"/>
            </a:schemeClr>
          </a:solidFill>
        </p:grpSpPr>
        <p:sp>
          <p:nvSpPr>
            <p:cNvPr id="42" name="Rectángulo redondeado 41"/>
            <p:cNvSpPr/>
            <p:nvPr/>
          </p:nvSpPr>
          <p:spPr>
            <a:xfrm>
              <a:off x="5900056" y="1567542"/>
              <a:ext cx="3420000" cy="900000"/>
            </a:xfrm>
            <a:prstGeom prst="roundRect">
              <a:avLst>
                <a:gd name="adj" fmla="val 38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b="1" dirty="0"/>
            </a:p>
          </p:txBody>
        </p:sp>
        <p:sp>
          <p:nvSpPr>
            <p:cNvPr id="43" name="Rectángulo 42"/>
            <p:cNvSpPr/>
            <p:nvPr/>
          </p:nvSpPr>
          <p:spPr>
            <a:xfrm>
              <a:off x="6164656" y="1705607"/>
              <a:ext cx="2967247" cy="543135"/>
            </a:xfrm>
            <a:prstGeom prst="rect">
              <a:avLst/>
            </a:prstGeom>
            <a:grpFill/>
          </p:spPr>
          <p:txBody>
            <a:bodyPr wrap="square">
              <a:spAutoFit/>
            </a:bodyPr>
            <a:lstStyle/>
            <a:p>
              <a:pPr algn="ctr"/>
              <a:r>
                <a:rPr lang="es-MX" b="1" dirty="0">
                  <a:solidFill>
                    <a:schemeClr val="bg1"/>
                  </a:solidFill>
                  <a:ea typeface="Calibri" panose="020F0502020204030204" pitchFamily="34" charset="0"/>
                </a:rPr>
                <a:t>Le esconde sus cosas</a:t>
              </a:r>
              <a:endParaRPr lang="es-MX" b="1" dirty="0">
                <a:solidFill>
                  <a:schemeClr val="bg1"/>
                </a:solidFill>
              </a:endParaRPr>
            </a:p>
          </p:txBody>
        </p:sp>
      </p:grpSp>
      <p:grpSp>
        <p:nvGrpSpPr>
          <p:cNvPr id="44" name="Grupo 43"/>
          <p:cNvGrpSpPr/>
          <p:nvPr/>
        </p:nvGrpSpPr>
        <p:grpSpPr>
          <a:xfrm>
            <a:off x="8027477" y="2305988"/>
            <a:ext cx="3240000" cy="612000"/>
            <a:chOff x="5900056" y="1567542"/>
            <a:chExt cx="3420000" cy="900000"/>
          </a:xfrm>
          <a:solidFill>
            <a:schemeClr val="accent1">
              <a:lumMod val="75000"/>
            </a:schemeClr>
          </a:solidFill>
        </p:grpSpPr>
        <p:sp>
          <p:nvSpPr>
            <p:cNvPr id="45" name="Rectángulo redondeado 44"/>
            <p:cNvSpPr/>
            <p:nvPr/>
          </p:nvSpPr>
          <p:spPr>
            <a:xfrm>
              <a:off x="5900056" y="1567542"/>
              <a:ext cx="3420000" cy="900000"/>
            </a:xfrm>
            <a:prstGeom prst="roundRect">
              <a:avLst>
                <a:gd name="adj" fmla="val 38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b="1" dirty="0"/>
            </a:p>
          </p:txBody>
        </p:sp>
        <p:sp>
          <p:nvSpPr>
            <p:cNvPr id="46" name="Rectángulo 45"/>
            <p:cNvSpPr/>
            <p:nvPr/>
          </p:nvSpPr>
          <p:spPr>
            <a:xfrm>
              <a:off x="6164656" y="1705607"/>
              <a:ext cx="2967247" cy="543135"/>
            </a:xfrm>
            <a:prstGeom prst="rect">
              <a:avLst/>
            </a:prstGeom>
            <a:grpFill/>
          </p:spPr>
          <p:txBody>
            <a:bodyPr wrap="square">
              <a:spAutoFit/>
            </a:bodyPr>
            <a:lstStyle/>
            <a:p>
              <a:pPr algn="ctr"/>
              <a:r>
                <a:rPr lang="es-MX" b="1" dirty="0">
                  <a:solidFill>
                    <a:schemeClr val="bg1"/>
                  </a:solidFill>
                  <a:ea typeface="Calibri" panose="020F0502020204030204" pitchFamily="34" charset="0"/>
                </a:rPr>
                <a:t>Le rompe sus cosas</a:t>
              </a:r>
              <a:endParaRPr lang="es-MX" b="1" dirty="0">
                <a:solidFill>
                  <a:schemeClr val="bg1"/>
                </a:solidFill>
              </a:endParaRPr>
            </a:p>
          </p:txBody>
        </p:sp>
      </p:grpSp>
      <p:grpSp>
        <p:nvGrpSpPr>
          <p:cNvPr id="47" name="Grupo 46"/>
          <p:cNvGrpSpPr/>
          <p:nvPr/>
        </p:nvGrpSpPr>
        <p:grpSpPr>
          <a:xfrm>
            <a:off x="8027477" y="2981135"/>
            <a:ext cx="3240000" cy="612000"/>
            <a:chOff x="5900056" y="1567542"/>
            <a:chExt cx="3420000" cy="900000"/>
          </a:xfrm>
          <a:solidFill>
            <a:schemeClr val="accent1">
              <a:lumMod val="75000"/>
            </a:schemeClr>
          </a:solidFill>
        </p:grpSpPr>
        <p:sp>
          <p:nvSpPr>
            <p:cNvPr id="48" name="Rectángulo redondeado 47"/>
            <p:cNvSpPr/>
            <p:nvPr/>
          </p:nvSpPr>
          <p:spPr>
            <a:xfrm>
              <a:off x="5900056" y="1567542"/>
              <a:ext cx="3420000" cy="900000"/>
            </a:xfrm>
            <a:prstGeom prst="roundRect">
              <a:avLst>
                <a:gd name="adj" fmla="val 38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b="1" dirty="0"/>
            </a:p>
          </p:txBody>
        </p:sp>
        <p:sp>
          <p:nvSpPr>
            <p:cNvPr id="49" name="Rectángulo 48"/>
            <p:cNvSpPr/>
            <p:nvPr/>
          </p:nvSpPr>
          <p:spPr>
            <a:xfrm>
              <a:off x="6164656" y="1705607"/>
              <a:ext cx="2967247" cy="543135"/>
            </a:xfrm>
            <a:prstGeom prst="rect">
              <a:avLst/>
            </a:prstGeom>
            <a:grpFill/>
          </p:spPr>
          <p:txBody>
            <a:bodyPr wrap="square">
              <a:spAutoFit/>
            </a:bodyPr>
            <a:lstStyle/>
            <a:p>
              <a:pPr algn="ctr"/>
              <a:r>
                <a:rPr lang="es-MX" b="1" dirty="0">
                  <a:solidFill>
                    <a:schemeClr val="bg1"/>
                  </a:solidFill>
                  <a:ea typeface="Calibri" panose="020F0502020204030204" pitchFamily="34" charset="0"/>
                </a:rPr>
                <a:t>Le culpa sin razón</a:t>
              </a:r>
              <a:endParaRPr lang="es-MX" b="1" dirty="0">
                <a:solidFill>
                  <a:schemeClr val="bg1"/>
                </a:solidFill>
              </a:endParaRPr>
            </a:p>
          </p:txBody>
        </p:sp>
      </p:grpSp>
      <p:grpSp>
        <p:nvGrpSpPr>
          <p:cNvPr id="50" name="Grupo 49"/>
          <p:cNvGrpSpPr/>
          <p:nvPr/>
        </p:nvGrpSpPr>
        <p:grpSpPr>
          <a:xfrm>
            <a:off x="8027477" y="3619117"/>
            <a:ext cx="3240000" cy="612000"/>
            <a:chOff x="5900056" y="1567542"/>
            <a:chExt cx="3420000" cy="900000"/>
          </a:xfrm>
          <a:solidFill>
            <a:schemeClr val="accent1">
              <a:lumMod val="75000"/>
            </a:schemeClr>
          </a:solidFill>
        </p:grpSpPr>
        <p:sp>
          <p:nvSpPr>
            <p:cNvPr id="51" name="Rectángulo redondeado 50"/>
            <p:cNvSpPr/>
            <p:nvPr/>
          </p:nvSpPr>
          <p:spPr>
            <a:xfrm>
              <a:off x="5900056" y="1567542"/>
              <a:ext cx="3420000" cy="900000"/>
            </a:xfrm>
            <a:prstGeom prst="roundRect">
              <a:avLst>
                <a:gd name="adj" fmla="val 38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b="1" dirty="0"/>
            </a:p>
          </p:txBody>
        </p:sp>
        <p:sp>
          <p:nvSpPr>
            <p:cNvPr id="52" name="Rectángulo 51"/>
            <p:cNvSpPr/>
            <p:nvPr/>
          </p:nvSpPr>
          <p:spPr>
            <a:xfrm>
              <a:off x="6164656" y="1705607"/>
              <a:ext cx="2967247" cy="543135"/>
            </a:xfrm>
            <a:prstGeom prst="rect">
              <a:avLst/>
            </a:prstGeom>
            <a:grpFill/>
          </p:spPr>
          <p:txBody>
            <a:bodyPr wrap="square">
              <a:spAutoFit/>
            </a:bodyPr>
            <a:lstStyle/>
            <a:p>
              <a:pPr algn="ctr"/>
              <a:r>
                <a:rPr lang="es-MX" b="1" dirty="0">
                  <a:solidFill>
                    <a:schemeClr val="bg1"/>
                  </a:solidFill>
                  <a:ea typeface="Calibri" panose="020F0502020204030204" pitchFamily="34" charset="0"/>
                </a:rPr>
                <a:t>Le golpea</a:t>
              </a:r>
              <a:endParaRPr lang="es-MX" b="1" dirty="0">
                <a:solidFill>
                  <a:schemeClr val="bg1"/>
                </a:solidFill>
              </a:endParaRPr>
            </a:p>
          </p:txBody>
        </p:sp>
      </p:grpSp>
      <p:grpSp>
        <p:nvGrpSpPr>
          <p:cNvPr id="53" name="Grupo 52"/>
          <p:cNvGrpSpPr/>
          <p:nvPr/>
        </p:nvGrpSpPr>
        <p:grpSpPr>
          <a:xfrm>
            <a:off x="8015115" y="4265798"/>
            <a:ext cx="3240000" cy="612000"/>
            <a:chOff x="5900056" y="1567542"/>
            <a:chExt cx="3420000" cy="900000"/>
          </a:xfrm>
          <a:solidFill>
            <a:schemeClr val="accent1">
              <a:lumMod val="75000"/>
            </a:schemeClr>
          </a:solidFill>
        </p:grpSpPr>
        <p:sp>
          <p:nvSpPr>
            <p:cNvPr id="54" name="Rectángulo redondeado 53"/>
            <p:cNvSpPr/>
            <p:nvPr/>
          </p:nvSpPr>
          <p:spPr>
            <a:xfrm>
              <a:off x="5900056" y="1567542"/>
              <a:ext cx="3420000" cy="900000"/>
            </a:xfrm>
            <a:prstGeom prst="roundRect">
              <a:avLst>
                <a:gd name="adj" fmla="val 38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b="1" dirty="0"/>
            </a:p>
          </p:txBody>
        </p:sp>
        <p:sp>
          <p:nvSpPr>
            <p:cNvPr id="55" name="Rectángulo 54"/>
            <p:cNvSpPr/>
            <p:nvPr/>
          </p:nvSpPr>
          <p:spPr>
            <a:xfrm>
              <a:off x="6164656" y="1705607"/>
              <a:ext cx="2967247" cy="543135"/>
            </a:xfrm>
            <a:prstGeom prst="rect">
              <a:avLst/>
            </a:prstGeom>
            <a:grpFill/>
          </p:spPr>
          <p:txBody>
            <a:bodyPr wrap="square">
              <a:spAutoFit/>
            </a:bodyPr>
            <a:lstStyle/>
            <a:p>
              <a:pPr algn="ctr"/>
              <a:r>
                <a:rPr lang="es-MX" b="1" dirty="0">
                  <a:solidFill>
                    <a:schemeClr val="bg1"/>
                  </a:solidFill>
                  <a:ea typeface="Calibri" panose="020F0502020204030204" pitchFamily="34" charset="0"/>
                </a:rPr>
                <a:t>Le provoca</a:t>
              </a:r>
              <a:endParaRPr lang="es-MX" b="1" dirty="0">
                <a:solidFill>
                  <a:schemeClr val="bg1"/>
                </a:solidFill>
              </a:endParaRPr>
            </a:p>
          </p:txBody>
        </p:sp>
      </p:grpSp>
      <p:grpSp>
        <p:nvGrpSpPr>
          <p:cNvPr id="56" name="Grupo 55"/>
          <p:cNvGrpSpPr/>
          <p:nvPr/>
        </p:nvGrpSpPr>
        <p:grpSpPr>
          <a:xfrm>
            <a:off x="8015115" y="4903780"/>
            <a:ext cx="3240000" cy="612000"/>
            <a:chOff x="5900056" y="1567542"/>
            <a:chExt cx="3420000" cy="900000"/>
          </a:xfrm>
          <a:solidFill>
            <a:schemeClr val="accent1">
              <a:lumMod val="75000"/>
            </a:schemeClr>
          </a:solidFill>
        </p:grpSpPr>
        <p:sp>
          <p:nvSpPr>
            <p:cNvPr id="57" name="Rectángulo redondeado 56"/>
            <p:cNvSpPr/>
            <p:nvPr/>
          </p:nvSpPr>
          <p:spPr>
            <a:xfrm>
              <a:off x="5900056" y="1567542"/>
              <a:ext cx="3420000" cy="900000"/>
            </a:xfrm>
            <a:prstGeom prst="roundRect">
              <a:avLst>
                <a:gd name="adj" fmla="val 38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b="1" dirty="0"/>
            </a:p>
          </p:txBody>
        </p:sp>
        <p:sp>
          <p:nvSpPr>
            <p:cNvPr id="58" name="Rectángulo 57"/>
            <p:cNvSpPr/>
            <p:nvPr/>
          </p:nvSpPr>
          <p:spPr>
            <a:xfrm>
              <a:off x="6164656" y="1705607"/>
              <a:ext cx="2967247" cy="543135"/>
            </a:xfrm>
            <a:prstGeom prst="rect">
              <a:avLst/>
            </a:prstGeom>
            <a:grpFill/>
          </p:spPr>
          <p:txBody>
            <a:bodyPr wrap="square">
              <a:spAutoFit/>
            </a:bodyPr>
            <a:lstStyle/>
            <a:p>
              <a:pPr algn="ctr"/>
              <a:r>
                <a:rPr lang="es-MX" b="1" dirty="0">
                  <a:solidFill>
                    <a:schemeClr val="bg1"/>
                  </a:solidFill>
                  <a:ea typeface="Calibri" panose="020F0502020204030204" pitchFamily="34" charset="0"/>
                </a:rPr>
                <a:t>Le empujan</a:t>
              </a:r>
              <a:endParaRPr lang="es-MX" b="1" dirty="0">
                <a:solidFill>
                  <a:schemeClr val="bg1"/>
                </a:solidFill>
              </a:endParaRPr>
            </a:p>
          </p:txBody>
        </p:sp>
      </p:grpSp>
      <p:sp>
        <p:nvSpPr>
          <p:cNvPr id="59" name="CuadroTexto 58"/>
          <p:cNvSpPr txBox="1"/>
          <p:nvPr/>
        </p:nvSpPr>
        <p:spPr>
          <a:xfrm>
            <a:off x="453627" y="6445847"/>
            <a:ext cx="3882156" cy="276999"/>
          </a:xfrm>
          <a:prstGeom prst="rect">
            <a:avLst/>
          </a:prstGeom>
          <a:noFill/>
        </p:spPr>
        <p:txBody>
          <a:bodyPr wrap="square" rtlCol="0">
            <a:spAutoFit/>
          </a:bodyPr>
          <a:lstStyle/>
          <a:p>
            <a:r>
              <a:rPr lang="es-MX" sz="1200" dirty="0">
                <a:latin typeface="Bahnschrift SemiCondensed" panose="020B0502040204020203" pitchFamily="34" charset="0"/>
              </a:rPr>
              <a:t>Fuente: Secretaria de Educación y Deporte</a:t>
            </a:r>
            <a:endParaRPr lang="es-MX" sz="1200" dirty="0">
              <a:latin typeface="Bahnschrift SemiCondensed" panose="020B0502040204020203"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26602079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p:cTn id="14" dur="500" fill="hold"/>
                                        <p:tgtEl>
                                          <p:spTgt spid="17"/>
                                        </p:tgtEl>
                                        <p:attrNameLst>
                                          <p:attrName>ppt_w</p:attrName>
                                        </p:attrNameLst>
                                      </p:cBhvr>
                                      <p:tavLst>
                                        <p:tav tm="0">
                                          <p:val>
                                            <p:fltVal val="0"/>
                                          </p:val>
                                        </p:tav>
                                        <p:tav tm="100000">
                                          <p:val>
                                            <p:strVal val="#ppt_w"/>
                                          </p:val>
                                        </p:tav>
                                      </p:tavLst>
                                    </p:anim>
                                    <p:anim calcmode="lin" valueType="num">
                                      <p:cBhvr>
                                        <p:cTn id="15" dur="500" fill="hold"/>
                                        <p:tgtEl>
                                          <p:spTgt spid="17"/>
                                        </p:tgtEl>
                                        <p:attrNameLst>
                                          <p:attrName>ppt_h</p:attrName>
                                        </p:attrNameLst>
                                      </p:cBhvr>
                                      <p:tavLst>
                                        <p:tav tm="0">
                                          <p:val>
                                            <p:fltVal val="0"/>
                                          </p:val>
                                        </p:tav>
                                        <p:tav tm="100000">
                                          <p:val>
                                            <p:strVal val="#ppt_h"/>
                                          </p:val>
                                        </p:tav>
                                      </p:tavLst>
                                    </p:anim>
                                    <p:animEffect transition="in" filter="fade">
                                      <p:cBhvr>
                                        <p:cTn id="16" dur="5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fill="hold"/>
                                        <p:tgtEl>
                                          <p:spTgt spid="20"/>
                                        </p:tgtEl>
                                        <p:attrNameLst>
                                          <p:attrName>ppt_w</p:attrName>
                                        </p:attrNameLst>
                                      </p:cBhvr>
                                      <p:tavLst>
                                        <p:tav tm="0">
                                          <p:val>
                                            <p:fltVal val="0"/>
                                          </p:val>
                                        </p:tav>
                                        <p:tav tm="100000">
                                          <p:val>
                                            <p:strVal val="#ppt_w"/>
                                          </p:val>
                                        </p:tav>
                                      </p:tavLst>
                                    </p:anim>
                                    <p:anim calcmode="lin" valueType="num">
                                      <p:cBhvr>
                                        <p:cTn id="22" dur="500" fill="hold"/>
                                        <p:tgtEl>
                                          <p:spTgt spid="20"/>
                                        </p:tgtEl>
                                        <p:attrNameLst>
                                          <p:attrName>ppt_h</p:attrName>
                                        </p:attrNameLst>
                                      </p:cBhvr>
                                      <p:tavLst>
                                        <p:tav tm="0">
                                          <p:val>
                                            <p:fltVal val="0"/>
                                          </p:val>
                                        </p:tav>
                                        <p:tav tm="100000">
                                          <p:val>
                                            <p:strVal val="#ppt_h"/>
                                          </p:val>
                                        </p:tav>
                                      </p:tavLst>
                                    </p:anim>
                                    <p:animEffect transition="in" filter="fade">
                                      <p:cBhvr>
                                        <p:cTn id="23" dur="500"/>
                                        <p:tgtEl>
                                          <p:spTgt spid="20"/>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p:cTn id="28" dur="500" fill="hold"/>
                                        <p:tgtEl>
                                          <p:spTgt spid="23"/>
                                        </p:tgtEl>
                                        <p:attrNameLst>
                                          <p:attrName>ppt_w</p:attrName>
                                        </p:attrNameLst>
                                      </p:cBhvr>
                                      <p:tavLst>
                                        <p:tav tm="0">
                                          <p:val>
                                            <p:fltVal val="0"/>
                                          </p:val>
                                        </p:tav>
                                        <p:tav tm="100000">
                                          <p:val>
                                            <p:strVal val="#ppt_w"/>
                                          </p:val>
                                        </p:tav>
                                      </p:tavLst>
                                    </p:anim>
                                    <p:anim calcmode="lin" valueType="num">
                                      <p:cBhvr>
                                        <p:cTn id="29" dur="500" fill="hold"/>
                                        <p:tgtEl>
                                          <p:spTgt spid="23"/>
                                        </p:tgtEl>
                                        <p:attrNameLst>
                                          <p:attrName>ppt_h</p:attrName>
                                        </p:attrNameLst>
                                      </p:cBhvr>
                                      <p:tavLst>
                                        <p:tav tm="0">
                                          <p:val>
                                            <p:fltVal val="0"/>
                                          </p:val>
                                        </p:tav>
                                        <p:tav tm="100000">
                                          <p:val>
                                            <p:strVal val="#ppt_h"/>
                                          </p:val>
                                        </p:tav>
                                      </p:tavLst>
                                    </p:anim>
                                    <p:animEffect transition="in" filter="fade">
                                      <p:cBhvr>
                                        <p:cTn id="30" dur="500"/>
                                        <p:tgtEl>
                                          <p:spTgt spid="23"/>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26"/>
                                        </p:tgtEl>
                                        <p:attrNameLst>
                                          <p:attrName>style.visibility</p:attrName>
                                        </p:attrNameLst>
                                      </p:cBhvr>
                                      <p:to>
                                        <p:strVal val="visible"/>
                                      </p:to>
                                    </p:set>
                                    <p:anim calcmode="lin" valueType="num">
                                      <p:cBhvr>
                                        <p:cTn id="35" dur="500" fill="hold"/>
                                        <p:tgtEl>
                                          <p:spTgt spid="26"/>
                                        </p:tgtEl>
                                        <p:attrNameLst>
                                          <p:attrName>ppt_w</p:attrName>
                                        </p:attrNameLst>
                                      </p:cBhvr>
                                      <p:tavLst>
                                        <p:tav tm="0">
                                          <p:val>
                                            <p:fltVal val="0"/>
                                          </p:val>
                                        </p:tav>
                                        <p:tav tm="100000">
                                          <p:val>
                                            <p:strVal val="#ppt_w"/>
                                          </p:val>
                                        </p:tav>
                                      </p:tavLst>
                                    </p:anim>
                                    <p:anim calcmode="lin" valueType="num">
                                      <p:cBhvr>
                                        <p:cTn id="36" dur="500" fill="hold"/>
                                        <p:tgtEl>
                                          <p:spTgt spid="26"/>
                                        </p:tgtEl>
                                        <p:attrNameLst>
                                          <p:attrName>ppt_h</p:attrName>
                                        </p:attrNameLst>
                                      </p:cBhvr>
                                      <p:tavLst>
                                        <p:tav tm="0">
                                          <p:val>
                                            <p:fltVal val="0"/>
                                          </p:val>
                                        </p:tav>
                                        <p:tav tm="100000">
                                          <p:val>
                                            <p:strVal val="#ppt_h"/>
                                          </p:val>
                                        </p:tav>
                                      </p:tavLst>
                                    </p:anim>
                                    <p:animEffect transition="in" filter="fade">
                                      <p:cBhvr>
                                        <p:cTn id="37" dur="500"/>
                                        <p:tgtEl>
                                          <p:spTgt spid="26"/>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29"/>
                                        </p:tgtEl>
                                        <p:attrNameLst>
                                          <p:attrName>style.visibility</p:attrName>
                                        </p:attrNameLst>
                                      </p:cBhvr>
                                      <p:to>
                                        <p:strVal val="visible"/>
                                      </p:to>
                                    </p:set>
                                    <p:anim calcmode="lin" valueType="num">
                                      <p:cBhvr>
                                        <p:cTn id="42" dur="500" fill="hold"/>
                                        <p:tgtEl>
                                          <p:spTgt spid="29"/>
                                        </p:tgtEl>
                                        <p:attrNameLst>
                                          <p:attrName>ppt_w</p:attrName>
                                        </p:attrNameLst>
                                      </p:cBhvr>
                                      <p:tavLst>
                                        <p:tav tm="0">
                                          <p:val>
                                            <p:fltVal val="0"/>
                                          </p:val>
                                        </p:tav>
                                        <p:tav tm="100000">
                                          <p:val>
                                            <p:strVal val="#ppt_w"/>
                                          </p:val>
                                        </p:tav>
                                      </p:tavLst>
                                    </p:anim>
                                    <p:anim calcmode="lin" valueType="num">
                                      <p:cBhvr>
                                        <p:cTn id="43" dur="500" fill="hold"/>
                                        <p:tgtEl>
                                          <p:spTgt spid="29"/>
                                        </p:tgtEl>
                                        <p:attrNameLst>
                                          <p:attrName>ppt_h</p:attrName>
                                        </p:attrNameLst>
                                      </p:cBhvr>
                                      <p:tavLst>
                                        <p:tav tm="0">
                                          <p:val>
                                            <p:fltVal val="0"/>
                                          </p:val>
                                        </p:tav>
                                        <p:tav tm="100000">
                                          <p:val>
                                            <p:strVal val="#ppt_h"/>
                                          </p:val>
                                        </p:tav>
                                      </p:tavLst>
                                    </p:anim>
                                    <p:animEffect transition="in" filter="fade">
                                      <p:cBhvr>
                                        <p:cTn id="44" dur="500"/>
                                        <p:tgtEl>
                                          <p:spTgt spid="29"/>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p:cTn id="49" dur="500" fill="hold"/>
                                        <p:tgtEl>
                                          <p:spTgt spid="32"/>
                                        </p:tgtEl>
                                        <p:attrNameLst>
                                          <p:attrName>ppt_w</p:attrName>
                                        </p:attrNameLst>
                                      </p:cBhvr>
                                      <p:tavLst>
                                        <p:tav tm="0">
                                          <p:val>
                                            <p:fltVal val="0"/>
                                          </p:val>
                                        </p:tav>
                                        <p:tav tm="100000">
                                          <p:val>
                                            <p:strVal val="#ppt_w"/>
                                          </p:val>
                                        </p:tav>
                                      </p:tavLst>
                                    </p:anim>
                                    <p:anim calcmode="lin" valueType="num">
                                      <p:cBhvr>
                                        <p:cTn id="50" dur="500" fill="hold"/>
                                        <p:tgtEl>
                                          <p:spTgt spid="32"/>
                                        </p:tgtEl>
                                        <p:attrNameLst>
                                          <p:attrName>ppt_h</p:attrName>
                                        </p:attrNameLst>
                                      </p:cBhvr>
                                      <p:tavLst>
                                        <p:tav tm="0">
                                          <p:val>
                                            <p:fltVal val="0"/>
                                          </p:val>
                                        </p:tav>
                                        <p:tav tm="100000">
                                          <p:val>
                                            <p:strVal val="#ppt_h"/>
                                          </p:val>
                                        </p:tav>
                                      </p:tavLst>
                                    </p:anim>
                                    <p:animEffect transition="in" filter="fade">
                                      <p:cBhvr>
                                        <p:cTn id="51" dur="500"/>
                                        <p:tgtEl>
                                          <p:spTgt spid="32"/>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35"/>
                                        </p:tgtEl>
                                        <p:attrNameLst>
                                          <p:attrName>style.visibility</p:attrName>
                                        </p:attrNameLst>
                                      </p:cBhvr>
                                      <p:to>
                                        <p:strVal val="visible"/>
                                      </p:to>
                                    </p:set>
                                    <p:anim calcmode="lin" valueType="num">
                                      <p:cBhvr>
                                        <p:cTn id="56" dur="500" fill="hold"/>
                                        <p:tgtEl>
                                          <p:spTgt spid="35"/>
                                        </p:tgtEl>
                                        <p:attrNameLst>
                                          <p:attrName>ppt_w</p:attrName>
                                        </p:attrNameLst>
                                      </p:cBhvr>
                                      <p:tavLst>
                                        <p:tav tm="0">
                                          <p:val>
                                            <p:fltVal val="0"/>
                                          </p:val>
                                        </p:tav>
                                        <p:tav tm="100000">
                                          <p:val>
                                            <p:strVal val="#ppt_w"/>
                                          </p:val>
                                        </p:tav>
                                      </p:tavLst>
                                    </p:anim>
                                    <p:anim calcmode="lin" valueType="num">
                                      <p:cBhvr>
                                        <p:cTn id="57" dur="500" fill="hold"/>
                                        <p:tgtEl>
                                          <p:spTgt spid="35"/>
                                        </p:tgtEl>
                                        <p:attrNameLst>
                                          <p:attrName>ppt_h</p:attrName>
                                        </p:attrNameLst>
                                      </p:cBhvr>
                                      <p:tavLst>
                                        <p:tav tm="0">
                                          <p:val>
                                            <p:fltVal val="0"/>
                                          </p:val>
                                        </p:tav>
                                        <p:tav tm="100000">
                                          <p:val>
                                            <p:strVal val="#ppt_h"/>
                                          </p:val>
                                        </p:tav>
                                      </p:tavLst>
                                    </p:anim>
                                    <p:animEffect transition="in" filter="fade">
                                      <p:cBhvr>
                                        <p:cTn id="58" dur="500"/>
                                        <p:tgtEl>
                                          <p:spTgt spid="35"/>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38"/>
                                        </p:tgtEl>
                                        <p:attrNameLst>
                                          <p:attrName>style.visibility</p:attrName>
                                        </p:attrNameLst>
                                      </p:cBhvr>
                                      <p:to>
                                        <p:strVal val="visible"/>
                                      </p:to>
                                    </p:set>
                                    <p:anim calcmode="lin" valueType="num">
                                      <p:cBhvr>
                                        <p:cTn id="63" dur="500" fill="hold"/>
                                        <p:tgtEl>
                                          <p:spTgt spid="38"/>
                                        </p:tgtEl>
                                        <p:attrNameLst>
                                          <p:attrName>ppt_w</p:attrName>
                                        </p:attrNameLst>
                                      </p:cBhvr>
                                      <p:tavLst>
                                        <p:tav tm="0">
                                          <p:val>
                                            <p:fltVal val="0"/>
                                          </p:val>
                                        </p:tav>
                                        <p:tav tm="100000">
                                          <p:val>
                                            <p:strVal val="#ppt_w"/>
                                          </p:val>
                                        </p:tav>
                                      </p:tavLst>
                                    </p:anim>
                                    <p:anim calcmode="lin" valueType="num">
                                      <p:cBhvr>
                                        <p:cTn id="64" dur="500" fill="hold"/>
                                        <p:tgtEl>
                                          <p:spTgt spid="38"/>
                                        </p:tgtEl>
                                        <p:attrNameLst>
                                          <p:attrName>ppt_h</p:attrName>
                                        </p:attrNameLst>
                                      </p:cBhvr>
                                      <p:tavLst>
                                        <p:tav tm="0">
                                          <p:val>
                                            <p:fltVal val="0"/>
                                          </p:val>
                                        </p:tav>
                                        <p:tav tm="100000">
                                          <p:val>
                                            <p:strVal val="#ppt_h"/>
                                          </p:val>
                                        </p:tav>
                                      </p:tavLst>
                                    </p:anim>
                                    <p:animEffect transition="in" filter="fade">
                                      <p:cBhvr>
                                        <p:cTn id="65" dur="500"/>
                                        <p:tgtEl>
                                          <p:spTgt spid="38"/>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nodeType="clickEffect">
                                  <p:stCondLst>
                                    <p:cond delay="0"/>
                                  </p:stCondLst>
                                  <p:childTnLst>
                                    <p:set>
                                      <p:cBhvr>
                                        <p:cTn id="69" dur="1" fill="hold">
                                          <p:stCondLst>
                                            <p:cond delay="0"/>
                                          </p:stCondLst>
                                        </p:cTn>
                                        <p:tgtEl>
                                          <p:spTgt spid="41"/>
                                        </p:tgtEl>
                                        <p:attrNameLst>
                                          <p:attrName>style.visibility</p:attrName>
                                        </p:attrNameLst>
                                      </p:cBhvr>
                                      <p:to>
                                        <p:strVal val="visible"/>
                                      </p:to>
                                    </p:set>
                                    <p:anim calcmode="lin" valueType="num">
                                      <p:cBhvr>
                                        <p:cTn id="70" dur="500" fill="hold"/>
                                        <p:tgtEl>
                                          <p:spTgt spid="41"/>
                                        </p:tgtEl>
                                        <p:attrNameLst>
                                          <p:attrName>ppt_w</p:attrName>
                                        </p:attrNameLst>
                                      </p:cBhvr>
                                      <p:tavLst>
                                        <p:tav tm="0">
                                          <p:val>
                                            <p:fltVal val="0"/>
                                          </p:val>
                                        </p:tav>
                                        <p:tav tm="100000">
                                          <p:val>
                                            <p:strVal val="#ppt_w"/>
                                          </p:val>
                                        </p:tav>
                                      </p:tavLst>
                                    </p:anim>
                                    <p:anim calcmode="lin" valueType="num">
                                      <p:cBhvr>
                                        <p:cTn id="71" dur="500" fill="hold"/>
                                        <p:tgtEl>
                                          <p:spTgt spid="41"/>
                                        </p:tgtEl>
                                        <p:attrNameLst>
                                          <p:attrName>ppt_h</p:attrName>
                                        </p:attrNameLst>
                                      </p:cBhvr>
                                      <p:tavLst>
                                        <p:tav tm="0">
                                          <p:val>
                                            <p:fltVal val="0"/>
                                          </p:val>
                                        </p:tav>
                                        <p:tav tm="100000">
                                          <p:val>
                                            <p:strVal val="#ppt_h"/>
                                          </p:val>
                                        </p:tav>
                                      </p:tavLst>
                                    </p:anim>
                                    <p:animEffect transition="in" filter="fade">
                                      <p:cBhvr>
                                        <p:cTn id="72" dur="500"/>
                                        <p:tgtEl>
                                          <p:spTgt spid="41"/>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nodeType="clickEffect">
                                  <p:stCondLst>
                                    <p:cond delay="0"/>
                                  </p:stCondLst>
                                  <p:childTnLst>
                                    <p:set>
                                      <p:cBhvr>
                                        <p:cTn id="76" dur="1" fill="hold">
                                          <p:stCondLst>
                                            <p:cond delay="0"/>
                                          </p:stCondLst>
                                        </p:cTn>
                                        <p:tgtEl>
                                          <p:spTgt spid="44"/>
                                        </p:tgtEl>
                                        <p:attrNameLst>
                                          <p:attrName>style.visibility</p:attrName>
                                        </p:attrNameLst>
                                      </p:cBhvr>
                                      <p:to>
                                        <p:strVal val="visible"/>
                                      </p:to>
                                    </p:set>
                                    <p:anim calcmode="lin" valueType="num">
                                      <p:cBhvr>
                                        <p:cTn id="77" dur="500" fill="hold"/>
                                        <p:tgtEl>
                                          <p:spTgt spid="44"/>
                                        </p:tgtEl>
                                        <p:attrNameLst>
                                          <p:attrName>ppt_w</p:attrName>
                                        </p:attrNameLst>
                                      </p:cBhvr>
                                      <p:tavLst>
                                        <p:tav tm="0">
                                          <p:val>
                                            <p:fltVal val="0"/>
                                          </p:val>
                                        </p:tav>
                                        <p:tav tm="100000">
                                          <p:val>
                                            <p:strVal val="#ppt_w"/>
                                          </p:val>
                                        </p:tav>
                                      </p:tavLst>
                                    </p:anim>
                                    <p:anim calcmode="lin" valueType="num">
                                      <p:cBhvr>
                                        <p:cTn id="78" dur="500" fill="hold"/>
                                        <p:tgtEl>
                                          <p:spTgt spid="44"/>
                                        </p:tgtEl>
                                        <p:attrNameLst>
                                          <p:attrName>ppt_h</p:attrName>
                                        </p:attrNameLst>
                                      </p:cBhvr>
                                      <p:tavLst>
                                        <p:tav tm="0">
                                          <p:val>
                                            <p:fltVal val="0"/>
                                          </p:val>
                                        </p:tav>
                                        <p:tav tm="100000">
                                          <p:val>
                                            <p:strVal val="#ppt_h"/>
                                          </p:val>
                                        </p:tav>
                                      </p:tavLst>
                                    </p:anim>
                                    <p:animEffect transition="in" filter="fade">
                                      <p:cBhvr>
                                        <p:cTn id="79" dur="500"/>
                                        <p:tgtEl>
                                          <p:spTgt spid="44"/>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nodeType="clickEffect">
                                  <p:stCondLst>
                                    <p:cond delay="0"/>
                                  </p:stCondLst>
                                  <p:childTnLst>
                                    <p:set>
                                      <p:cBhvr>
                                        <p:cTn id="83" dur="1" fill="hold">
                                          <p:stCondLst>
                                            <p:cond delay="0"/>
                                          </p:stCondLst>
                                        </p:cTn>
                                        <p:tgtEl>
                                          <p:spTgt spid="47"/>
                                        </p:tgtEl>
                                        <p:attrNameLst>
                                          <p:attrName>style.visibility</p:attrName>
                                        </p:attrNameLst>
                                      </p:cBhvr>
                                      <p:to>
                                        <p:strVal val="visible"/>
                                      </p:to>
                                    </p:set>
                                    <p:anim calcmode="lin" valueType="num">
                                      <p:cBhvr>
                                        <p:cTn id="84" dur="500" fill="hold"/>
                                        <p:tgtEl>
                                          <p:spTgt spid="47"/>
                                        </p:tgtEl>
                                        <p:attrNameLst>
                                          <p:attrName>ppt_w</p:attrName>
                                        </p:attrNameLst>
                                      </p:cBhvr>
                                      <p:tavLst>
                                        <p:tav tm="0">
                                          <p:val>
                                            <p:fltVal val="0"/>
                                          </p:val>
                                        </p:tav>
                                        <p:tav tm="100000">
                                          <p:val>
                                            <p:strVal val="#ppt_w"/>
                                          </p:val>
                                        </p:tav>
                                      </p:tavLst>
                                    </p:anim>
                                    <p:anim calcmode="lin" valueType="num">
                                      <p:cBhvr>
                                        <p:cTn id="85" dur="500" fill="hold"/>
                                        <p:tgtEl>
                                          <p:spTgt spid="47"/>
                                        </p:tgtEl>
                                        <p:attrNameLst>
                                          <p:attrName>ppt_h</p:attrName>
                                        </p:attrNameLst>
                                      </p:cBhvr>
                                      <p:tavLst>
                                        <p:tav tm="0">
                                          <p:val>
                                            <p:fltVal val="0"/>
                                          </p:val>
                                        </p:tav>
                                        <p:tav tm="100000">
                                          <p:val>
                                            <p:strVal val="#ppt_h"/>
                                          </p:val>
                                        </p:tav>
                                      </p:tavLst>
                                    </p:anim>
                                    <p:animEffect transition="in" filter="fade">
                                      <p:cBhvr>
                                        <p:cTn id="86" dur="500"/>
                                        <p:tgtEl>
                                          <p:spTgt spid="47"/>
                                        </p:tgtEl>
                                      </p:cBhvr>
                                    </p:animEffect>
                                  </p:childTnLst>
                                </p:cTn>
                              </p:par>
                            </p:childTnLst>
                          </p:cTn>
                        </p:par>
                      </p:childTnLst>
                    </p:cTn>
                  </p:par>
                  <p:par>
                    <p:cTn id="87" fill="hold">
                      <p:stCondLst>
                        <p:cond delay="indefinite"/>
                      </p:stCondLst>
                      <p:childTnLst>
                        <p:par>
                          <p:cTn id="88" fill="hold">
                            <p:stCondLst>
                              <p:cond delay="0"/>
                            </p:stCondLst>
                            <p:childTnLst>
                              <p:par>
                                <p:cTn id="89" presetID="53" presetClass="entr" presetSubtype="16" fill="hold" nodeType="clickEffect">
                                  <p:stCondLst>
                                    <p:cond delay="0"/>
                                  </p:stCondLst>
                                  <p:childTnLst>
                                    <p:set>
                                      <p:cBhvr>
                                        <p:cTn id="90" dur="1" fill="hold">
                                          <p:stCondLst>
                                            <p:cond delay="0"/>
                                          </p:stCondLst>
                                        </p:cTn>
                                        <p:tgtEl>
                                          <p:spTgt spid="50"/>
                                        </p:tgtEl>
                                        <p:attrNameLst>
                                          <p:attrName>style.visibility</p:attrName>
                                        </p:attrNameLst>
                                      </p:cBhvr>
                                      <p:to>
                                        <p:strVal val="visible"/>
                                      </p:to>
                                    </p:set>
                                    <p:anim calcmode="lin" valueType="num">
                                      <p:cBhvr>
                                        <p:cTn id="91" dur="500" fill="hold"/>
                                        <p:tgtEl>
                                          <p:spTgt spid="50"/>
                                        </p:tgtEl>
                                        <p:attrNameLst>
                                          <p:attrName>ppt_w</p:attrName>
                                        </p:attrNameLst>
                                      </p:cBhvr>
                                      <p:tavLst>
                                        <p:tav tm="0">
                                          <p:val>
                                            <p:fltVal val="0"/>
                                          </p:val>
                                        </p:tav>
                                        <p:tav tm="100000">
                                          <p:val>
                                            <p:strVal val="#ppt_w"/>
                                          </p:val>
                                        </p:tav>
                                      </p:tavLst>
                                    </p:anim>
                                    <p:anim calcmode="lin" valueType="num">
                                      <p:cBhvr>
                                        <p:cTn id="92" dur="500" fill="hold"/>
                                        <p:tgtEl>
                                          <p:spTgt spid="50"/>
                                        </p:tgtEl>
                                        <p:attrNameLst>
                                          <p:attrName>ppt_h</p:attrName>
                                        </p:attrNameLst>
                                      </p:cBhvr>
                                      <p:tavLst>
                                        <p:tav tm="0">
                                          <p:val>
                                            <p:fltVal val="0"/>
                                          </p:val>
                                        </p:tav>
                                        <p:tav tm="100000">
                                          <p:val>
                                            <p:strVal val="#ppt_h"/>
                                          </p:val>
                                        </p:tav>
                                      </p:tavLst>
                                    </p:anim>
                                    <p:animEffect transition="in" filter="fade">
                                      <p:cBhvr>
                                        <p:cTn id="93" dur="500"/>
                                        <p:tgtEl>
                                          <p:spTgt spid="50"/>
                                        </p:tgtEl>
                                      </p:cBhvr>
                                    </p:animEffect>
                                  </p:childTnLst>
                                </p:cTn>
                              </p:par>
                            </p:childTnLst>
                          </p:cTn>
                        </p:par>
                      </p:childTnLst>
                    </p:cTn>
                  </p:par>
                  <p:par>
                    <p:cTn id="94" fill="hold">
                      <p:stCondLst>
                        <p:cond delay="indefinite"/>
                      </p:stCondLst>
                      <p:childTnLst>
                        <p:par>
                          <p:cTn id="95" fill="hold">
                            <p:stCondLst>
                              <p:cond delay="0"/>
                            </p:stCondLst>
                            <p:childTnLst>
                              <p:par>
                                <p:cTn id="96" presetID="53" presetClass="entr" presetSubtype="16" fill="hold" nodeType="clickEffect">
                                  <p:stCondLst>
                                    <p:cond delay="0"/>
                                  </p:stCondLst>
                                  <p:childTnLst>
                                    <p:set>
                                      <p:cBhvr>
                                        <p:cTn id="97" dur="1" fill="hold">
                                          <p:stCondLst>
                                            <p:cond delay="0"/>
                                          </p:stCondLst>
                                        </p:cTn>
                                        <p:tgtEl>
                                          <p:spTgt spid="53"/>
                                        </p:tgtEl>
                                        <p:attrNameLst>
                                          <p:attrName>style.visibility</p:attrName>
                                        </p:attrNameLst>
                                      </p:cBhvr>
                                      <p:to>
                                        <p:strVal val="visible"/>
                                      </p:to>
                                    </p:set>
                                    <p:anim calcmode="lin" valueType="num">
                                      <p:cBhvr>
                                        <p:cTn id="98" dur="500" fill="hold"/>
                                        <p:tgtEl>
                                          <p:spTgt spid="53"/>
                                        </p:tgtEl>
                                        <p:attrNameLst>
                                          <p:attrName>ppt_w</p:attrName>
                                        </p:attrNameLst>
                                      </p:cBhvr>
                                      <p:tavLst>
                                        <p:tav tm="0">
                                          <p:val>
                                            <p:fltVal val="0"/>
                                          </p:val>
                                        </p:tav>
                                        <p:tav tm="100000">
                                          <p:val>
                                            <p:strVal val="#ppt_w"/>
                                          </p:val>
                                        </p:tav>
                                      </p:tavLst>
                                    </p:anim>
                                    <p:anim calcmode="lin" valueType="num">
                                      <p:cBhvr>
                                        <p:cTn id="99" dur="500" fill="hold"/>
                                        <p:tgtEl>
                                          <p:spTgt spid="53"/>
                                        </p:tgtEl>
                                        <p:attrNameLst>
                                          <p:attrName>ppt_h</p:attrName>
                                        </p:attrNameLst>
                                      </p:cBhvr>
                                      <p:tavLst>
                                        <p:tav tm="0">
                                          <p:val>
                                            <p:fltVal val="0"/>
                                          </p:val>
                                        </p:tav>
                                        <p:tav tm="100000">
                                          <p:val>
                                            <p:strVal val="#ppt_h"/>
                                          </p:val>
                                        </p:tav>
                                      </p:tavLst>
                                    </p:anim>
                                    <p:animEffect transition="in" filter="fade">
                                      <p:cBhvr>
                                        <p:cTn id="100" dur="500"/>
                                        <p:tgtEl>
                                          <p:spTgt spid="53"/>
                                        </p:tgtEl>
                                      </p:cBhvr>
                                    </p:animEffect>
                                  </p:childTnLst>
                                </p:cTn>
                              </p:par>
                            </p:childTnLst>
                          </p:cTn>
                        </p:par>
                      </p:childTnLst>
                    </p:cTn>
                  </p:par>
                  <p:par>
                    <p:cTn id="101" fill="hold">
                      <p:stCondLst>
                        <p:cond delay="indefinite"/>
                      </p:stCondLst>
                      <p:childTnLst>
                        <p:par>
                          <p:cTn id="102" fill="hold">
                            <p:stCondLst>
                              <p:cond delay="0"/>
                            </p:stCondLst>
                            <p:childTnLst>
                              <p:par>
                                <p:cTn id="103" presetID="53" presetClass="entr" presetSubtype="16" fill="hold" nodeType="clickEffect">
                                  <p:stCondLst>
                                    <p:cond delay="0"/>
                                  </p:stCondLst>
                                  <p:childTnLst>
                                    <p:set>
                                      <p:cBhvr>
                                        <p:cTn id="104" dur="1" fill="hold">
                                          <p:stCondLst>
                                            <p:cond delay="0"/>
                                          </p:stCondLst>
                                        </p:cTn>
                                        <p:tgtEl>
                                          <p:spTgt spid="56"/>
                                        </p:tgtEl>
                                        <p:attrNameLst>
                                          <p:attrName>style.visibility</p:attrName>
                                        </p:attrNameLst>
                                      </p:cBhvr>
                                      <p:to>
                                        <p:strVal val="visible"/>
                                      </p:to>
                                    </p:set>
                                    <p:anim calcmode="lin" valueType="num">
                                      <p:cBhvr>
                                        <p:cTn id="105" dur="500" fill="hold"/>
                                        <p:tgtEl>
                                          <p:spTgt spid="56"/>
                                        </p:tgtEl>
                                        <p:attrNameLst>
                                          <p:attrName>ppt_w</p:attrName>
                                        </p:attrNameLst>
                                      </p:cBhvr>
                                      <p:tavLst>
                                        <p:tav tm="0">
                                          <p:val>
                                            <p:fltVal val="0"/>
                                          </p:val>
                                        </p:tav>
                                        <p:tav tm="100000">
                                          <p:val>
                                            <p:strVal val="#ppt_w"/>
                                          </p:val>
                                        </p:tav>
                                      </p:tavLst>
                                    </p:anim>
                                    <p:anim calcmode="lin" valueType="num">
                                      <p:cBhvr>
                                        <p:cTn id="106" dur="500" fill="hold"/>
                                        <p:tgtEl>
                                          <p:spTgt spid="56"/>
                                        </p:tgtEl>
                                        <p:attrNameLst>
                                          <p:attrName>ppt_h</p:attrName>
                                        </p:attrNameLst>
                                      </p:cBhvr>
                                      <p:tavLst>
                                        <p:tav tm="0">
                                          <p:val>
                                            <p:fltVal val="0"/>
                                          </p:val>
                                        </p:tav>
                                        <p:tav tm="100000">
                                          <p:val>
                                            <p:strVal val="#ppt_h"/>
                                          </p:val>
                                        </p:tav>
                                      </p:tavLst>
                                    </p:anim>
                                    <p:animEffect transition="in" filter="fade">
                                      <p:cBhvr>
                                        <p:cTn id="107"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lumMod val="50000"/>
                  <a:lumOff val="50000"/>
                </a:prstClr>
              </a:solidFill>
              <a:effectLst/>
              <a:uLnTx/>
              <a:uFillTx/>
              <a:latin typeface="Calibri" panose="020F0502020204030204"/>
              <a:ea typeface="+mn-ea"/>
              <a:cs typeface="+mn-cs"/>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ítulo 1">
            <a:extLst>
              <a:ext uri="{FF2B5EF4-FFF2-40B4-BE49-F238E27FC236}">
                <a16:creationId xmlns:a16="http://schemas.microsoft.com/office/drawing/2014/main" id="{66616ABC-78FE-7E91-594B-FD1D71535B3A}"/>
              </a:ext>
            </a:extLst>
          </p:cNvPr>
          <p:cNvSpPr txBox="1">
            <a:spLocks/>
          </p:cNvSpPr>
          <p:nvPr/>
        </p:nvSpPr>
        <p:spPr>
          <a:xfrm>
            <a:off x="1964736" y="1708798"/>
            <a:ext cx="7462990" cy="665236"/>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MX" sz="4400" b="1" i="0" u="none" strike="noStrike" kern="1200" cap="none" spc="0" normalizeH="0" baseline="0" noProof="0" dirty="0">
                <a:ln>
                  <a:noFill/>
                </a:ln>
                <a:solidFill>
                  <a:srgbClr val="ED7D31"/>
                </a:solidFill>
                <a:effectLst>
                  <a:outerShdw blurRad="38100" dist="38100" dir="2700000" algn="tl">
                    <a:srgbClr val="000000">
                      <a:alpha val="43137"/>
                    </a:srgbClr>
                  </a:outerShdw>
                </a:effectLst>
                <a:uLnTx/>
                <a:uFillTx/>
                <a:latin typeface="Calibri" panose="020F0502020204030204"/>
                <a:ea typeface="+mj-ea"/>
                <a:cs typeface="+mj-cs"/>
              </a:rPr>
              <a:t>TIPOS DE ACOSO ESCOLAR:</a:t>
            </a:r>
          </a:p>
        </p:txBody>
      </p:sp>
      <p:sp>
        <p:nvSpPr>
          <p:cNvPr id="14" name="Marcador de contenido 2">
            <a:extLst>
              <a:ext uri="{FF2B5EF4-FFF2-40B4-BE49-F238E27FC236}">
                <a16:creationId xmlns:a16="http://schemas.microsoft.com/office/drawing/2014/main" id="{82993BD8-230B-85FD-6204-379AF7F85DAE}"/>
              </a:ext>
            </a:extLst>
          </p:cNvPr>
          <p:cNvSpPr txBox="1">
            <a:spLocks/>
          </p:cNvSpPr>
          <p:nvPr/>
        </p:nvSpPr>
        <p:spPr>
          <a:xfrm>
            <a:off x="916997" y="2317675"/>
            <a:ext cx="10796032" cy="1195044"/>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s-MX" sz="2600" b="1" i="0" u="none" strike="noStrike" kern="1200" cap="none" spc="0" normalizeH="0" baseline="0" noProof="0" dirty="0">
                <a:ln>
                  <a:noFill/>
                </a:ln>
                <a:solidFill>
                  <a:srgbClr val="002060"/>
                </a:solidFill>
                <a:effectLst/>
                <a:uLnTx/>
                <a:uFillTx/>
                <a:latin typeface="Calibri" panose="020F0502020204030204"/>
                <a:ea typeface="+mn-ea"/>
                <a:cs typeface="+mn-cs"/>
              </a:rPr>
              <a:t>1.- </a:t>
            </a:r>
            <a:r>
              <a:rPr kumimoji="0" lang="es-MX" sz="2400" b="1" i="0" u="none" strike="noStrike" kern="1200" cap="none" spc="0" normalizeH="0" baseline="0" noProof="0" dirty="0">
                <a:ln>
                  <a:noFill/>
                </a:ln>
                <a:solidFill>
                  <a:srgbClr val="002060"/>
                </a:solidFill>
                <a:effectLst/>
                <a:uLnTx/>
                <a:uFillTx/>
                <a:latin typeface="Calibri" panose="020F0502020204030204"/>
                <a:ea typeface="+mn-ea"/>
                <a:cs typeface="+mn-cs"/>
              </a:rPr>
              <a:t>Acoso Verbal</a:t>
            </a:r>
            <a:r>
              <a:rPr kumimoji="0" lang="es-MX" sz="2400" b="0" i="0" u="none" strike="noStrike" kern="1200" cap="none" spc="0" normalizeH="0" baseline="0" noProof="0" dirty="0">
                <a:ln>
                  <a:noFill/>
                </a:ln>
                <a:solidFill>
                  <a:srgbClr val="002060"/>
                </a:solidFill>
                <a:effectLst/>
                <a:uLnTx/>
                <a:uFillTx/>
                <a:latin typeface="Calibri" panose="020F0502020204030204"/>
                <a:ea typeface="+mn-ea"/>
                <a:cs typeface="+mn-cs"/>
              </a:rPr>
              <a:t>. – consiste en </a:t>
            </a:r>
            <a:r>
              <a:rPr kumimoji="0" lang="es-MX" sz="2400" b="1" i="0" u="none" strike="noStrike" kern="1200" cap="none" spc="0" normalizeH="0" baseline="0" noProof="0" dirty="0">
                <a:ln>
                  <a:noFill/>
                </a:ln>
                <a:solidFill>
                  <a:srgbClr val="002060"/>
                </a:solidFill>
                <a:effectLst/>
                <a:uLnTx/>
                <a:uFillTx/>
                <a:latin typeface="Calibri" panose="020F0502020204030204"/>
                <a:ea typeface="+mn-ea"/>
                <a:cs typeface="+mn-cs"/>
              </a:rPr>
              <a:t>expresar de manera directa o indirecta </a:t>
            </a:r>
            <a:r>
              <a:rPr kumimoji="0" lang="es-MX" sz="2400" b="0" i="0" u="none" strike="noStrike" kern="1200" cap="none" spc="0" normalizeH="0" baseline="0" noProof="0" dirty="0">
                <a:ln>
                  <a:noFill/>
                </a:ln>
                <a:solidFill>
                  <a:srgbClr val="002060"/>
                </a:solidFill>
                <a:effectLst/>
                <a:uLnTx/>
                <a:uFillTx/>
                <a:latin typeface="Calibri" panose="020F0502020204030204"/>
                <a:ea typeface="+mn-ea"/>
                <a:cs typeface="+mn-cs"/>
              </a:rPr>
              <a:t>entre las alumnas y/o alumnos </a:t>
            </a:r>
            <a:r>
              <a:rPr kumimoji="0" lang="es-MX" sz="2400" b="1" i="0" u="none" strike="noStrike" kern="1200" cap="none" spc="0" normalizeH="0" baseline="0" noProof="0" dirty="0">
                <a:ln>
                  <a:noFill/>
                </a:ln>
                <a:solidFill>
                  <a:srgbClr val="002060"/>
                </a:solidFill>
                <a:effectLst/>
                <a:uLnTx/>
                <a:uFillTx/>
                <a:latin typeface="Calibri" panose="020F0502020204030204"/>
                <a:ea typeface="+mn-ea"/>
                <a:cs typeface="+mn-cs"/>
              </a:rPr>
              <a:t>palabras desagradables o agresivas, cuya intención sea humillar, amenazar o intimidar al otro</a:t>
            </a:r>
            <a:r>
              <a:rPr kumimoji="0" lang="es-MX" sz="2400" b="0" i="0" u="none" strike="noStrike" kern="1200" cap="none" spc="0" normalizeH="0" baseline="0" noProof="0" dirty="0">
                <a:ln>
                  <a:noFill/>
                </a:ln>
                <a:solidFill>
                  <a:srgbClr val="002060"/>
                </a:solidFill>
                <a:effectLst/>
                <a:uLnTx/>
                <a:uFillTx/>
                <a:latin typeface="Calibri" panose="020F0502020204030204"/>
                <a:ea typeface="+mn-ea"/>
                <a:cs typeface="+mn-cs"/>
              </a:rPr>
              <a:t>, se incluyen burlas, apodos, ofensas.</a:t>
            </a:r>
          </a:p>
        </p:txBody>
      </p:sp>
      <p:sp>
        <p:nvSpPr>
          <p:cNvPr id="15" name="CuadroTexto 14"/>
          <p:cNvSpPr txBox="1"/>
          <p:nvPr/>
        </p:nvSpPr>
        <p:spPr>
          <a:xfrm>
            <a:off x="975874" y="6475488"/>
            <a:ext cx="388215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solidFill>
                <a:effectLst/>
                <a:uLnTx/>
                <a:uFillTx/>
                <a:latin typeface="Bahnschrift SemiCondensed" panose="020B0502040204020203" pitchFamily="34" charset="0"/>
                <a:ea typeface="+mn-ea"/>
                <a:cs typeface="+mn-cs"/>
              </a:rPr>
              <a:t>Fuente: Secretaria de Educación y Deporte</a:t>
            </a:r>
            <a:endParaRPr kumimoji="0" lang="es-MX" sz="1200" b="0" i="0" u="none" strike="noStrike" kern="1200" cap="none" spc="0" normalizeH="0" baseline="0" noProof="0" dirty="0">
              <a:ln>
                <a:noFill/>
              </a:ln>
              <a:solidFill>
                <a:prstClr val="black"/>
              </a:solidFill>
              <a:effectLst/>
              <a:uLnTx/>
              <a:uFillTx/>
              <a:latin typeface="Bahnschrift SemiCondensed" panose="020B0502040204020203" pitchFamily="34" charset="0"/>
              <a:ea typeface="Open Sans" panose="020B0606030504020204" pitchFamily="34" charset="0"/>
              <a:cs typeface="Open Sans" panose="020B0606030504020204" pitchFamily="34" charset="0"/>
            </a:endParaRPr>
          </a:p>
        </p:txBody>
      </p:sp>
      <p:sp>
        <p:nvSpPr>
          <p:cNvPr id="2" name="Rectángulo 1"/>
          <p:cNvSpPr/>
          <p:nvPr/>
        </p:nvSpPr>
        <p:spPr>
          <a:xfrm>
            <a:off x="902207" y="3471170"/>
            <a:ext cx="10810822" cy="110799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200" b="1" i="0" u="none" strike="noStrike" kern="1200" cap="none" spc="0" normalizeH="0" baseline="0" noProof="0" dirty="0">
                <a:ln>
                  <a:noFill/>
                </a:ln>
                <a:solidFill>
                  <a:srgbClr val="002060"/>
                </a:solidFill>
                <a:effectLst/>
                <a:uLnTx/>
                <a:uFillTx/>
                <a:latin typeface="Calibri" panose="020F0502020204030204"/>
                <a:ea typeface="+mn-ea"/>
                <a:cs typeface="+mn-cs"/>
              </a:rPr>
              <a:t>2.- Acoso Social</a:t>
            </a:r>
            <a:r>
              <a:rPr kumimoji="0" lang="es-MX" sz="2200" b="0" i="0" u="none" strike="noStrike" kern="1200" cap="none" spc="0" normalizeH="0" baseline="0" noProof="0" dirty="0">
                <a:ln>
                  <a:noFill/>
                </a:ln>
                <a:solidFill>
                  <a:srgbClr val="002060"/>
                </a:solidFill>
                <a:effectLst/>
                <a:uLnTx/>
                <a:uFillTx/>
                <a:latin typeface="Calibri" panose="020F0502020204030204"/>
                <a:ea typeface="+mn-ea"/>
                <a:cs typeface="+mn-cs"/>
              </a:rPr>
              <a:t>. – consiste en </a:t>
            </a:r>
            <a:r>
              <a:rPr kumimoji="0" lang="es-MX" sz="2200" b="1" i="0" u="none" strike="noStrike" kern="1200" cap="none" spc="0" normalizeH="0" baseline="0" noProof="0" dirty="0">
                <a:ln>
                  <a:noFill/>
                </a:ln>
                <a:solidFill>
                  <a:srgbClr val="002060"/>
                </a:solidFill>
                <a:effectLst/>
                <a:uLnTx/>
                <a:uFillTx/>
                <a:latin typeface="Calibri" panose="020F0502020204030204"/>
                <a:ea typeface="+mn-ea"/>
                <a:cs typeface="+mn-cs"/>
              </a:rPr>
              <a:t>lesionar emocionalmente las relaciones </a:t>
            </a:r>
            <a:r>
              <a:rPr kumimoji="0" lang="es-MX" sz="2200" b="0" i="0" u="none" strike="noStrike" kern="1200" cap="none" spc="0" normalizeH="0" baseline="0" noProof="0" dirty="0">
                <a:ln>
                  <a:noFill/>
                </a:ln>
                <a:solidFill>
                  <a:srgbClr val="002060"/>
                </a:solidFill>
                <a:effectLst/>
                <a:uLnTx/>
                <a:uFillTx/>
                <a:latin typeface="Calibri" panose="020F0502020204030204"/>
                <a:ea typeface="+mn-ea"/>
                <a:cs typeface="+mn-cs"/>
              </a:rPr>
              <a:t>de un alumno(a) con otro u otros, </a:t>
            </a:r>
            <a:r>
              <a:rPr kumimoji="0" lang="es-MX" sz="2200" b="1" i="0" u="none" strike="noStrike" kern="1200" cap="none" spc="0" normalizeH="0" baseline="0" noProof="0" dirty="0">
                <a:ln>
                  <a:noFill/>
                </a:ln>
                <a:solidFill>
                  <a:srgbClr val="002060"/>
                </a:solidFill>
                <a:effectLst/>
                <a:uLnTx/>
                <a:uFillTx/>
                <a:latin typeface="Calibri" panose="020F0502020204030204"/>
                <a:ea typeface="+mn-ea"/>
                <a:cs typeface="+mn-cs"/>
              </a:rPr>
              <a:t>aislarlo, no tomarlo en cuenta o marginarlo</a:t>
            </a:r>
            <a:r>
              <a:rPr kumimoji="0" lang="es-MX" sz="2200" b="0" i="0" u="none" strike="noStrike" kern="1200" cap="none" spc="0" normalizeH="0" baseline="0" noProof="0" dirty="0">
                <a:ln>
                  <a:noFill/>
                </a:ln>
                <a:solidFill>
                  <a:srgbClr val="002060"/>
                </a:solidFill>
                <a:effectLst/>
                <a:uLnTx/>
                <a:uFillTx/>
                <a:latin typeface="Calibri" panose="020F0502020204030204"/>
                <a:ea typeface="+mn-ea"/>
                <a:cs typeface="+mn-cs"/>
              </a:rPr>
              <a:t>. Puede ser directo o indirecto, como </a:t>
            </a:r>
            <a:r>
              <a:rPr kumimoji="0" lang="es-MX" sz="2200" b="1" i="0" u="none" strike="noStrike" kern="1200" cap="none" spc="0" normalizeH="0" baseline="0" noProof="0" dirty="0">
                <a:ln>
                  <a:noFill/>
                </a:ln>
                <a:solidFill>
                  <a:srgbClr val="002060"/>
                </a:solidFill>
                <a:effectLst/>
                <a:uLnTx/>
                <a:uFillTx/>
                <a:latin typeface="Calibri" panose="020F0502020204030204"/>
                <a:ea typeface="+mn-ea"/>
                <a:cs typeface="+mn-cs"/>
              </a:rPr>
              <a:t>divulgar rumores de sus actividades personales y avergonzarlo en público. </a:t>
            </a:r>
          </a:p>
        </p:txBody>
      </p:sp>
      <p:sp>
        <p:nvSpPr>
          <p:cNvPr id="5" name="Rectángulo 4"/>
          <p:cNvSpPr/>
          <p:nvPr/>
        </p:nvSpPr>
        <p:spPr>
          <a:xfrm>
            <a:off x="902207" y="4511355"/>
            <a:ext cx="10574387" cy="110799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200" b="1" i="0" u="none" strike="noStrike" kern="1200" cap="none" spc="0" normalizeH="0" baseline="0" noProof="0" dirty="0">
                <a:ln>
                  <a:noFill/>
                </a:ln>
                <a:solidFill>
                  <a:srgbClr val="002060"/>
                </a:solidFill>
                <a:effectLst/>
                <a:uLnTx/>
                <a:uFillTx/>
                <a:latin typeface="Calibri" panose="020F0502020204030204"/>
                <a:ea typeface="+mn-ea"/>
                <a:cs typeface="+mn-cs"/>
              </a:rPr>
              <a:t>3.   Acoso Físico</a:t>
            </a:r>
            <a:r>
              <a:rPr kumimoji="0" lang="es-MX" sz="2200" b="0" i="0" u="none" strike="noStrike" kern="1200" cap="none" spc="0" normalizeH="0" baseline="0" noProof="0" dirty="0">
                <a:ln>
                  <a:noFill/>
                </a:ln>
                <a:solidFill>
                  <a:srgbClr val="002060"/>
                </a:solidFill>
                <a:effectLst/>
                <a:uLnTx/>
                <a:uFillTx/>
                <a:latin typeface="Calibri" panose="020F0502020204030204"/>
                <a:ea typeface="+mn-ea"/>
                <a:cs typeface="+mn-cs"/>
              </a:rPr>
              <a:t>. – la </a:t>
            </a:r>
            <a:r>
              <a:rPr kumimoji="0" lang="es-MX" sz="2200" b="1" i="0" u="none" strike="noStrike" kern="1200" cap="none" spc="0" normalizeH="0" baseline="0" noProof="0" dirty="0">
                <a:ln>
                  <a:noFill/>
                </a:ln>
                <a:solidFill>
                  <a:srgbClr val="002060"/>
                </a:solidFill>
                <a:effectLst/>
                <a:uLnTx/>
                <a:uFillTx/>
                <a:latin typeface="Calibri" panose="020F0502020204030204"/>
                <a:ea typeface="+mn-ea"/>
                <a:cs typeface="+mn-cs"/>
              </a:rPr>
              <a:t>acción continúa </a:t>
            </a:r>
            <a:r>
              <a:rPr kumimoji="0" lang="es-MX" sz="2200" b="0" i="0" u="none" strike="noStrike" kern="1200" cap="none" spc="0" normalizeH="0" baseline="0" noProof="0" dirty="0">
                <a:ln>
                  <a:noFill/>
                </a:ln>
                <a:solidFill>
                  <a:srgbClr val="002060"/>
                </a:solidFill>
                <a:effectLst/>
                <a:uLnTx/>
                <a:uFillTx/>
                <a:latin typeface="Calibri" panose="020F0502020204030204"/>
                <a:ea typeface="+mn-ea"/>
                <a:cs typeface="+mn-cs"/>
              </a:rPr>
              <a:t>de un alumno(a) o bien de alumnas y alumnos para </a:t>
            </a:r>
            <a:r>
              <a:rPr kumimoji="0" lang="es-MX" sz="2200" b="1" i="0" u="none" strike="noStrike" kern="1200" cap="none" spc="0" normalizeH="0" baseline="0" noProof="0" dirty="0">
                <a:ln>
                  <a:noFill/>
                </a:ln>
                <a:solidFill>
                  <a:srgbClr val="002060"/>
                </a:solidFill>
                <a:effectLst/>
                <a:uLnTx/>
                <a:uFillTx/>
                <a:latin typeface="Calibri" panose="020F0502020204030204"/>
                <a:ea typeface="+mn-ea"/>
                <a:cs typeface="+mn-cs"/>
              </a:rPr>
              <a:t>lastimar u ocasionar lesiones corporales a otro o deteriorar sus pertenencias</a:t>
            </a:r>
            <a:r>
              <a:rPr kumimoji="0" lang="es-MX" sz="2200" b="0" i="0" u="none" strike="noStrike" kern="1200" cap="none" spc="0" normalizeH="0" baseline="0" noProof="0" dirty="0">
                <a:ln>
                  <a:noFill/>
                </a:ln>
                <a:solidFill>
                  <a:srgbClr val="002060"/>
                </a:solidFill>
                <a:effectLst/>
                <a:uLnTx/>
                <a:uFillTx/>
                <a:latin typeface="Calibri" panose="020F0502020204030204"/>
                <a:ea typeface="+mn-ea"/>
                <a:cs typeface="+mn-cs"/>
              </a:rPr>
              <a:t>, esto incluye patear, pellizcar, escupir, empujar, esconder sus cosas.</a:t>
            </a:r>
          </a:p>
        </p:txBody>
      </p:sp>
      <p:sp>
        <p:nvSpPr>
          <p:cNvPr id="6" name="Rectángulo 5"/>
          <p:cNvSpPr/>
          <p:nvPr/>
        </p:nvSpPr>
        <p:spPr>
          <a:xfrm>
            <a:off x="869244" y="5585547"/>
            <a:ext cx="10453511" cy="76944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200" b="1" i="0" u="none" strike="noStrike" kern="1200" cap="none" spc="0" normalizeH="0" baseline="0" noProof="0" dirty="0">
                <a:ln>
                  <a:noFill/>
                </a:ln>
                <a:solidFill>
                  <a:srgbClr val="002060"/>
                </a:solidFill>
                <a:effectLst/>
                <a:uLnTx/>
                <a:uFillTx/>
                <a:latin typeface="Calibri" panose="020F0502020204030204"/>
                <a:ea typeface="+mn-ea"/>
                <a:cs typeface="+mn-cs"/>
              </a:rPr>
              <a:t>4.  </a:t>
            </a:r>
            <a:r>
              <a:rPr kumimoji="0" lang="es-MX" sz="2200" b="1" i="0" u="none" strike="noStrike" kern="1200" cap="none" spc="0" normalizeH="0" baseline="0" noProof="0" dirty="0" err="1">
                <a:ln>
                  <a:noFill/>
                </a:ln>
                <a:solidFill>
                  <a:srgbClr val="002060"/>
                </a:solidFill>
                <a:effectLst/>
                <a:uLnTx/>
                <a:uFillTx/>
                <a:latin typeface="Calibri" panose="020F0502020204030204"/>
                <a:ea typeface="+mn-ea"/>
                <a:cs typeface="+mn-cs"/>
              </a:rPr>
              <a:t>Ciberacoso</a:t>
            </a:r>
            <a:r>
              <a:rPr kumimoji="0" lang="es-MX" sz="2200" b="0" i="0" u="none" strike="noStrike" kern="1200" cap="none" spc="0" normalizeH="0" baseline="0" noProof="0" dirty="0">
                <a:ln>
                  <a:noFill/>
                </a:ln>
                <a:solidFill>
                  <a:srgbClr val="002060"/>
                </a:solidFill>
                <a:effectLst/>
                <a:uLnTx/>
                <a:uFillTx/>
                <a:latin typeface="Calibri" panose="020F0502020204030204"/>
                <a:ea typeface="+mn-ea"/>
                <a:cs typeface="+mn-cs"/>
              </a:rPr>
              <a:t>. – es acoso o </a:t>
            </a:r>
            <a:r>
              <a:rPr kumimoji="0" lang="es-MX" sz="2200" b="1" i="0" u="none" strike="noStrike" kern="1200" cap="none" spc="0" normalizeH="0" baseline="0" noProof="0" dirty="0">
                <a:ln>
                  <a:noFill/>
                </a:ln>
                <a:solidFill>
                  <a:srgbClr val="002060"/>
                </a:solidFill>
                <a:effectLst/>
                <a:uLnTx/>
                <a:uFillTx/>
                <a:latin typeface="Calibri" panose="020F0502020204030204"/>
                <a:ea typeface="+mn-ea"/>
                <a:cs typeface="+mn-cs"/>
              </a:rPr>
              <a:t>intimidación por medio de la tecnología digital</a:t>
            </a:r>
            <a:r>
              <a:rPr kumimoji="0" lang="es-MX" sz="2200" b="0" i="0" u="none" strike="noStrike" kern="1200" cap="none" spc="0" normalizeH="0" baseline="0" noProof="0" dirty="0">
                <a:ln>
                  <a:noFill/>
                </a:ln>
                <a:solidFill>
                  <a:srgbClr val="002060"/>
                </a:solidFill>
                <a:effectLst/>
                <a:uLnTx/>
                <a:uFillTx/>
                <a:latin typeface="Calibri" panose="020F0502020204030204"/>
                <a:ea typeface="+mn-ea"/>
                <a:cs typeface="+mn-cs"/>
              </a:rPr>
              <a:t>, redes sociales, mensajería, juegos, (teléfonos móviles, Tablet, </a:t>
            </a:r>
            <a:r>
              <a:rPr kumimoji="0" lang="es-MX" sz="2200" b="0" i="0" u="none" strike="noStrike" kern="1200" cap="none" spc="0" normalizeH="0" baseline="0" noProof="0" dirty="0" err="1">
                <a:ln>
                  <a:noFill/>
                </a:ln>
                <a:solidFill>
                  <a:srgbClr val="002060"/>
                </a:solidFill>
                <a:effectLst/>
                <a:uLnTx/>
                <a:uFillTx/>
                <a:latin typeface="Calibri" panose="020F0502020204030204"/>
                <a:ea typeface="+mn-ea"/>
                <a:cs typeface="+mn-cs"/>
              </a:rPr>
              <a:t>lap</a:t>
            </a:r>
            <a:r>
              <a:rPr kumimoji="0" lang="es-MX" sz="2200" b="0" i="0" u="none" strike="noStrike" kern="1200" cap="none" spc="0" normalizeH="0" baseline="0" noProof="0" dirty="0">
                <a:ln>
                  <a:noFill/>
                </a:ln>
                <a:solidFill>
                  <a:srgbClr val="002060"/>
                </a:solidFill>
                <a:effectLst/>
                <a:uLnTx/>
                <a:uFillTx/>
                <a:latin typeface="Calibri" panose="020F0502020204030204"/>
                <a:ea typeface="+mn-ea"/>
                <a:cs typeface="+mn-cs"/>
              </a:rPr>
              <a:t>- top).</a:t>
            </a:r>
          </a:p>
        </p:txBody>
      </p:sp>
      <p:pic>
        <p:nvPicPr>
          <p:cNvPr id="7" name="Imagen 6">
            <a:extLst>
              <a:ext uri="{FF2B5EF4-FFF2-40B4-BE49-F238E27FC236}">
                <a16:creationId xmlns:a16="http://schemas.microsoft.com/office/drawing/2014/main" id="{5613CCE3-02C1-E52C-4B86-BCD9DFC3865B}"/>
              </a:ext>
            </a:extLst>
          </p:cNvPr>
          <p:cNvPicPr>
            <a:picLocks noChangeAspect="1"/>
          </p:cNvPicPr>
          <p:nvPr/>
        </p:nvPicPr>
        <p:blipFill>
          <a:blip r:embed="rId4"/>
          <a:stretch>
            <a:fillRect/>
          </a:stretch>
        </p:blipFill>
        <p:spPr>
          <a:xfrm>
            <a:off x="174171" y="-61271"/>
            <a:ext cx="5612892" cy="1205484"/>
          </a:xfrm>
          <a:prstGeom prst="rect">
            <a:avLst/>
          </a:prstGeom>
        </p:spPr>
      </p:pic>
    </p:spTree>
    <p:extLst>
      <p:ext uri="{BB962C8B-B14F-4D97-AF65-F5344CB8AC3E}">
        <p14:creationId xmlns:p14="http://schemas.microsoft.com/office/powerpoint/2010/main" val="173432679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 grpId="0"/>
      <p:bldP spid="5" grpId="0"/>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63773" y="158213"/>
            <a:ext cx="11551493" cy="6699787"/>
          </a:xfrm>
          <a:prstGeom prst="rect">
            <a:avLst/>
          </a:prstGeom>
        </p:spPr>
      </p:pic>
    </p:spTree>
    <p:extLst>
      <p:ext uri="{BB962C8B-B14F-4D97-AF65-F5344CB8AC3E}">
        <p14:creationId xmlns:p14="http://schemas.microsoft.com/office/powerpoint/2010/main" val="27260932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Título 1">
            <a:extLst>
              <a:ext uri="{FF2B5EF4-FFF2-40B4-BE49-F238E27FC236}">
                <a16:creationId xmlns:a16="http://schemas.microsoft.com/office/drawing/2014/main" id="{96BA9D4B-3B23-A96E-15E7-39E35026BD3A}"/>
              </a:ext>
            </a:extLst>
          </p:cNvPr>
          <p:cNvSpPr txBox="1">
            <a:spLocks/>
          </p:cNvSpPr>
          <p:nvPr/>
        </p:nvSpPr>
        <p:spPr>
          <a:xfrm>
            <a:off x="1397897" y="1752601"/>
            <a:ext cx="8596668" cy="77953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b="1" dirty="0">
                <a:solidFill>
                  <a:schemeClr val="accent2"/>
                </a:solidFill>
                <a:effectLst>
                  <a:outerShdw blurRad="38100" dist="38100" dir="2700000" algn="tl">
                    <a:srgbClr val="000000">
                      <a:alpha val="43137"/>
                    </a:srgbClr>
                  </a:outerShdw>
                </a:effectLst>
                <a:latin typeface="+mn-lt"/>
              </a:rPr>
              <a:t>¿QUÉ ES MALTRATO?</a:t>
            </a:r>
          </a:p>
        </p:txBody>
      </p:sp>
      <p:sp>
        <p:nvSpPr>
          <p:cNvPr id="14" name="Marcador de contenido 2">
            <a:extLst>
              <a:ext uri="{FF2B5EF4-FFF2-40B4-BE49-F238E27FC236}">
                <a16:creationId xmlns:a16="http://schemas.microsoft.com/office/drawing/2014/main" id="{34401EC9-AA1E-1FB0-E287-F38D991C1FF9}"/>
              </a:ext>
            </a:extLst>
          </p:cNvPr>
          <p:cNvSpPr txBox="1">
            <a:spLocks/>
          </p:cNvSpPr>
          <p:nvPr/>
        </p:nvSpPr>
        <p:spPr>
          <a:xfrm>
            <a:off x="794428" y="2561717"/>
            <a:ext cx="10795403" cy="329364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s-MX" sz="2400" b="1" dirty="0">
                <a:solidFill>
                  <a:srgbClr val="002060"/>
                </a:solidFill>
              </a:rPr>
              <a:t>La organización Mundial de la Salud, define el maltrato infantil como los abusos y la desatención de que son objetos los menores de 18 años </a:t>
            </a:r>
            <a:r>
              <a:rPr lang="es-MX" sz="2400" dirty="0">
                <a:solidFill>
                  <a:srgbClr val="002060"/>
                </a:solidFill>
              </a:rPr>
              <a:t>e incluye todos los tipos de </a:t>
            </a:r>
            <a:r>
              <a:rPr lang="es-MX" sz="2400" b="1" dirty="0">
                <a:solidFill>
                  <a:srgbClr val="002060"/>
                </a:solidFill>
              </a:rPr>
              <a:t>maltrato físico o psicológico, abuso sexual, desatención, negligencia y explotación comercial </a:t>
            </a:r>
            <a:r>
              <a:rPr lang="es-MX" sz="2400" dirty="0">
                <a:solidFill>
                  <a:srgbClr val="002060"/>
                </a:solidFill>
              </a:rPr>
              <a:t>o de otro tipo que causen puedan causar un daño a la salud, desarrollo o dignidad de la niña, niño o adolescente y pone en peligro su supervivencia.</a:t>
            </a:r>
          </a:p>
          <a:p>
            <a:pPr algn="just"/>
            <a:r>
              <a:rPr lang="es-MX" sz="2400" dirty="0">
                <a:solidFill>
                  <a:srgbClr val="002060"/>
                </a:solidFill>
                <a:cs typeface="Arial" panose="020B0604020202020204" pitchFamily="34" charset="0"/>
              </a:rPr>
              <a:t>Es el uso de la fuerza o poder a través de la violencia física, psicológica, emocional y/o negligencia u omisión que ejerza </a:t>
            </a:r>
            <a:r>
              <a:rPr lang="es-MX" sz="2400" b="1" dirty="0">
                <a:solidFill>
                  <a:srgbClr val="002060"/>
                </a:solidFill>
                <a:cs typeface="Arial" panose="020B0604020202020204" pitchFamily="34" charset="0"/>
              </a:rPr>
              <a:t>cualquier trabajador al servicio de la educación.</a:t>
            </a:r>
            <a:r>
              <a:rPr lang="es-MX" sz="2400" b="1" dirty="0">
                <a:cs typeface="Arial" panose="020B0604020202020204" pitchFamily="34" charset="0"/>
              </a:rPr>
              <a:t> </a:t>
            </a:r>
            <a:endParaRPr lang="es-MX" sz="2400" b="1" dirty="0"/>
          </a:p>
        </p:txBody>
      </p:sp>
      <p:sp>
        <p:nvSpPr>
          <p:cNvPr id="15" name="CuadroTexto 14"/>
          <p:cNvSpPr txBox="1"/>
          <p:nvPr/>
        </p:nvSpPr>
        <p:spPr>
          <a:xfrm>
            <a:off x="794428" y="6475488"/>
            <a:ext cx="3882156" cy="276999"/>
          </a:xfrm>
          <a:prstGeom prst="rect">
            <a:avLst/>
          </a:prstGeom>
          <a:noFill/>
        </p:spPr>
        <p:txBody>
          <a:bodyPr wrap="square" rtlCol="0">
            <a:spAutoFit/>
          </a:bodyPr>
          <a:lstStyle/>
          <a:p>
            <a:r>
              <a:rPr lang="es-MX" sz="1200" dirty="0">
                <a:latin typeface="Bahnschrift SemiCondensed" panose="020B0502040204020203" pitchFamily="34" charset="0"/>
              </a:rPr>
              <a:t>Fuente: OMS y Secretaria de Educación y Deporte</a:t>
            </a:r>
            <a:endParaRPr lang="es-MX" sz="1200" dirty="0">
              <a:latin typeface="Bahnschrift SemiCondensed" panose="020B0502040204020203" pitchFamily="34" charset="0"/>
              <a:ea typeface="Open Sans" panose="020B0606030504020204" pitchFamily="34" charset="0"/>
              <a:cs typeface="Open Sans" panose="020B0606030504020204" pitchFamily="34" charset="0"/>
            </a:endParaRPr>
          </a:p>
        </p:txBody>
      </p:sp>
      <p:pic>
        <p:nvPicPr>
          <p:cNvPr id="2" name="Imagen 1">
            <a:extLst>
              <a:ext uri="{FF2B5EF4-FFF2-40B4-BE49-F238E27FC236}">
                <a16:creationId xmlns:a16="http://schemas.microsoft.com/office/drawing/2014/main" id="{9D8C5197-29CB-ACD6-C0B8-89ED47C9AE2E}"/>
              </a:ext>
            </a:extLst>
          </p:cNvPr>
          <p:cNvPicPr>
            <a:picLocks noChangeAspect="1"/>
          </p:cNvPicPr>
          <p:nvPr/>
        </p:nvPicPr>
        <p:blipFill>
          <a:blip r:embed="rId4"/>
          <a:stretch>
            <a:fillRect/>
          </a:stretch>
        </p:blipFill>
        <p:spPr>
          <a:xfrm>
            <a:off x="174171" y="-61271"/>
            <a:ext cx="5612892" cy="1205484"/>
          </a:xfrm>
          <a:prstGeom prst="rect">
            <a:avLst/>
          </a:prstGeom>
        </p:spPr>
      </p:pic>
    </p:spTree>
    <p:extLst>
      <p:ext uri="{BB962C8B-B14F-4D97-AF65-F5344CB8AC3E}">
        <p14:creationId xmlns:p14="http://schemas.microsoft.com/office/powerpoint/2010/main" val="27239387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Título 1">
            <a:extLst>
              <a:ext uri="{FF2B5EF4-FFF2-40B4-BE49-F238E27FC236}">
                <a16:creationId xmlns:a16="http://schemas.microsoft.com/office/drawing/2014/main" id="{4D635256-4DB9-348E-8951-9F1FCE22CD67}"/>
              </a:ext>
            </a:extLst>
          </p:cNvPr>
          <p:cNvSpPr txBox="1">
            <a:spLocks/>
          </p:cNvSpPr>
          <p:nvPr/>
        </p:nvSpPr>
        <p:spPr>
          <a:xfrm>
            <a:off x="2288964" y="1657042"/>
            <a:ext cx="7092424" cy="57898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5400" b="1" dirty="0">
                <a:solidFill>
                  <a:schemeClr val="accent2"/>
                </a:solidFill>
                <a:effectLst>
                  <a:outerShdw blurRad="38100" dist="38100" dir="2700000" algn="tl">
                    <a:srgbClr val="000000">
                      <a:alpha val="43137"/>
                    </a:srgbClr>
                  </a:outerShdw>
                </a:effectLst>
                <a:latin typeface="+mn-lt"/>
              </a:rPr>
              <a:t>DELITOS:</a:t>
            </a:r>
            <a:endParaRPr lang="es-MX" sz="5400" dirty="0">
              <a:solidFill>
                <a:schemeClr val="accent2"/>
              </a:solidFill>
              <a:latin typeface="+mn-lt"/>
            </a:endParaRPr>
          </a:p>
        </p:txBody>
      </p:sp>
      <p:sp>
        <p:nvSpPr>
          <p:cNvPr id="14" name="Marcador de contenido 2">
            <a:extLst>
              <a:ext uri="{FF2B5EF4-FFF2-40B4-BE49-F238E27FC236}">
                <a16:creationId xmlns:a16="http://schemas.microsoft.com/office/drawing/2014/main" id="{2A24C387-67EA-6FD0-FF17-4960EA514DB9}"/>
              </a:ext>
            </a:extLst>
          </p:cNvPr>
          <p:cNvSpPr txBox="1">
            <a:spLocks/>
          </p:cNvSpPr>
          <p:nvPr/>
        </p:nvSpPr>
        <p:spPr>
          <a:xfrm>
            <a:off x="597398" y="4709566"/>
            <a:ext cx="11230560" cy="150232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MX" sz="1800" b="1" dirty="0">
                <a:solidFill>
                  <a:srgbClr val="002060"/>
                </a:solidFill>
              </a:rPr>
              <a:t>Maltrato Infantil.- </a:t>
            </a:r>
            <a:r>
              <a:rPr lang="es-MX" sz="1800" dirty="0">
                <a:solidFill>
                  <a:srgbClr val="002060"/>
                </a:solidFill>
              </a:rPr>
              <a:t>Comete el delito de maltrato infantil, </a:t>
            </a:r>
            <a:r>
              <a:rPr lang="es-MX" sz="1800" b="1" dirty="0">
                <a:solidFill>
                  <a:srgbClr val="002060"/>
                </a:solidFill>
              </a:rPr>
              <a:t>cualquier persona distinta al agente de la violencia familiar </a:t>
            </a:r>
            <a:r>
              <a:rPr lang="es-MX" sz="1800" dirty="0">
                <a:solidFill>
                  <a:srgbClr val="002060"/>
                </a:solidFill>
              </a:rPr>
              <a:t>contemplada en el artículo 193 de este Código, </a:t>
            </a:r>
            <a:r>
              <a:rPr lang="es-MX" sz="1800" b="1" dirty="0">
                <a:solidFill>
                  <a:srgbClr val="002060"/>
                </a:solidFill>
              </a:rPr>
              <a:t>que ejerza algún acto abusivo de poder u omisión intencional que agreda física, psicológica, emocional o sexual</a:t>
            </a:r>
            <a:r>
              <a:rPr lang="es-MX" sz="1800" dirty="0">
                <a:solidFill>
                  <a:srgbClr val="002060"/>
                </a:solidFill>
              </a:rPr>
              <a:t>, </a:t>
            </a:r>
            <a:r>
              <a:rPr lang="es-MX" sz="1800" b="1" dirty="0">
                <a:solidFill>
                  <a:srgbClr val="002060"/>
                </a:solidFill>
              </a:rPr>
              <a:t>a una persona menor de dieciocho años</a:t>
            </a:r>
            <a:r>
              <a:rPr lang="es-MX" sz="1800" dirty="0">
                <a:solidFill>
                  <a:srgbClr val="002060"/>
                </a:solidFill>
              </a:rPr>
              <a:t>, </a:t>
            </a:r>
            <a:r>
              <a:rPr lang="es-MX" sz="1800" b="1" dirty="0">
                <a:solidFill>
                  <a:srgbClr val="002060"/>
                </a:solidFill>
              </a:rPr>
              <a:t>que esté sujeta a su custodia, vigilancia, educación, enseñanza o cuidado.</a:t>
            </a:r>
          </a:p>
          <a:p>
            <a:pPr marL="0" indent="0" algn="just">
              <a:buNone/>
            </a:pPr>
            <a:r>
              <a:rPr lang="es-MX" sz="1800" dirty="0">
                <a:solidFill>
                  <a:srgbClr val="002060"/>
                </a:solidFill>
              </a:rPr>
              <a:t>A quien cometa este delito, se le impondrá de uno a cuatro años de prisión y de cien a trescientos días multa.</a:t>
            </a:r>
            <a:endParaRPr lang="es-ES" dirty="0">
              <a:solidFill>
                <a:srgbClr val="002060"/>
              </a:solidFill>
            </a:endParaRPr>
          </a:p>
        </p:txBody>
      </p:sp>
      <p:sp>
        <p:nvSpPr>
          <p:cNvPr id="15" name="CuadroTexto 14"/>
          <p:cNvSpPr txBox="1"/>
          <p:nvPr/>
        </p:nvSpPr>
        <p:spPr>
          <a:xfrm>
            <a:off x="480720" y="6475488"/>
            <a:ext cx="5867400" cy="276999"/>
          </a:xfrm>
          <a:prstGeom prst="rect">
            <a:avLst/>
          </a:prstGeom>
          <a:noFill/>
        </p:spPr>
        <p:txBody>
          <a:bodyPr wrap="square" rtlCol="0">
            <a:spAutoFit/>
          </a:bodyPr>
          <a:lstStyle/>
          <a:p>
            <a:r>
              <a:rPr lang="es-MX" sz="1200" b="1" dirty="0"/>
              <a:t>Fuente:</a:t>
            </a:r>
            <a:r>
              <a:rPr lang="es-MX" sz="1200" dirty="0"/>
              <a:t> Art. 193 y 184 Ter. del Código Penal del Estado de Chihuahua </a:t>
            </a:r>
          </a:p>
        </p:txBody>
      </p:sp>
      <p:sp>
        <p:nvSpPr>
          <p:cNvPr id="2" name="Rectángulo 1"/>
          <p:cNvSpPr/>
          <p:nvPr/>
        </p:nvSpPr>
        <p:spPr>
          <a:xfrm>
            <a:off x="597398" y="2340465"/>
            <a:ext cx="11230560" cy="2308324"/>
          </a:xfrm>
          <a:prstGeom prst="rect">
            <a:avLst/>
          </a:prstGeom>
        </p:spPr>
        <p:txBody>
          <a:bodyPr wrap="square">
            <a:spAutoFit/>
          </a:bodyPr>
          <a:lstStyle/>
          <a:p>
            <a:pPr algn="just"/>
            <a:r>
              <a:rPr lang="es-MX" b="1" dirty="0">
                <a:solidFill>
                  <a:srgbClr val="002060"/>
                </a:solidFill>
                <a:ea typeface="Calibri" panose="020F0502020204030204" pitchFamily="34" charset="0"/>
                <a:cs typeface="Times New Roman" panose="02020603050405020304" pitchFamily="18" charset="0"/>
              </a:rPr>
              <a:t>Violencia Familiar</a:t>
            </a:r>
            <a:r>
              <a:rPr lang="es-MX" dirty="0">
                <a:solidFill>
                  <a:srgbClr val="002060"/>
                </a:solidFill>
                <a:ea typeface="Calibri" panose="020F0502020204030204" pitchFamily="34" charset="0"/>
                <a:cs typeface="Times New Roman" panose="02020603050405020304" pitchFamily="18" charset="0"/>
              </a:rPr>
              <a:t>.- A quien </a:t>
            </a:r>
            <a:r>
              <a:rPr lang="es-MX" b="1" dirty="0">
                <a:solidFill>
                  <a:srgbClr val="002060"/>
                </a:solidFill>
                <a:ea typeface="Calibri" panose="020F0502020204030204" pitchFamily="34" charset="0"/>
                <a:cs typeface="Times New Roman" panose="02020603050405020304" pitchFamily="18" charset="0"/>
              </a:rPr>
              <a:t>ejerza algún acto abusivo de poder u omisión intencional</a:t>
            </a:r>
            <a:r>
              <a:rPr lang="es-MX" dirty="0">
                <a:solidFill>
                  <a:srgbClr val="002060"/>
                </a:solidFill>
                <a:ea typeface="Calibri" panose="020F0502020204030204" pitchFamily="34" charset="0"/>
                <a:cs typeface="Times New Roman" panose="02020603050405020304" pitchFamily="18" charset="0"/>
              </a:rPr>
              <a:t>, dirigido a dominar, controlar o agredir de manera física, psicológica, patrimonial, económica o sexual, dentro o fuera del domicilio familiar, sobre alguna persona a la que esté, o haya estado unida, por un vínculo matrimonial, de parentesco por consanguinidad, afinidad o civil; tutela o curatela; concubinato; o bien, que haya tenido o tenga alguna relación afectiva o sentimental de hecho.</a:t>
            </a:r>
          </a:p>
          <a:p>
            <a:pPr algn="just"/>
            <a:endParaRPr lang="es-MX" dirty="0">
              <a:solidFill>
                <a:srgbClr val="002060"/>
              </a:solidFill>
              <a:ea typeface="Calibri" panose="020F0502020204030204" pitchFamily="34" charset="0"/>
              <a:cs typeface="Times New Roman" panose="02020603050405020304" pitchFamily="18" charset="0"/>
            </a:endParaRPr>
          </a:p>
          <a:p>
            <a:pPr algn="just"/>
            <a:r>
              <a:rPr lang="es-MX" dirty="0">
                <a:solidFill>
                  <a:srgbClr val="002060"/>
                </a:solidFill>
                <a:ea typeface="Calibri" panose="020F0502020204030204" pitchFamily="34" charset="0"/>
                <a:cs typeface="Times New Roman" panose="02020603050405020304" pitchFamily="18" charset="0"/>
              </a:rPr>
              <a:t>Se le impondrá de uno a cinco años de prisión y el tratamiento integral especializado enfocado a la erradicación de la violencia familiar.</a:t>
            </a:r>
            <a:endParaRPr lang="es-MX" b="1" dirty="0">
              <a:solidFill>
                <a:srgbClr val="002060"/>
              </a:solidFill>
            </a:endParaRPr>
          </a:p>
        </p:txBody>
      </p:sp>
      <p:pic>
        <p:nvPicPr>
          <p:cNvPr id="5" name="Imagen 4">
            <a:extLst>
              <a:ext uri="{FF2B5EF4-FFF2-40B4-BE49-F238E27FC236}">
                <a16:creationId xmlns:a16="http://schemas.microsoft.com/office/drawing/2014/main" id="{A94C1E57-4DF1-76BE-B9C0-43BB56AAC136}"/>
              </a:ext>
            </a:extLst>
          </p:cNvPr>
          <p:cNvPicPr>
            <a:picLocks noChangeAspect="1"/>
          </p:cNvPicPr>
          <p:nvPr/>
        </p:nvPicPr>
        <p:blipFill>
          <a:blip r:embed="rId4"/>
          <a:stretch>
            <a:fillRect/>
          </a:stretch>
        </p:blipFill>
        <p:spPr>
          <a:xfrm>
            <a:off x="174171" y="-61271"/>
            <a:ext cx="5612892" cy="1205484"/>
          </a:xfrm>
          <a:prstGeom prst="rect">
            <a:avLst/>
          </a:prstGeom>
        </p:spPr>
      </p:pic>
    </p:spTree>
    <p:extLst>
      <p:ext uri="{BB962C8B-B14F-4D97-AF65-F5344CB8AC3E}">
        <p14:creationId xmlns:p14="http://schemas.microsoft.com/office/powerpoint/2010/main" val="207130403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Título 1">
            <a:extLst>
              <a:ext uri="{FF2B5EF4-FFF2-40B4-BE49-F238E27FC236}">
                <a16:creationId xmlns:a16="http://schemas.microsoft.com/office/drawing/2014/main" id="{4D635256-4DB9-348E-8951-9F1FCE22CD67}"/>
              </a:ext>
            </a:extLst>
          </p:cNvPr>
          <p:cNvSpPr txBox="1">
            <a:spLocks/>
          </p:cNvSpPr>
          <p:nvPr/>
        </p:nvSpPr>
        <p:spPr>
          <a:xfrm>
            <a:off x="2326830" y="1680984"/>
            <a:ext cx="7092424" cy="57898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5400" b="1" dirty="0">
                <a:solidFill>
                  <a:schemeClr val="accent2"/>
                </a:solidFill>
                <a:effectLst>
                  <a:outerShdw blurRad="38100" dist="38100" dir="2700000" algn="tl">
                    <a:srgbClr val="000000">
                      <a:alpha val="43137"/>
                    </a:srgbClr>
                  </a:outerShdw>
                </a:effectLst>
                <a:latin typeface="+mn-lt"/>
              </a:rPr>
              <a:t>DELITOS:</a:t>
            </a:r>
            <a:endParaRPr lang="es-MX" sz="5400" dirty="0">
              <a:solidFill>
                <a:schemeClr val="accent2"/>
              </a:solidFill>
              <a:latin typeface="+mn-lt"/>
            </a:endParaRPr>
          </a:p>
        </p:txBody>
      </p:sp>
      <p:sp>
        <p:nvSpPr>
          <p:cNvPr id="14" name="Marcador de contenido 2">
            <a:extLst>
              <a:ext uri="{FF2B5EF4-FFF2-40B4-BE49-F238E27FC236}">
                <a16:creationId xmlns:a16="http://schemas.microsoft.com/office/drawing/2014/main" id="{2A24C387-67EA-6FD0-FF17-4960EA514DB9}"/>
              </a:ext>
            </a:extLst>
          </p:cNvPr>
          <p:cNvSpPr txBox="1">
            <a:spLocks/>
          </p:cNvSpPr>
          <p:nvPr/>
        </p:nvSpPr>
        <p:spPr>
          <a:xfrm>
            <a:off x="643023" y="2471910"/>
            <a:ext cx="10769599" cy="372315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MX" sz="2000" b="1" dirty="0">
                <a:solidFill>
                  <a:srgbClr val="002060"/>
                </a:solidFill>
                <a:ea typeface="Calibri" panose="020F0502020204030204" pitchFamily="34" charset="0"/>
                <a:cs typeface="Times New Roman" panose="02020603050405020304" pitchFamily="18" charset="0"/>
              </a:rPr>
              <a:t>Omisión de auxilio o de cuidado </a:t>
            </a:r>
            <a:r>
              <a:rPr lang="es-MX" sz="2000" dirty="0">
                <a:solidFill>
                  <a:srgbClr val="002060"/>
                </a:solidFill>
                <a:ea typeface="Calibri" panose="020F0502020204030204" pitchFamily="34" charset="0"/>
                <a:cs typeface="Times New Roman" panose="02020603050405020304" pitchFamily="18" charset="0"/>
              </a:rPr>
              <a:t>.- A quien abandone a una persona incapaz de valerse por sí misma teniendo la obligación de cuidarla, se le impondrán de uno a cinco años de prisión si no resultare lesión o daño alguno. Si el sujeto activo fuese médico o profesionista similar o auxiliar, también se le suspenderá en el ejercicio de su profesión hasta por dos años. </a:t>
            </a:r>
          </a:p>
          <a:p>
            <a:pPr marL="0" indent="0" algn="just">
              <a:buNone/>
            </a:pPr>
            <a:r>
              <a:rPr lang="es-MX" sz="2000" dirty="0">
                <a:solidFill>
                  <a:srgbClr val="002060"/>
                </a:solidFill>
                <a:ea typeface="Calibri" panose="020F0502020204030204" pitchFamily="34" charset="0"/>
                <a:cs typeface="Times New Roman" panose="02020603050405020304" pitchFamily="18" charset="0"/>
              </a:rPr>
              <a:t> A quien realice la conducta descrita en el párrafo anterior, laborando en establecimientos asistenciales, o establecimientos públicos o privados que presten servicios a niñas, niños, adolescentes o personas mayores, además se  le suspenderá hasta por dos años en el ejercicio de la profesión, oficio o empleo en estas instituciones.    </a:t>
            </a:r>
          </a:p>
          <a:p>
            <a:pPr marL="0" indent="0" algn="just">
              <a:buNone/>
            </a:pPr>
            <a:r>
              <a:rPr lang="es-MX" sz="2000" dirty="0">
                <a:solidFill>
                  <a:srgbClr val="002060"/>
                </a:solidFill>
                <a:ea typeface="Calibri" panose="020F0502020204030204" pitchFamily="34" charset="0"/>
                <a:cs typeface="Times New Roman" panose="02020603050405020304" pitchFamily="18" charset="0"/>
              </a:rPr>
              <a:t>Si el sujeto activo fuese quien ejerce la patria potestad o tutela del pasivo, se le sancionará además con la suspensión o pérdida de los derechos derivados de la patria potestad o de la tutela, en los términos del Código Civil del Estado de Chihuahua.</a:t>
            </a:r>
            <a:endParaRPr lang="es-ES" dirty="0">
              <a:solidFill>
                <a:srgbClr val="002060"/>
              </a:solidFill>
            </a:endParaRPr>
          </a:p>
          <a:p>
            <a:endParaRPr lang="es-MX" sz="1800" dirty="0">
              <a:solidFill>
                <a:srgbClr val="7030A0"/>
              </a:solidFill>
              <a:ea typeface="Calibri" panose="020F0502020204030204" pitchFamily="34" charset="0"/>
              <a:cs typeface="Times New Roman" panose="02020603050405020304" pitchFamily="18" charset="0"/>
            </a:endParaRPr>
          </a:p>
          <a:p>
            <a:endParaRPr lang="es-MX" dirty="0"/>
          </a:p>
        </p:txBody>
      </p:sp>
      <p:sp>
        <p:nvSpPr>
          <p:cNvPr id="15" name="CuadroTexto 14"/>
          <p:cNvSpPr txBox="1"/>
          <p:nvPr/>
        </p:nvSpPr>
        <p:spPr>
          <a:xfrm>
            <a:off x="533398" y="6475488"/>
            <a:ext cx="5867400" cy="276999"/>
          </a:xfrm>
          <a:prstGeom prst="rect">
            <a:avLst/>
          </a:prstGeom>
          <a:noFill/>
        </p:spPr>
        <p:txBody>
          <a:bodyPr wrap="square" rtlCol="0">
            <a:spAutoFit/>
          </a:bodyPr>
          <a:lstStyle/>
          <a:p>
            <a:r>
              <a:rPr lang="es-MX" sz="1200" b="1" dirty="0"/>
              <a:t>Fuente:</a:t>
            </a:r>
            <a:r>
              <a:rPr lang="es-MX" sz="1200" dirty="0"/>
              <a:t> Art. 154 del Código Penal del Estado de Chihuahua </a:t>
            </a:r>
          </a:p>
        </p:txBody>
      </p:sp>
      <p:pic>
        <p:nvPicPr>
          <p:cNvPr id="2" name="Imagen 1">
            <a:extLst>
              <a:ext uri="{FF2B5EF4-FFF2-40B4-BE49-F238E27FC236}">
                <a16:creationId xmlns:a16="http://schemas.microsoft.com/office/drawing/2014/main" id="{724FEF34-CCD5-DE4C-7559-DE9B99E75A27}"/>
              </a:ext>
            </a:extLst>
          </p:cNvPr>
          <p:cNvPicPr>
            <a:picLocks noChangeAspect="1"/>
          </p:cNvPicPr>
          <p:nvPr/>
        </p:nvPicPr>
        <p:blipFill>
          <a:blip r:embed="rId4"/>
          <a:stretch>
            <a:fillRect/>
          </a:stretch>
        </p:blipFill>
        <p:spPr>
          <a:xfrm>
            <a:off x="174171" y="-61271"/>
            <a:ext cx="5612892" cy="1205484"/>
          </a:xfrm>
          <a:prstGeom prst="rect">
            <a:avLst/>
          </a:prstGeom>
        </p:spPr>
      </p:pic>
    </p:spTree>
    <p:extLst>
      <p:ext uri="{BB962C8B-B14F-4D97-AF65-F5344CB8AC3E}">
        <p14:creationId xmlns:p14="http://schemas.microsoft.com/office/powerpoint/2010/main" val="285369326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Título 1">
            <a:extLst>
              <a:ext uri="{FF2B5EF4-FFF2-40B4-BE49-F238E27FC236}">
                <a16:creationId xmlns:a16="http://schemas.microsoft.com/office/drawing/2014/main" id="{4D635256-4DB9-348E-8951-9F1FCE22CD67}"/>
              </a:ext>
            </a:extLst>
          </p:cNvPr>
          <p:cNvSpPr txBox="1">
            <a:spLocks/>
          </p:cNvSpPr>
          <p:nvPr/>
        </p:nvSpPr>
        <p:spPr>
          <a:xfrm>
            <a:off x="2150019" y="1655141"/>
            <a:ext cx="7092424" cy="57898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5400" b="1" dirty="0">
                <a:solidFill>
                  <a:schemeClr val="accent2"/>
                </a:solidFill>
                <a:effectLst>
                  <a:outerShdw blurRad="38100" dist="38100" dir="2700000" algn="tl">
                    <a:srgbClr val="000000">
                      <a:alpha val="43137"/>
                    </a:srgbClr>
                  </a:outerShdw>
                </a:effectLst>
                <a:latin typeface="+mn-lt"/>
              </a:rPr>
              <a:t>DELITOS:</a:t>
            </a:r>
            <a:endParaRPr lang="es-MX" sz="5400" dirty="0">
              <a:solidFill>
                <a:schemeClr val="accent2"/>
              </a:solidFill>
              <a:latin typeface="+mn-lt"/>
            </a:endParaRPr>
          </a:p>
        </p:txBody>
      </p:sp>
      <p:sp>
        <p:nvSpPr>
          <p:cNvPr id="14" name="Marcador de contenido 2">
            <a:extLst>
              <a:ext uri="{FF2B5EF4-FFF2-40B4-BE49-F238E27FC236}">
                <a16:creationId xmlns:a16="http://schemas.microsoft.com/office/drawing/2014/main" id="{2A24C387-67EA-6FD0-FF17-4960EA514DB9}"/>
              </a:ext>
            </a:extLst>
          </p:cNvPr>
          <p:cNvSpPr txBox="1">
            <a:spLocks/>
          </p:cNvSpPr>
          <p:nvPr/>
        </p:nvSpPr>
        <p:spPr>
          <a:xfrm>
            <a:off x="711200" y="2599860"/>
            <a:ext cx="10769599" cy="343587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MX" sz="2000" b="1" dirty="0">
                <a:solidFill>
                  <a:srgbClr val="002060"/>
                </a:solidFill>
                <a:ea typeface="Calibri" panose="020F0502020204030204" pitchFamily="34" charset="0"/>
                <a:cs typeface="Times New Roman" panose="02020603050405020304" pitchFamily="18" charset="0"/>
              </a:rPr>
              <a:t>Delitos contra la formación de las personas menores de edad y protección integral de personas que no tienen la capacidad para comprender el significado del hecho</a:t>
            </a:r>
            <a:r>
              <a:rPr lang="es-MX" sz="2000" dirty="0">
                <a:solidFill>
                  <a:srgbClr val="002060"/>
                </a:solidFill>
                <a:ea typeface="Calibri" panose="020F0502020204030204" pitchFamily="34" charset="0"/>
                <a:cs typeface="Times New Roman" panose="02020603050405020304" pitchFamily="18" charset="0"/>
              </a:rPr>
              <a:t>.-  A quien por cualquier medio, procure, induzca o facilite a una persona menor de edad o quien no tenga la capacidad para comprender el significado del hecho al consumo de bebidas embriagantes o sustancias tóxicas para que adquiera los hábitos del alcoholismo o la farmacodependencia, o a formar parte de una asociación delictuosa o de la delincuencia organizada, se le impondrá pena de seis meses a tres años de prisión y de trescientos a mil días de multa.  </a:t>
            </a:r>
          </a:p>
          <a:p>
            <a:pPr marL="0" indent="0" algn="just">
              <a:buNone/>
            </a:pPr>
            <a:endParaRPr lang="es-MX" sz="800" dirty="0">
              <a:solidFill>
                <a:srgbClr val="002060"/>
              </a:solidFill>
              <a:ea typeface="Calibri" panose="020F0502020204030204" pitchFamily="34" charset="0"/>
              <a:cs typeface="Times New Roman" panose="02020603050405020304" pitchFamily="18" charset="0"/>
            </a:endParaRPr>
          </a:p>
          <a:p>
            <a:pPr marL="0" indent="0" algn="just">
              <a:buNone/>
            </a:pPr>
            <a:r>
              <a:rPr lang="es-MX" sz="2000" dirty="0">
                <a:solidFill>
                  <a:srgbClr val="002060"/>
                </a:solidFill>
                <a:ea typeface="Calibri" panose="020F0502020204030204" pitchFamily="34" charset="0"/>
                <a:cs typeface="Times New Roman" panose="02020603050405020304" pitchFamily="18" charset="0"/>
              </a:rPr>
              <a:t>Cuando de la práctica reiterada del activo, el pasivo del delito adquiera los hábitos del alcoholismo o la farmacodependencia, o forme parte de una asociación delictuosa o de la delincuencia organizada las penalidades podrán aumentarse hasta en un tanto más.</a:t>
            </a:r>
            <a:endParaRPr lang="es-ES" dirty="0">
              <a:solidFill>
                <a:srgbClr val="002060"/>
              </a:solidFill>
            </a:endParaRPr>
          </a:p>
        </p:txBody>
      </p:sp>
      <p:sp>
        <p:nvSpPr>
          <p:cNvPr id="15" name="CuadroTexto 14"/>
          <p:cNvSpPr txBox="1"/>
          <p:nvPr/>
        </p:nvSpPr>
        <p:spPr>
          <a:xfrm>
            <a:off x="711200" y="6475488"/>
            <a:ext cx="5867400" cy="276999"/>
          </a:xfrm>
          <a:prstGeom prst="rect">
            <a:avLst/>
          </a:prstGeom>
          <a:noFill/>
        </p:spPr>
        <p:txBody>
          <a:bodyPr wrap="square" rtlCol="0">
            <a:spAutoFit/>
          </a:bodyPr>
          <a:lstStyle/>
          <a:p>
            <a:r>
              <a:rPr lang="es-MX" sz="1200" b="1" dirty="0"/>
              <a:t>Fuente:</a:t>
            </a:r>
            <a:r>
              <a:rPr lang="es-MX" sz="1200" dirty="0"/>
              <a:t> Art. 181 del Código Penal del Estado de Chihuahua </a:t>
            </a:r>
          </a:p>
        </p:txBody>
      </p:sp>
      <p:pic>
        <p:nvPicPr>
          <p:cNvPr id="2" name="Imagen 1">
            <a:extLst>
              <a:ext uri="{FF2B5EF4-FFF2-40B4-BE49-F238E27FC236}">
                <a16:creationId xmlns:a16="http://schemas.microsoft.com/office/drawing/2014/main" id="{5913EE45-8367-9627-237E-975F5397EAA9}"/>
              </a:ext>
            </a:extLst>
          </p:cNvPr>
          <p:cNvPicPr>
            <a:picLocks noChangeAspect="1"/>
          </p:cNvPicPr>
          <p:nvPr/>
        </p:nvPicPr>
        <p:blipFill>
          <a:blip r:embed="rId4"/>
          <a:stretch>
            <a:fillRect/>
          </a:stretch>
        </p:blipFill>
        <p:spPr>
          <a:xfrm>
            <a:off x="174171" y="-61271"/>
            <a:ext cx="5612892" cy="1205484"/>
          </a:xfrm>
          <a:prstGeom prst="rect">
            <a:avLst/>
          </a:prstGeom>
        </p:spPr>
      </p:pic>
    </p:spTree>
    <p:extLst>
      <p:ext uri="{BB962C8B-B14F-4D97-AF65-F5344CB8AC3E}">
        <p14:creationId xmlns:p14="http://schemas.microsoft.com/office/powerpoint/2010/main" val="196033456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Título 1">
            <a:extLst>
              <a:ext uri="{FF2B5EF4-FFF2-40B4-BE49-F238E27FC236}">
                <a16:creationId xmlns:a16="http://schemas.microsoft.com/office/drawing/2014/main" id="{6B38DCF1-ECB1-13A7-3103-5A6C94164546}"/>
              </a:ext>
            </a:extLst>
          </p:cNvPr>
          <p:cNvSpPr txBox="1">
            <a:spLocks/>
          </p:cNvSpPr>
          <p:nvPr/>
        </p:nvSpPr>
        <p:spPr>
          <a:xfrm>
            <a:off x="1363286" y="1629480"/>
            <a:ext cx="9465427" cy="68199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b="1" dirty="0">
                <a:solidFill>
                  <a:schemeClr val="accent2"/>
                </a:solidFill>
                <a:effectLst>
                  <a:outerShdw blurRad="38100" dist="38100" dir="2700000" algn="tl">
                    <a:srgbClr val="000000">
                      <a:alpha val="43137"/>
                    </a:srgbClr>
                  </a:outerShdw>
                </a:effectLst>
                <a:latin typeface="+mn-lt"/>
              </a:rPr>
              <a:t>LEY GENERAL DE LOS DERECHOS DE NNA</a:t>
            </a:r>
            <a:endParaRPr lang="es-MX" b="1" dirty="0">
              <a:solidFill>
                <a:schemeClr val="accent2"/>
              </a:solidFill>
              <a:effectLst>
                <a:outerShdw blurRad="38100" dist="38100" dir="2700000" algn="tl">
                  <a:srgbClr val="000000">
                    <a:alpha val="43137"/>
                  </a:srgbClr>
                </a:outerShdw>
              </a:effectLst>
              <a:latin typeface="+mn-lt"/>
            </a:endParaRPr>
          </a:p>
        </p:txBody>
      </p:sp>
      <p:sp>
        <p:nvSpPr>
          <p:cNvPr id="14" name="Marcador de contenido 2">
            <a:extLst>
              <a:ext uri="{FF2B5EF4-FFF2-40B4-BE49-F238E27FC236}">
                <a16:creationId xmlns:a16="http://schemas.microsoft.com/office/drawing/2014/main" id="{F7A1FE2F-D749-787E-FBD8-44977A7592B6}"/>
              </a:ext>
            </a:extLst>
          </p:cNvPr>
          <p:cNvSpPr txBox="1">
            <a:spLocks/>
          </p:cNvSpPr>
          <p:nvPr/>
        </p:nvSpPr>
        <p:spPr>
          <a:xfrm>
            <a:off x="1076649" y="2425334"/>
            <a:ext cx="10038700" cy="384197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ES" sz="2000" b="1" dirty="0">
                <a:solidFill>
                  <a:srgbClr val="002060"/>
                </a:solidFill>
                <a:effectLst>
                  <a:outerShdw blurRad="38100" dist="38100" dir="2700000" algn="tl">
                    <a:srgbClr val="000000">
                      <a:alpha val="43137"/>
                    </a:srgbClr>
                  </a:outerShdw>
                </a:effectLst>
              </a:rPr>
              <a:t>Art. 47 </a:t>
            </a:r>
            <a:r>
              <a:rPr lang="es-ES" sz="2000" dirty="0">
                <a:solidFill>
                  <a:srgbClr val="002060"/>
                </a:solidFill>
              </a:rPr>
              <a:t>Las autoridades federales, de las entidades federativas, municipales y de las demarcaciones territoriales de la Ciudad de México, en el ámbito de sus respectivas competencias, </a:t>
            </a:r>
            <a:r>
              <a:rPr lang="es-ES" sz="2000" b="1" dirty="0">
                <a:solidFill>
                  <a:srgbClr val="002060"/>
                </a:solidFill>
              </a:rPr>
              <a:t>están obligadas a tomar las medidas necesarias para prevenir, atender y sancionar los casos </a:t>
            </a:r>
            <a:r>
              <a:rPr lang="es-ES" sz="2000" dirty="0">
                <a:solidFill>
                  <a:srgbClr val="002060"/>
                </a:solidFill>
              </a:rPr>
              <a:t>en que niñas, niños o adolescentes se vean afectados por:</a:t>
            </a:r>
          </a:p>
          <a:p>
            <a:pPr marL="0" indent="0">
              <a:buNone/>
            </a:pPr>
            <a:r>
              <a:rPr lang="es-MX" sz="2000" dirty="0">
                <a:solidFill>
                  <a:srgbClr val="002060"/>
                </a:solidFill>
              </a:rPr>
              <a:t>Fracc. I.- El descuido, negligencia, abandono o abuso físico, psicológico o sexual; </a:t>
            </a:r>
          </a:p>
          <a:p>
            <a:pPr marL="0" indent="0">
              <a:buFont typeface="Arial" panose="020B0604020202020204" pitchFamily="34" charset="0"/>
              <a:buNone/>
            </a:pPr>
            <a:r>
              <a:rPr lang="es-ES" sz="2000" dirty="0">
                <a:solidFill>
                  <a:srgbClr val="002060"/>
                </a:solidFill>
              </a:rPr>
              <a:t>Fracc. VIII.- </a:t>
            </a:r>
            <a:r>
              <a:rPr lang="es-ES" sz="2000" b="1" dirty="0">
                <a:solidFill>
                  <a:srgbClr val="002060"/>
                </a:solidFill>
              </a:rPr>
              <a:t>El castigo corporal y humillante.</a:t>
            </a:r>
          </a:p>
          <a:p>
            <a:pPr marL="0" indent="0" algn="just">
              <a:buFont typeface="Arial" panose="020B0604020202020204" pitchFamily="34" charset="0"/>
              <a:buNone/>
            </a:pPr>
            <a:r>
              <a:rPr lang="es-ES" sz="2000" b="1" dirty="0">
                <a:solidFill>
                  <a:srgbClr val="002060"/>
                </a:solidFill>
              </a:rPr>
              <a:t>Las niñas, niños y adolescentes tienen derecho a recibir orientación, educación, cuidado y crianza de su madre, su padre </a:t>
            </a:r>
            <a:r>
              <a:rPr lang="es-ES" sz="2000" dirty="0">
                <a:solidFill>
                  <a:srgbClr val="002060"/>
                </a:solidFill>
              </a:rPr>
              <a:t>o de quienes ejerzan la patria potestad, tutela o guarda y custodia, </a:t>
            </a:r>
            <a:r>
              <a:rPr lang="es-ES" sz="2000" b="1" dirty="0">
                <a:solidFill>
                  <a:srgbClr val="002060"/>
                </a:solidFill>
              </a:rPr>
              <a:t>así como de los encargados y el personal de instituciones educativas</a:t>
            </a:r>
            <a:r>
              <a:rPr lang="es-ES" sz="2000" dirty="0">
                <a:solidFill>
                  <a:srgbClr val="002060"/>
                </a:solidFill>
              </a:rPr>
              <a:t>, deportivas, religiosas, de salud, de asistencia social, y de cualquier otra índole que brinde asistencia a niñas, niños y adolescentes, </a:t>
            </a:r>
            <a:r>
              <a:rPr lang="es-ES" sz="2000" b="1" dirty="0">
                <a:solidFill>
                  <a:srgbClr val="002060"/>
                </a:solidFill>
              </a:rPr>
              <a:t>sin que, en modo alguno, se autorice a estos el uso del castigo corporal ni el castigo humillante</a:t>
            </a:r>
            <a:r>
              <a:rPr lang="es-ES" sz="2000" dirty="0">
                <a:solidFill>
                  <a:srgbClr val="002060"/>
                </a:solidFill>
              </a:rPr>
              <a:t>. </a:t>
            </a:r>
          </a:p>
        </p:txBody>
      </p:sp>
      <p:sp>
        <p:nvSpPr>
          <p:cNvPr id="15" name="CuadroTexto 14"/>
          <p:cNvSpPr txBox="1"/>
          <p:nvPr/>
        </p:nvSpPr>
        <p:spPr>
          <a:xfrm>
            <a:off x="1076649" y="6450376"/>
            <a:ext cx="5867400" cy="276999"/>
          </a:xfrm>
          <a:prstGeom prst="rect">
            <a:avLst/>
          </a:prstGeom>
          <a:noFill/>
        </p:spPr>
        <p:txBody>
          <a:bodyPr wrap="square" rtlCol="0">
            <a:spAutoFit/>
          </a:bodyPr>
          <a:lstStyle/>
          <a:p>
            <a:r>
              <a:rPr lang="es-MX" sz="1200" b="1" dirty="0"/>
              <a:t>Fuente:</a:t>
            </a:r>
            <a:r>
              <a:rPr lang="es-MX" sz="1200" dirty="0"/>
              <a:t> Ley General de los Derechos de NNA</a:t>
            </a:r>
          </a:p>
        </p:txBody>
      </p:sp>
      <p:pic>
        <p:nvPicPr>
          <p:cNvPr id="2" name="Imagen 1">
            <a:extLst>
              <a:ext uri="{FF2B5EF4-FFF2-40B4-BE49-F238E27FC236}">
                <a16:creationId xmlns:a16="http://schemas.microsoft.com/office/drawing/2014/main" id="{A804AEB2-D72D-EF41-DF79-9D61BAB8C283}"/>
              </a:ext>
            </a:extLst>
          </p:cNvPr>
          <p:cNvPicPr>
            <a:picLocks noChangeAspect="1"/>
          </p:cNvPicPr>
          <p:nvPr/>
        </p:nvPicPr>
        <p:blipFill>
          <a:blip r:embed="rId4"/>
          <a:stretch>
            <a:fillRect/>
          </a:stretch>
        </p:blipFill>
        <p:spPr>
          <a:xfrm>
            <a:off x="174171" y="-61271"/>
            <a:ext cx="5612892" cy="1205484"/>
          </a:xfrm>
          <a:prstGeom prst="rect">
            <a:avLst/>
          </a:prstGeom>
        </p:spPr>
      </p:pic>
    </p:spTree>
    <p:extLst>
      <p:ext uri="{BB962C8B-B14F-4D97-AF65-F5344CB8AC3E}">
        <p14:creationId xmlns:p14="http://schemas.microsoft.com/office/powerpoint/2010/main" val="348446137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CuadroTexto 12">
            <a:extLst>
              <a:ext uri="{FF2B5EF4-FFF2-40B4-BE49-F238E27FC236}">
                <a16:creationId xmlns:a16="http://schemas.microsoft.com/office/drawing/2014/main" id="{699D95AE-5FD7-5D34-CF60-CF6DF357643E}"/>
              </a:ext>
            </a:extLst>
          </p:cNvPr>
          <p:cNvSpPr txBox="1"/>
          <p:nvPr/>
        </p:nvSpPr>
        <p:spPr>
          <a:xfrm>
            <a:off x="449317" y="1655893"/>
            <a:ext cx="10493828" cy="769441"/>
          </a:xfrm>
          <a:prstGeom prst="rect">
            <a:avLst/>
          </a:prstGeom>
          <a:noFill/>
        </p:spPr>
        <p:txBody>
          <a:bodyPr wrap="square">
            <a:spAutoFit/>
          </a:bodyPr>
          <a:lstStyle/>
          <a:p>
            <a:pPr algn="ctr"/>
            <a:r>
              <a:rPr lang="es-ES" sz="4400" b="1" dirty="0">
                <a:solidFill>
                  <a:schemeClr val="accent2"/>
                </a:solidFill>
                <a:effectLst>
                  <a:outerShdw blurRad="38100" dist="38100" dir="2700000" algn="tl">
                    <a:srgbClr val="000000">
                      <a:alpha val="43137"/>
                    </a:srgbClr>
                  </a:outerShdw>
                </a:effectLst>
              </a:rPr>
              <a:t>CASTIGO CORPORAL Y HUMILLANTE</a:t>
            </a:r>
            <a:endParaRPr lang="es-MX" sz="4400" dirty="0">
              <a:solidFill>
                <a:schemeClr val="accent2"/>
              </a:solidFill>
              <a:effectLst>
                <a:outerShdw blurRad="38100" dist="38100" dir="2700000" algn="tl">
                  <a:srgbClr val="000000">
                    <a:alpha val="43137"/>
                  </a:srgbClr>
                </a:outerShdw>
              </a:effectLst>
            </a:endParaRPr>
          </a:p>
        </p:txBody>
      </p:sp>
      <p:sp>
        <p:nvSpPr>
          <p:cNvPr id="14" name="CuadroTexto 13">
            <a:extLst>
              <a:ext uri="{FF2B5EF4-FFF2-40B4-BE49-F238E27FC236}">
                <a16:creationId xmlns:a16="http://schemas.microsoft.com/office/drawing/2014/main" id="{DEEB309E-A7A0-A1CF-6219-7BA93F80526E}"/>
              </a:ext>
            </a:extLst>
          </p:cNvPr>
          <p:cNvSpPr txBox="1"/>
          <p:nvPr/>
        </p:nvSpPr>
        <p:spPr>
          <a:xfrm>
            <a:off x="1124718" y="4639495"/>
            <a:ext cx="10306353" cy="1446550"/>
          </a:xfrm>
          <a:prstGeom prst="rect">
            <a:avLst/>
          </a:prstGeom>
          <a:noFill/>
        </p:spPr>
        <p:txBody>
          <a:bodyPr wrap="square">
            <a:spAutoFit/>
          </a:bodyPr>
          <a:lstStyle/>
          <a:p>
            <a:pPr marL="342900" indent="-342900">
              <a:buFont typeface="Arial" panose="020B0604020202020204" pitchFamily="34" charset="0"/>
              <a:buChar char="•"/>
            </a:pPr>
            <a:r>
              <a:rPr lang="es-ES" sz="2200" b="1" dirty="0">
                <a:solidFill>
                  <a:srgbClr val="002060"/>
                </a:solidFill>
              </a:rPr>
              <a:t>Castigo humillante </a:t>
            </a:r>
          </a:p>
          <a:p>
            <a:pPr algn="just"/>
            <a:r>
              <a:rPr lang="es-ES" sz="2200" dirty="0">
                <a:solidFill>
                  <a:srgbClr val="002060"/>
                </a:solidFill>
              </a:rPr>
              <a:t>Es cualquier trato ofensivo, denigrante, desvalorizador, estigmatizante, ridiculizador y de menosprecio, y cualquier acto que tenga como objetivo provocar dolor, amenaza, molestia o humillación cometido en contra de niñas, niños y adolescentes. </a:t>
            </a:r>
            <a:endParaRPr lang="es-MX" sz="2200" dirty="0">
              <a:solidFill>
                <a:srgbClr val="002060"/>
              </a:solidFill>
            </a:endParaRPr>
          </a:p>
        </p:txBody>
      </p:sp>
      <p:sp>
        <p:nvSpPr>
          <p:cNvPr id="15" name="CuadroTexto 14"/>
          <p:cNvSpPr txBox="1"/>
          <p:nvPr/>
        </p:nvSpPr>
        <p:spPr>
          <a:xfrm>
            <a:off x="1124720" y="6475488"/>
            <a:ext cx="5867400" cy="276999"/>
          </a:xfrm>
          <a:prstGeom prst="rect">
            <a:avLst/>
          </a:prstGeom>
          <a:noFill/>
        </p:spPr>
        <p:txBody>
          <a:bodyPr wrap="square" rtlCol="0">
            <a:spAutoFit/>
          </a:bodyPr>
          <a:lstStyle/>
          <a:p>
            <a:r>
              <a:rPr lang="es-MX" sz="1200" b="1" dirty="0"/>
              <a:t>Fuente:</a:t>
            </a:r>
            <a:r>
              <a:rPr lang="es-MX" sz="1200" dirty="0"/>
              <a:t> Ley General de los Derechos de NNA</a:t>
            </a:r>
          </a:p>
        </p:txBody>
      </p:sp>
      <p:sp>
        <p:nvSpPr>
          <p:cNvPr id="2" name="Rectángulo 1"/>
          <p:cNvSpPr/>
          <p:nvPr/>
        </p:nvSpPr>
        <p:spPr>
          <a:xfrm>
            <a:off x="1124717" y="2455725"/>
            <a:ext cx="10306353" cy="2123658"/>
          </a:xfrm>
          <a:prstGeom prst="rect">
            <a:avLst/>
          </a:prstGeom>
        </p:spPr>
        <p:txBody>
          <a:bodyPr wrap="square">
            <a:spAutoFit/>
          </a:bodyPr>
          <a:lstStyle/>
          <a:p>
            <a:pPr marL="342900" indent="-342900">
              <a:buFont typeface="Arial" panose="020B0604020202020204" pitchFamily="34" charset="0"/>
              <a:buChar char="•"/>
            </a:pPr>
            <a:r>
              <a:rPr lang="es-ES" sz="2200" b="1" dirty="0">
                <a:solidFill>
                  <a:srgbClr val="002060"/>
                </a:solidFill>
              </a:rPr>
              <a:t>Castigo corporal o físico </a:t>
            </a:r>
          </a:p>
          <a:p>
            <a:pPr algn="just"/>
            <a:r>
              <a:rPr lang="es-ES" sz="2200" dirty="0">
                <a:solidFill>
                  <a:srgbClr val="002060"/>
                </a:solidFill>
              </a:rPr>
              <a:t>Es todo aquel acto cometido en contra de niñas, niños y adolescentes en el que se utilice la fuerza física, incluyendo golpes con la mano o con algún objeto, empujones, pellizcos, mordidas, tirones de cabello o de las orejas, obligar a sostener posturas incómodas, quemaduras, ingesta de alimentos hirviendo u otros productos o cualquier otro acto que tenga como objeto causar dolor o malestar, aunque sea leve. </a:t>
            </a:r>
          </a:p>
        </p:txBody>
      </p:sp>
      <p:pic>
        <p:nvPicPr>
          <p:cNvPr id="5" name="Imagen 4">
            <a:extLst>
              <a:ext uri="{FF2B5EF4-FFF2-40B4-BE49-F238E27FC236}">
                <a16:creationId xmlns:a16="http://schemas.microsoft.com/office/drawing/2014/main" id="{C37119A6-71BC-449C-A24B-FB7B34AAECF4}"/>
              </a:ext>
            </a:extLst>
          </p:cNvPr>
          <p:cNvPicPr>
            <a:picLocks noChangeAspect="1"/>
          </p:cNvPicPr>
          <p:nvPr/>
        </p:nvPicPr>
        <p:blipFill>
          <a:blip r:embed="rId4"/>
          <a:stretch>
            <a:fillRect/>
          </a:stretch>
        </p:blipFill>
        <p:spPr>
          <a:xfrm>
            <a:off x="174171" y="-61271"/>
            <a:ext cx="5612892" cy="1205484"/>
          </a:xfrm>
          <a:prstGeom prst="rect">
            <a:avLst/>
          </a:prstGeom>
        </p:spPr>
      </p:pic>
    </p:spTree>
    <p:extLst>
      <p:ext uri="{BB962C8B-B14F-4D97-AF65-F5344CB8AC3E}">
        <p14:creationId xmlns:p14="http://schemas.microsoft.com/office/powerpoint/2010/main" val="411759952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Título 1">
            <a:extLst>
              <a:ext uri="{FF2B5EF4-FFF2-40B4-BE49-F238E27FC236}">
                <a16:creationId xmlns:a16="http://schemas.microsoft.com/office/drawing/2014/main" id="{35A1C62F-D9E0-1194-93AA-4FF565662985}"/>
              </a:ext>
            </a:extLst>
          </p:cNvPr>
          <p:cNvSpPr txBox="1">
            <a:spLocks/>
          </p:cNvSpPr>
          <p:nvPr/>
        </p:nvSpPr>
        <p:spPr>
          <a:xfrm>
            <a:off x="-119864" y="1709491"/>
            <a:ext cx="12419269" cy="633708"/>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3200" b="1" dirty="0">
                <a:solidFill>
                  <a:schemeClr val="accent2"/>
                </a:solidFill>
                <a:effectLst>
                  <a:outerShdw blurRad="38100" dist="38100" dir="2700000" algn="tl">
                    <a:srgbClr val="000000">
                      <a:alpha val="43137"/>
                    </a:srgbClr>
                  </a:outerShdw>
                </a:effectLst>
                <a:latin typeface="+mn-lt"/>
              </a:rPr>
              <a:t>INDICADORES ESPECÍFICOS DE RIESGO POR MALTRATO </a:t>
            </a:r>
          </a:p>
        </p:txBody>
      </p:sp>
      <p:grpSp>
        <p:nvGrpSpPr>
          <p:cNvPr id="14" name="Grupo 13"/>
          <p:cNvGrpSpPr/>
          <p:nvPr/>
        </p:nvGrpSpPr>
        <p:grpSpPr>
          <a:xfrm>
            <a:off x="556316" y="2320553"/>
            <a:ext cx="3601156" cy="954107"/>
            <a:chOff x="1960839" y="1233637"/>
            <a:chExt cx="3601156" cy="954107"/>
          </a:xfrm>
        </p:grpSpPr>
        <p:sp>
          <p:nvSpPr>
            <p:cNvPr id="15" name="Rectángulo redondeado 14"/>
            <p:cNvSpPr/>
            <p:nvPr/>
          </p:nvSpPr>
          <p:spPr>
            <a:xfrm>
              <a:off x="2035625" y="1262744"/>
              <a:ext cx="3420000" cy="900000"/>
            </a:xfrm>
            <a:prstGeom prst="roundRect">
              <a:avLst>
                <a:gd name="adj" fmla="val 38667"/>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Rectángulo 15"/>
            <p:cNvSpPr/>
            <p:nvPr/>
          </p:nvSpPr>
          <p:spPr>
            <a:xfrm>
              <a:off x="1960839" y="1233637"/>
              <a:ext cx="3601156" cy="954107"/>
            </a:xfrm>
            <a:prstGeom prst="rect">
              <a:avLst/>
            </a:prstGeom>
          </p:spPr>
          <p:txBody>
            <a:bodyPr wrap="square">
              <a:spAutoFit/>
            </a:bodyPr>
            <a:lstStyle/>
            <a:p>
              <a:pPr algn="ctr"/>
              <a:r>
                <a:rPr lang="es-MX" sz="1400" b="1" dirty="0">
                  <a:solidFill>
                    <a:schemeClr val="bg1"/>
                  </a:solidFill>
                  <a:latin typeface="Arial" panose="020B0604020202020204" pitchFamily="34" charset="0"/>
                  <a:ea typeface="Calibri" panose="020F0502020204030204" pitchFamily="34" charset="0"/>
                  <a:cs typeface="Times New Roman" panose="02020603050405020304" pitchFamily="18" charset="0"/>
                </a:rPr>
                <a:t>Físicos: moretones, quemaduras, mordeduras, falta de cabello, fracturas, laceraciones, raspaduras, heridas visibles</a:t>
              </a:r>
              <a:endParaRPr lang="es-MX" sz="1400" b="1" dirty="0">
                <a:solidFill>
                  <a:schemeClr val="bg1"/>
                </a:solidFill>
              </a:endParaRPr>
            </a:p>
          </p:txBody>
        </p:sp>
      </p:grpSp>
      <p:sp>
        <p:nvSpPr>
          <p:cNvPr id="17" name="CuadroTexto 16"/>
          <p:cNvSpPr txBox="1"/>
          <p:nvPr/>
        </p:nvSpPr>
        <p:spPr>
          <a:xfrm>
            <a:off x="275316" y="6414488"/>
            <a:ext cx="3882156" cy="276999"/>
          </a:xfrm>
          <a:prstGeom prst="rect">
            <a:avLst/>
          </a:prstGeom>
          <a:noFill/>
        </p:spPr>
        <p:txBody>
          <a:bodyPr wrap="square" rtlCol="0">
            <a:spAutoFit/>
          </a:bodyPr>
          <a:lstStyle/>
          <a:p>
            <a:r>
              <a:rPr lang="es-MX" sz="1200" dirty="0">
                <a:latin typeface="Bahnschrift SemiCondensed" panose="020B0502040204020203" pitchFamily="34" charset="0"/>
              </a:rPr>
              <a:t>Fuente: Secretaria de Educación y Deporte</a:t>
            </a:r>
            <a:endParaRPr lang="es-MX" sz="1200" dirty="0">
              <a:latin typeface="Bahnschrift SemiCondensed" panose="020B0502040204020203" pitchFamily="34" charset="0"/>
              <a:ea typeface="Open Sans" panose="020B0606030504020204" pitchFamily="34" charset="0"/>
              <a:cs typeface="Open Sans" panose="020B0606030504020204" pitchFamily="34" charset="0"/>
            </a:endParaRPr>
          </a:p>
        </p:txBody>
      </p:sp>
      <p:grpSp>
        <p:nvGrpSpPr>
          <p:cNvPr id="18" name="Grupo 17"/>
          <p:cNvGrpSpPr/>
          <p:nvPr/>
        </p:nvGrpSpPr>
        <p:grpSpPr>
          <a:xfrm>
            <a:off x="472790" y="3444233"/>
            <a:ext cx="3736623" cy="900000"/>
            <a:chOff x="1907822" y="2258788"/>
            <a:chExt cx="3736623" cy="900000"/>
          </a:xfrm>
        </p:grpSpPr>
        <p:sp>
          <p:nvSpPr>
            <p:cNvPr id="19" name="Rectángulo redondeado 18"/>
            <p:cNvSpPr/>
            <p:nvPr/>
          </p:nvSpPr>
          <p:spPr>
            <a:xfrm>
              <a:off x="2013854" y="2258788"/>
              <a:ext cx="3420000" cy="900000"/>
            </a:xfrm>
            <a:prstGeom prst="roundRect">
              <a:avLst>
                <a:gd name="adj" fmla="val 38667"/>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0" name="Rectángulo 19"/>
            <p:cNvSpPr/>
            <p:nvPr/>
          </p:nvSpPr>
          <p:spPr>
            <a:xfrm>
              <a:off x="1907822" y="2403575"/>
              <a:ext cx="3736623" cy="738664"/>
            </a:xfrm>
            <a:prstGeom prst="rect">
              <a:avLst/>
            </a:prstGeom>
          </p:spPr>
          <p:txBody>
            <a:bodyPr wrap="square">
              <a:spAutoFit/>
            </a:bodyPr>
            <a:lstStyle/>
            <a:p>
              <a:pPr algn="ctr"/>
              <a:r>
                <a:rPr lang="es-MX" sz="1400" b="1" dirty="0">
                  <a:solidFill>
                    <a:schemeClr val="bg1"/>
                  </a:solidFill>
                  <a:latin typeface="Arial" panose="020B0604020202020204" pitchFamily="34" charset="0"/>
                  <a:ea typeface="Calibri" panose="020F0502020204030204" pitchFamily="34" charset="0"/>
                  <a:cs typeface="Times New Roman" panose="02020603050405020304" pitchFamily="18" charset="0"/>
                </a:rPr>
                <a:t>Poca higiene personal, falta de cuidado médico y/o dental, enfermedades frecuentes</a:t>
              </a:r>
              <a:endParaRPr lang="es-MX" sz="1400" dirty="0">
                <a:solidFill>
                  <a:schemeClr val="bg1"/>
                </a:solidFill>
              </a:endParaRPr>
            </a:p>
          </p:txBody>
        </p:sp>
      </p:grpSp>
      <p:grpSp>
        <p:nvGrpSpPr>
          <p:cNvPr id="21" name="Grupo 20"/>
          <p:cNvGrpSpPr/>
          <p:nvPr/>
        </p:nvGrpSpPr>
        <p:grpSpPr>
          <a:xfrm>
            <a:off x="578822" y="4546706"/>
            <a:ext cx="3420000" cy="900000"/>
            <a:chOff x="2090054" y="3254832"/>
            <a:chExt cx="3420000" cy="900000"/>
          </a:xfrm>
        </p:grpSpPr>
        <p:sp>
          <p:nvSpPr>
            <p:cNvPr id="22" name="Rectángulo redondeado 21"/>
            <p:cNvSpPr/>
            <p:nvPr/>
          </p:nvSpPr>
          <p:spPr>
            <a:xfrm>
              <a:off x="2090054" y="3254832"/>
              <a:ext cx="3420000" cy="900000"/>
            </a:xfrm>
            <a:prstGeom prst="roundRect">
              <a:avLst>
                <a:gd name="adj" fmla="val 38667"/>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3" name="Rectángulo 22"/>
            <p:cNvSpPr/>
            <p:nvPr/>
          </p:nvSpPr>
          <p:spPr>
            <a:xfrm>
              <a:off x="2389281" y="3444056"/>
              <a:ext cx="2957689" cy="523220"/>
            </a:xfrm>
            <a:prstGeom prst="rect">
              <a:avLst/>
            </a:prstGeom>
          </p:spPr>
          <p:txBody>
            <a:bodyPr wrap="square">
              <a:spAutoFit/>
            </a:bodyPr>
            <a:lstStyle/>
            <a:p>
              <a:pPr algn="ctr"/>
              <a:r>
                <a:rPr lang="es-MX" sz="1400" b="1" dirty="0">
                  <a:solidFill>
                    <a:schemeClr val="bg1"/>
                  </a:solidFill>
                  <a:latin typeface="Arial" panose="020B0604020202020204" pitchFamily="34" charset="0"/>
                  <a:ea typeface="Calibri" panose="020F0502020204030204" pitchFamily="34" charset="0"/>
                  <a:cs typeface="Times New Roman" panose="02020603050405020304" pitchFamily="18" charset="0"/>
                </a:rPr>
                <a:t>Cautela o rechazo al contacto físico con adultos en la escuela</a:t>
              </a:r>
              <a:endParaRPr lang="es-MX" sz="1400" b="1" dirty="0">
                <a:solidFill>
                  <a:schemeClr val="bg1"/>
                </a:solidFill>
              </a:endParaRPr>
            </a:p>
          </p:txBody>
        </p:sp>
      </p:grpSp>
      <p:grpSp>
        <p:nvGrpSpPr>
          <p:cNvPr id="24" name="Grupo 23"/>
          <p:cNvGrpSpPr/>
          <p:nvPr/>
        </p:nvGrpSpPr>
        <p:grpSpPr>
          <a:xfrm>
            <a:off x="4170660" y="2380714"/>
            <a:ext cx="3420000" cy="767342"/>
            <a:chOff x="2079167" y="4250876"/>
            <a:chExt cx="3420000" cy="900000"/>
          </a:xfrm>
        </p:grpSpPr>
        <p:sp>
          <p:nvSpPr>
            <p:cNvPr id="25" name="Rectángulo redondeado 24"/>
            <p:cNvSpPr/>
            <p:nvPr/>
          </p:nvSpPr>
          <p:spPr>
            <a:xfrm>
              <a:off x="2079167" y="4250876"/>
              <a:ext cx="3420000" cy="900000"/>
            </a:xfrm>
            <a:prstGeom prst="roundRect">
              <a:avLst>
                <a:gd name="adj" fmla="val 38667"/>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6" name="Rectángulo 25"/>
            <p:cNvSpPr/>
            <p:nvPr/>
          </p:nvSpPr>
          <p:spPr>
            <a:xfrm>
              <a:off x="2799018" y="4376846"/>
              <a:ext cx="1835759" cy="613674"/>
            </a:xfrm>
            <a:prstGeom prst="rect">
              <a:avLst/>
            </a:prstGeom>
          </p:spPr>
          <p:txBody>
            <a:bodyPr wrap="none">
              <a:spAutoFit/>
            </a:bodyPr>
            <a:lstStyle/>
            <a:p>
              <a:pPr algn="ctr"/>
              <a:r>
                <a:rPr lang="es-MX" sz="1400" b="1" dirty="0">
                  <a:solidFill>
                    <a:schemeClr val="bg1"/>
                  </a:solidFill>
                  <a:latin typeface="Arial" panose="020B0604020202020204" pitchFamily="34" charset="0"/>
                  <a:ea typeface="Calibri" panose="020F0502020204030204" pitchFamily="34" charset="0"/>
                  <a:cs typeface="Times New Roman" panose="02020603050405020304" pitchFamily="18" charset="0"/>
                </a:rPr>
                <a:t>Sometimiento ante </a:t>
              </a:r>
            </a:p>
            <a:p>
              <a:pPr algn="ctr"/>
              <a:r>
                <a:rPr lang="es-MX" sz="1400" b="1" dirty="0">
                  <a:solidFill>
                    <a:schemeClr val="bg1"/>
                  </a:solidFill>
                  <a:latin typeface="Arial" panose="020B0604020202020204" pitchFamily="34" charset="0"/>
                  <a:ea typeface="Calibri" panose="020F0502020204030204" pitchFamily="34" charset="0"/>
                  <a:cs typeface="Times New Roman" panose="02020603050405020304" pitchFamily="18" charset="0"/>
                </a:rPr>
                <a:t>pares y adultos</a:t>
              </a:r>
              <a:endParaRPr lang="es-MX" sz="1400" b="1" dirty="0">
                <a:solidFill>
                  <a:schemeClr val="bg1"/>
                </a:solidFill>
              </a:endParaRPr>
            </a:p>
          </p:txBody>
        </p:sp>
      </p:grpSp>
      <p:grpSp>
        <p:nvGrpSpPr>
          <p:cNvPr id="27" name="Grupo 26"/>
          <p:cNvGrpSpPr/>
          <p:nvPr/>
        </p:nvGrpSpPr>
        <p:grpSpPr>
          <a:xfrm>
            <a:off x="4082387" y="3410604"/>
            <a:ext cx="3589864" cy="972000"/>
            <a:chOff x="1986847" y="5246921"/>
            <a:chExt cx="3589864" cy="972000"/>
          </a:xfrm>
        </p:grpSpPr>
        <p:sp>
          <p:nvSpPr>
            <p:cNvPr id="28" name="Rectángulo redondeado 27"/>
            <p:cNvSpPr/>
            <p:nvPr/>
          </p:nvSpPr>
          <p:spPr>
            <a:xfrm>
              <a:off x="2079167" y="5246921"/>
              <a:ext cx="3420000" cy="972000"/>
            </a:xfrm>
            <a:prstGeom prst="roundRect">
              <a:avLst>
                <a:gd name="adj" fmla="val 38667"/>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9" name="Rectángulo 28"/>
            <p:cNvSpPr/>
            <p:nvPr/>
          </p:nvSpPr>
          <p:spPr>
            <a:xfrm>
              <a:off x="1986847" y="5374902"/>
              <a:ext cx="3589864" cy="738664"/>
            </a:xfrm>
            <a:prstGeom prst="rect">
              <a:avLst/>
            </a:prstGeom>
          </p:spPr>
          <p:txBody>
            <a:bodyPr wrap="square">
              <a:spAutoFit/>
            </a:bodyPr>
            <a:lstStyle/>
            <a:p>
              <a:pPr algn="ctr"/>
              <a:r>
                <a:rPr lang="es-MX" sz="1400" b="1" dirty="0">
                  <a:solidFill>
                    <a:schemeClr val="bg1"/>
                  </a:solidFill>
                  <a:latin typeface="Arial" panose="020B0604020202020204" pitchFamily="34" charset="0"/>
                  <a:ea typeface="Calibri" panose="020F0502020204030204" pitchFamily="34" charset="0"/>
                  <a:cs typeface="Times New Roman" panose="02020603050405020304" pitchFamily="18" charset="0"/>
                </a:rPr>
                <a:t>Conductas extremas (agresividad o rechazos extremos en acercamiento con otros adolescentes o adultos)</a:t>
              </a:r>
              <a:endParaRPr lang="es-MX" sz="1400" b="1" dirty="0">
                <a:solidFill>
                  <a:schemeClr val="bg1"/>
                </a:solidFill>
              </a:endParaRPr>
            </a:p>
          </p:txBody>
        </p:sp>
      </p:grpSp>
      <p:grpSp>
        <p:nvGrpSpPr>
          <p:cNvPr id="30" name="Grupo 29"/>
          <p:cNvGrpSpPr/>
          <p:nvPr/>
        </p:nvGrpSpPr>
        <p:grpSpPr>
          <a:xfrm>
            <a:off x="4184215" y="4593168"/>
            <a:ext cx="3499556" cy="900000"/>
            <a:chOff x="6088876" y="1668741"/>
            <a:chExt cx="3499556" cy="900000"/>
          </a:xfrm>
        </p:grpSpPr>
        <p:sp>
          <p:nvSpPr>
            <p:cNvPr id="31" name="Rectángulo redondeado 30"/>
            <p:cNvSpPr/>
            <p:nvPr/>
          </p:nvSpPr>
          <p:spPr>
            <a:xfrm>
              <a:off x="6128654" y="1668741"/>
              <a:ext cx="3420000" cy="900000"/>
            </a:xfrm>
            <a:prstGeom prst="roundRect">
              <a:avLst>
                <a:gd name="adj" fmla="val 38667"/>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b="1" dirty="0"/>
            </a:p>
          </p:txBody>
        </p:sp>
        <p:sp>
          <p:nvSpPr>
            <p:cNvPr id="32" name="Rectángulo 31"/>
            <p:cNvSpPr/>
            <p:nvPr/>
          </p:nvSpPr>
          <p:spPr>
            <a:xfrm>
              <a:off x="6088876" y="1831551"/>
              <a:ext cx="3499556" cy="523220"/>
            </a:xfrm>
            <a:prstGeom prst="rect">
              <a:avLst/>
            </a:prstGeom>
          </p:spPr>
          <p:txBody>
            <a:bodyPr wrap="square">
              <a:spAutoFit/>
            </a:bodyPr>
            <a:lstStyle/>
            <a:p>
              <a:pPr algn="ctr"/>
              <a:r>
                <a:rPr lang="es-MX" sz="1400" b="1" dirty="0">
                  <a:solidFill>
                    <a:schemeClr val="bg1"/>
                  </a:solidFill>
                  <a:latin typeface="Arial" panose="020B0604020202020204" pitchFamily="34" charset="0"/>
                  <a:ea typeface="Calibri" panose="020F0502020204030204" pitchFamily="34" charset="0"/>
                  <a:cs typeface="Times New Roman" panose="02020603050405020304" pitchFamily="18" charset="0"/>
                </a:rPr>
                <a:t>Conductas no “esperadas” o difíciles de comprender para quién observa</a:t>
              </a:r>
              <a:endParaRPr lang="es-MX" sz="1400" b="1" dirty="0">
                <a:solidFill>
                  <a:schemeClr val="bg1"/>
                </a:solidFill>
              </a:endParaRPr>
            </a:p>
          </p:txBody>
        </p:sp>
      </p:grpSp>
      <p:grpSp>
        <p:nvGrpSpPr>
          <p:cNvPr id="33" name="Grupo 32"/>
          <p:cNvGrpSpPr/>
          <p:nvPr/>
        </p:nvGrpSpPr>
        <p:grpSpPr>
          <a:xfrm>
            <a:off x="7936336" y="2345023"/>
            <a:ext cx="3420000" cy="900000"/>
            <a:chOff x="6150426" y="2678685"/>
            <a:chExt cx="3420000" cy="900000"/>
          </a:xfrm>
        </p:grpSpPr>
        <p:sp>
          <p:nvSpPr>
            <p:cNvPr id="34" name="Rectángulo redondeado 33"/>
            <p:cNvSpPr/>
            <p:nvPr/>
          </p:nvSpPr>
          <p:spPr>
            <a:xfrm>
              <a:off x="6150426" y="2678685"/>
              <a:ext cx="3420000" cy="900000"/>
            </a:xfrm>
            <a:prstGeom prst="roundRect">
              <a:avLst>
                <a:gd name="adj" fmla="val 38667"/>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b="1" dirty="0"/>
            </a:p>
          </p:txBody>
        </p:sp>
        <p:sp>
          <p:nvSpPr>
            <p:cNvPr id="35" name="Rectángulo 34"/>
            <p:cNvSpPr/>
            <p:nvPr/>
          </p:nvSpPr>
          <p:spPr>
            <a:xfrm>
              <a:off x="6364381" y="2799596"/>
              <a:ext cx="3206045" cy="607539"/>
            </a:xfrm>
            <a:prstGeom prst="rect">
              <a:avLst/>
            </a:prstGeom>
          </p:spPr>
          <p:txBody>
            <a:bodyPr wrap="square">
              <a:spAutoFit/>
            </a:bodyPr>
            <a:lstStyle/>
            <a:p>
              <a:pPr lvl="0" defTabSz="457200">
                <a:lnSpc>
                  <a:spcPct val="107000"/>
                </a:lnSpc>
                <a:defRPr/>
              </a:pPr>
              <a:r>
                <a:rPr lang="es-MX" sz="1600" dirty="0">
                  <a:solidFill>
                    <a:schemeClr val="bg1"/>
                  </a:solidFill>
                  <a:ea typeface="Calibri" panose="020F0502020204030204" pitchFamily="34" charset="0"/>
                  <a:cs typeface="Calibri" panose="020F0502020204030204" pitchFamily="34" charset="0"/>
                </a:rPr>
                <a:t>Desinterés de las actividades vinculadas al hogar y/o a la escuela.</a:t>
              </a:r>
              <a:endParaRPr lang="es-MX" sz="1600" dirty="0">
                <a:solidFill>
                  <a:schemeClr val="bg1"/>
                </a:solidFill>
                <a:ea typeface="Calibri" panose="020F0502020204030204" pitchFamily="34" charset="0"/>
                <a:cs typeface="Times New Roman" panose="02020603050405020304" pitchFamily="18" charset="0"/>
              </a:endParaRPr>
            </a:p>
          </p:txBody>
        </p:sp>
      </p:grpSp>
      <p:grpSp>
        <p:nvGrpSpPr>
          <p:cNvPr id="36" name="Grupo 35"/>
          <p:cNvGrpSpPr/>
          <p:nvPr/>
        </p:nvGrpSpPr>
        <p:grpSpPr>
          <a:xfrm>
            <a:off x="8085110" y="3475576"/>
            <a:ext cx="3420000" cy="900000"/>
            <a:chOff x="6172201" y="3665645"/>
            <a:chExt cx="3420000" cy="900000"/>
          </a:xfrm>
        </p:grpSpPr>
        <p:sp>
          <p:nvSpPr>
            <p:cNvPr id="37" name="Rectángulo redondeado 36"/>
            <p:cNvSpPr/>
            <p:nvPr/>
          </p:nvSpPr>
          <p:spPr>
            <a:xfrm>
              <a:off x="6172201" y="3665645"/>
              <a:ext cx="3420000" cy="900000"/>
            </a:xfrm>
            <a:prstGeom prst="roundRect">
              <a:avLst>
                <a:gd name="adj" fmla="val 38667"/>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b="1" dirty="0"/>
            </a:p>
          </p:txBody>
        </p:sp>
        <p:sp>
          <p:nvSpPr>
            <p:cNvPr id="38" name="Rectángulo 37"/>
            <p:cNvSpPr/>
            <p:nvPr/>
          </p:nvSpPr>
          <p:spPr>
            <a:xfrm>
              <a:off x="6361560" y="3729359"/>
              <a:ext cx="3081867" cy="738664"/>
            </a:xfrm>
            <a:prstGeom prst="rect">
              <a:avLst/>
            </a:prstGeom>
          </p:spPr>
          <p:txBody>
            <a:bodyPr wrap="square">
              <a:spAutoFit/>
            </a:bodyPr>
            <a:lstStyle/>
            <a:p>
              <a:pPr algn="ctr"/>
              <a:r>
                <a:rPr lang="es-MX" sz="1400" b="1" dirty="0">
                  <a:solidFill>
                    <a:schemeClr val="bg1"/>
                  </a:solidFill>
                  <a:latin typeface="Arial" panose="020B0604020202020204" pitchFamily="34" charset="0"/>
                  <a:ea typeface="Calibri" panose="020F0502020204030204" pitchFamily="34" charset="0"/>
                  <a:cs typeface="Times New Roman" panose="02020603050405020304" pitchFamily="18" charset="0"/>
                </a:rPr>
                <a:t>Expresión de angustia al llegar o finalizar la jornada e irse de la escuela</a:t>
              </a:r>
              <a:endParaRPr lang="es-MX" sz="1400" b="1" dirty="0">
                <a:solidFill>
                  <a:schemeClr val="bg1"/>
                </a:solidFill>
              </a:endParaRPr>
            </a:p>
          </p:txBody>
        </p:sp>
      </p:grpSp>
      <p:grpSp>
        <p:nvGrpSpPr>
          <p:cNvPr id="39" name="Grupo 38"/>
          <p:cNvGrpSpPr/>
          <p:nvPr/>
        </p:nvGrpSpPr>
        <p:grpSpPr>
          <a:xfrm>
            <a:off x="8085110" y="4613343"/>
            <a:ext cx="3467435" cy="900000"/>
            <a:chOff x="6193967" y="4674375"/>
            <a:chExt cx="3467435" cy="900000"/>
          </a:xfrm>
        </p:grpSpPr>
        <p:sp>
          <p:nvSpPr>
            <p:cNvPr id="40" name="Rectángulo redondeado 39"/>
            <p:cNvSpPr/>
            <p:nvPr/>
          </p:nvSpPr>
          <p:spPr>
            <a:xfrm>
              <a:off x="6193967" y="4674375"/>
              <a:ext cx="3420000" cy="900000"/>
            </a:xfrm>
            <a:prstGeom prst="roundRect">
              <a:avLst>
                <a:gd name="adj" fmla="val 38667"/>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b="1" dirty="0"/>
            </a:p>
          </p:txBody>
        </p:sp>
        <p:sp>
          <p:nvSpPr>
            <p:cNvPr id="41" name="Rectángulo 40"/>
            <p:cNvSpPr/>
            <p:nvPr/>
          </p:nvSpPr>
          <p:spPr>
            <a:xfrm>
              <a:off x="6207002" y="4803466"/>
              <a:ext cx="3454400" cy="738664"/>
            </a:xfrm>
            <a:prstGeom prst="rect">
              <a:avLst/>
            </a:prstGeom>
          </p:spPr>
          <p:txBody>
            <a:bodyPr wrap="square">
              <a:spAutoFit/>
            </a:bodyPr>
            <a:lstStyle/>
            <a:p>
              <a:pPr algn="ctr"/>
              <a:r>
                <a:rPr lang="es-MX" sz="1400" b="1" dirty="0">
                  <a:solidFill>
                    <a:schemeClr val="bg1"/>
                  </a:solidFill>
                  <a:latin typeface="Arial" panose="020B0604020202020204" pitchFamily="34" charset="0"/>
                  <a:ea typeface="Calibri" panose="020F0502020204030204" pitchFamily="34" charset="0"/>
                  <a:cs typeface="Times New Roman" panose="02020603050405020304" pitchFamily="18" charset="0"/>
                </a:rPr>
                <a:t>Trastornos de sueño: somnolencia, tendencia a quedarse dormido(a) en clase</a:t>
              </a:r>
              <a:endParaRPr lang="es-MX" sz="1400" b="1" dirty="0">
                <a:solidFill>
                  <a:schemeClr val="bg1"/>
                </a:solidFill>
              </a:endParaRPr>
            </a:p>
          </p:txBody>
        </p:sp>
      </p:grpSp>
      <p:pic>
        <p:nvPicPr>
          <p:cNvPr id="2" name="Imagen 1">
            <a:extLst>
              <a:ext uri="{FF2B5EF4-FFF2-40B4-BE49-F238E27FC236}">
                <a16:creationId xmlns:a16="http://schemas.microsoft.com/office/drawing/2014/main" id="{EAE3D6EF-6818-C19E-44AE-873138BD9D85}"/>
              </a:ext>
            </a:extLst>
          </p:cNvPr>
          <p:cNvPicPr>
            <a:picLocks noChangeAspect="1"/>
          </p:cNvPicPr>
          <p:nvPr/>
        </p:nvPicPr>
        <p:blipFill>
          <a:blip r:embed="rId4"/>
          <a:stretch>
            <a:fillRect/>
          </a:stretch>
        </p:blipFill>
        <p:spPr>
          <a:xfrm>
            <a:off x="174171" y="-61271"/>
            <a:ext cx="5612892" cy="1205484"/>
          </a:xfrm>
          <a:prstGeom prst="rect">
            <a:avLst/>
          </a:prstGeom>
        </p:spPr>
      </p:pic>
    </p:spTree>
    <p:extLst>
      <p:ext uri="{BB962C8B-B14F-4D97-AF65-F5344CB8AC3E}">
        <p14:creationId xmlns:p14="http://schemas.microsoft.com/office/powerpoint/2010/main" val="15921999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500" fill="hold"/>
                                        <p:tgtEl>
                                          <p:spTgt spid="18"/>
                                        </p:tgtEl>
                                        <p:attrNameLst>
                                          <p:attrName>ppt_w</p:attrName>
                                        </p:attrNameLst>
                                      </p:cBhvr>
                                      <p:tavLst>
                                        <p:tav tm="0">
                                          <p:val>
                                            <p:fltVal val="0"/>
                                          </p:val>
                                        </p:tav>
                                        <p:tav tm="100000">
                                          <p:val>
                                            <p:strVal val="#ppt_w"/>
                                          </p:val>
                                        </p:tav>
                                      </p:tavLst>
                                    </p:anim>
                                    <p:anim calcmode="lin" valueType="num">
                                      <p:cBhvr>
                                        <p:cTn id="15" dur="500" fill="hold"/>
                                        <p:tgtEl>
                                          <p:spTgt spid="18"/>
                                        </p:tgtEl>
                                        <p:attrNameLst>
                                          <p:attrName>ppt_h</p:attrName>
                                        </p:attrNameLst>
                                      </p:cBhvr>
                                      <p:tavLst>
                                        <p:tav tm="0">
                                          <p:val>
                                            <p:fltVal val="0"/>
                                          </p:val>
                                        </p:tav>
                                        <p:tav tm="100000">
                                          <p:val>
                                            <p:strVal val="#ppt_h"/>
                                          </p:val>
                                        </p:tav>
                                      </p:tavLst>
                                    </p:anim>
                                    <p:animEffect transition="in" filter="fade">
                                      <p:cBhvr>
                                        <p:cTn id="16" dur="500"/>
                                        <p:tgtEl>
                                          <p:spTgt spid="18"/>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p:cTn id="21" dur="500" fill="hold"/>
                                        <p:tgtEl>
                                          <p:spTgt spid="21"/>
                                        </p:tgtEl>
                                        <p:attrNameLst>
                                          <p:attrName>ppt_w</p:attrName>
                                        </p:attrNameLst>
                                      </p:cBhvr>
                                      <p:tavLst>
                                        <p:tav tm="0">
                                          <p:val>
                                            <p:fltVal val="0"/>
                                          </p:val>
                                        </p:tav>
                                        <p:tav tm="100000">
                                          <p:val>
                                            <p:strVal val="#ppt_w"/>
                                          </p:val>
                                        </p:tav>
                                      </p:tavLst>
                                    </p:anim>
                                    <p:anim calcmode="lin" valueType="num">
                                      <p:cBhvr>
                                        <p:cTn id="22" dur="500" fill="hold"/>
                                        <p:tgtEl>
                                          <p:spTgt spid="21"/>
                                        </p:tgtEl>
                                        <p:attrNameLst>
                                          <p:attrName>ppt_h</p:attrName>
                                        </p:attrNameLst>
                                      </p:cBhvr>
                                      <p:tavLst>
                                        <p:tav tm="0">
                                          <p:val>
                                            <p:fltVal val="0"/>
                                          </p:val>
                                        </p:tav>
                                        <p:tav tm="100000">
                                          <p:val>
                                            <p:strVal val="#ppt_h"/>
                                          </p:val>
                                        </p:tav>
                                      </p:tavLst>
                                    </p:anim>
                                    <p:animEffect transition="in" filter="fade">
                                      <p:cBhvr>
                                        <p:cTn id="23" dur="500"/>
                                        <p:tgtEl>
                                          <p:spTgt spid="21"/>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p:cTn id="28" dur="500" fill="hold"/>
                                        <p:tgtEl>
                                          <p:spTgt spid="24"/>
                                        </p:tgtEl>
                                        <p:attrNameLst>
                                          <p:attrName>ppt_w</p:attrName>
                                        </p:attrNameLst>
                                      </p:cBhvr>
                                      <p:tavLst>
                                        <p:tav tm="0">
                                          <p:val>
                                            <p:fltVal val="0"/>
                                          </p:val>
                                        </p:tav>
                                        <p:tav tm="100000">
                                          <p:val>
                                            <p:strVal val="#ppt_w"/>
                                          </p:val>
                                        </p:tav>
                                      </p:tavLst>
                                    </p:anim>
                                    <p:anim calcmode="lin" valueType="num">
                                      <p:cBhvr>
                                        <p:cTn id="29" dur="500" fill="hold"/>
                                        <p:tgtEl>
                                          <p:spTgt spid="24"/>
                                        </p:tgtEl>
                                        <p:attrNameLst>
                                          <p:attrName>ppt_h</p:attrName>
                                        </p:attrNameLst>
                                      </p:cBhvr>
                                      <p:tavLst>
                                        <p:tav tm="0">
                                          <p:val>
                                            <p:fltVal val="0"/>
                                          </p:val>
                                        </p:tav>
                                        <p:tav tm="100000">
                                          <p:val>
                                            <p:strVal val="#ppt_h"/>
                                          </p:val>
                                        </p:tav>
                                      </p:tavLst>
                                    </p:anim>
                                    <p:animEffect transition="in" filter="fade">
                                      <p:cBhvr>
                                        <p:cTn id="30" dur="500"/>
                                        <p:tgtEl>
                                          <p:spTgt spid="24"/>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p:cTn id="35" dur="500" fill="hold"/>
                                        <p:tgtEl>
                                          <p:spTgt spid="27"/>
                                        </p:tgtEl>
                                        <p:attrNameLst>
                                          <p:attrName>ppt_w</p:attrName>
                                        </p:attrNameLst>
                                      </p:cBhvr>
                                      <p:tavLst>
                                        <p:tav tm="0">
                                          <p:val>
                                            <p:fltVal val="0"/>
                                          </p:val>
                                        </p:tav>
                                        <p:tav tm="100000">
                                          <p:val>
                                            <p:strVal val="#ppt_w"/>
                                          </p:val>
                                        </p:tav>
                                      </p:tavLst>
                                    </p:anim>
                                    <p:anim calcmode="lin" valueType="num">
                                      <p:cBhvr>
                                        <p:cTn id="36" dur="500" fill="hold"/>
                                        <p:tgtEl>
                                          <p:spTgt spid="27"/>
                                        </p:tgtEl>
                                        <p:attrNameLst>
                                          <p:attrName>ppt_h</p:attrName>
                                        </p:attrNameLst>
                                      </p:cBhvr>
                                      <p:tavLst>
                                        <p:tav tm="0">
                                          <p:val>
                                            <p:fltVal val="0"/>
                                          </p:val>
                                        </p:tav>
                                        <p:tav tm="100000">
                                          <p:val>
                                            <p:strVal val="#ppt_h"/>
                                          </p:val>
                                        </p:tav>
                                      </p:tavLst>
                                    </p:anim>
                                    <p:animEffect transition="in" filter="fade">
                                      <p:cBhvr>
                                        <p:cTn id="37" dur="500"/>
                                        <p:tgtEl>
                                          <p:spTgt spid="27"/>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30"/>
                                        </p:tgtEl>
                                        <p:attrNameLst>
                                          <p:attrName>style.visibility</p:attrName>
                                        </p:attrNameLst>
                                      </p:cBhvr>
                                      <p:to>
                                        <p:strVal val="visible"/>
                                      </p:to>
                                    </p:set>
                                    <p:anim calcmode="lin" valueType="num">
                                      <p:cBhvr>
                                        <p:cTn id="42" dur="500" fill="hold"/>
                                        <p:tgtEl>
                                          <p:spTgt spid="30"/>
                                        </p:tgtEl>
                                        <p:attrNameLst>
                                          <p:attrName>ppt_w</p:attrName>
                                        </p:attrNameLst>
                                      </p:cBhvr>
                                      <p:tavLst>
                                        <p:tav tm="0">
                                          <p:val>
                                            <p:fltVal val="0"/>
                                          </p:val>
                                        </p:tav>
                                        <p:tav tm="100000">
                                          <p:val>
                                            <p:strVal val="#ppt_w"/>
                                          </p:val>
                                        </p:tav>
                                      </p:tavLst>
                                    </p:anim>
                                    <p:anim calcmode="lin" valueType="num">
                                      <p:cBhvr>
                                        <p:cTn id="43" dur="500" fill="hold"/>
                                        <p:tgtEl>
                                          <p:spTgt spid="30"/>
                                        </p:tgtEl>
                                        <p:attrNameLst>
                                          <p:attrName>ppt_h</p:attrName>
                                        </p:attrNameLst>
                                      </p:cBhvr>
                                      <p:tavLst>
                                        <p:tav tm="0">
                                          <p:val>
                                            <p:fltVal val="0"/>
                                          </p:val>
                                        </p:tav>
                                        <p:tav tm="100000">
                                          <p:val>
                                            <p:strVal val="#ppt_h"/>
                                          </p:val>
                                        </p:tav>
                                      </p:tavLst>
                                    </p:anim>
                                    <p:animEffect transition="in" filter="fade">
                                      <p:cBhvr>
                                        <p:cTn id="44" dur="500"/>
                                        <p:tgtEl>
                                          <p:spTgt spid="30"/>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33"/>
                                        </p:tgtEl>
                                        <p:attrNameLst>
                                          <p:attrName>style.visibility</p:attrName>
                                        </p:attrNameLst>
                                      </p:cBhvr>
                                      <p:to>
                                        <p:strVal val="visible"/>
                                      </p:to>
                                    </p:set>
                                    <p:anim calcmode="lin" valueType="num">
                                      <p:cBhvr>
                                        <p:cTn id="49" dur="500" fill="hold"/>
                                        <p:tgtEl>
                                          <p:spTgt spid="33"/>
                                        </p:tgtEl>
                                        <p:attrNameLst>
                                          <p:attrName>ppt_w</p:attrName>
                                        </p:attrNameLst>
                                      </p:cBhvr>
                                      <p:tavLst>
                                        <p:tav tm="0">
                                          <p:val>
                                            <p:fltVal val="0"/>
                                          </p:val>
                                        </p:tav>
                                        <p:tav tm="100000">
                                          <p:val>
                                            <p:strVal val="#ppt_w"/>
                                          </p:val>
                                        </p:tav>
                                      </p:tavLst>
                                    </p:anim>
                                    <p:anim calcmode="lin" valueType="num">
                                      <p:cBhvr>
                                        <p:cTn id="50" dur="500" fill="hold"/>
                                        <p:tgtEl>
                                          <p:spTgt spid="33"/>
                                        </p:tgtEl>
                                        <p:attrNameLst>
                                          <p:attrName>ppt_h</p:attrName>
                                        </p:attrNameLst>
                                      </p:cBhvr>
                                      <p:tavLst>
                                        <p:tav tm="0">
                                          <p:val>
                                            <p:fltVal val="0"/>
                                          </p:val>
                                        </p:tav>
                                        <p:tav tm="100000">
                                          <p:val>
                                            <p:strVal val="#ppt_h"/>
                                          </p:val>
                                        </p:tav>
                                      </p:tavLst>
                                    </p:anim>
                                    <p:animEffect transition="in" filter="fade">
                                      <p:cBhvr>
                                        <p:cTn id="51" dur="500"/>
                                        <p:tgtEl>
                                          <p:spTgt spid="33"/>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36"/>
                                        </p:tgtEl>
                                        <p:attrNameLst>
                                          <p:attrName>style.visibility</p:attrName>
                                        </p:attrNameLst>
                                      </p:cBhvr>
                                      <p:to>
                                        <p:strVal val="visible"/>
                                      </p:to>
                                    </p:set>
                                    <p:anim calcmode="lin" valueType="num">
                                      <p:cBhvr>
                                        <p:cTn id="56" dur="500" fill="hold"/>
                                        <p:tgtEl>
                                          <p:spTgt spid="36"/>
                                        </p:tgtEl>
                                        <p:attrNameLst>
                                          <p:attrName>ppt_w</p:attrName>
                                        </p:attrNameLst>
                                      </p:cBhvr>
                                      <p:tavLst>
                                        <p:tav tm="0">
                                          <p:val>
                                            <p:fltVal val="0"/>
                                          </p:val>
                                        </p:tav>
                                        <p:tav tm="100000">
                                          <p:val>
                                            <p:strVal val="#ppt_w"/>
                                          </p:val>
                                        </p:tav>
                                      </p:tavLst>
                                    </p:anim>
                                    <p:anim calcmode="lin" valueType="num">
                                      <p:cBhvr>
                                        <p:cTn id="57" dur="500" fill="hold"/>
                                        <p:tgtEl>
                                          <p:spTgt spid="36"/>
                                        </p:tgtEl>
                                        <p:attrNameLst>
                                          <p:attrName>ppt_h</p:attrName>
                                        </p:attrNameLst>
                                      </p:cBhvr>
                                      <p:tavLst>
                                        <p:tav tm="0">
                                          <p:val>
                                            <p:fltVal val="0"/>
                                          </p:val>
                                        </p:tav>
                                        <p:tav tm="100000">
                                          <p:val>
                                            <p:strVal val="#ppt_h"/>
                                          </p:val>
                                        </p:tav>
                                      </p:tavLst>
                                    </p:anim>
                                    <p:animEffect transition="in" filter="fade">
                                      <p:cBhvr>
                                        <p:cTn id="58" dur="500"/>
                                        <p:tgtEl>
                                          <p:spTgt spid="36"/>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39"/>
                                        </p:tgtEl>
                                        <p:attrNameLst>
                                          <p:attrName>style.visibility</p:attrName>
                                        </p:attrNameLst>
                                      </p:cBhvr>
                                      <p:to>
                                        <p:strVal val="visible"/>
                                      </p:to>
                                    </p:set>
                                    <p:anim calcmode="lin" valueType="num">
                                      <p:cBhvr>
                                        <p:cTn id="63" dur="500" fill="hold"/>
                                        <p:tgtEl>
                                          <p:spTgt spid="39"/>
                                        </p:tgtEl>
                                        <p:attrNameLst>
                                          <p:attrName>ppt_w</p:attrName>
                                        </p:attrNameLst>
                                      </p:cBhvr>
                                      <p:tavLst>
                                        <p:tav tm="0">
                                          <p:val>
                                            <p:fltVal val="0"/>
                                          </p:val>
                                        </p:tav>
                                        <p:tav tm="100000">
                                          <p:val>
                                            <p:strVal val="#ppt_w"/>
                                          </p:val>
                                        </p:tav>
                                      </p:tavLst>
                                    </p:anim>
                                    <p:anim calcmode="lin" valueType="num">
                                      <p:cBhvr>
                                        <p:cTn id="64" dur="500" fill="hold"/>
                                        <p:tgtEl>
                                          <p:spTgt spid="39"/>
                                        </p:tgtEl>
                                        <p:attrNameLst>
                                          <p:attrName>ppt_h</p:attrName>
                                        </p:attrNameLst>
                                      </p:cBhvr>
                                      <p:tavLst>
                                        <p:tav tm="0">
                                          <p:val>
                                            <p:fltVal val="0"/>
                                          </p:val>
                                        </p:tav>
                                        <p:tav tm="100000">
                                          <p:val>
                                            <p:strVal val="#ppt_h"/>
                                          </p:val>
                                        </p:tav>
                                      </p:tavLst>
                                    </p:anim>
                                    <p:animEffect transition="in" filter="fade">
                                      <p:cBhvr>
                                        <p:cTn id="65"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175101" y="354843"/>
            <a:ext cx="11986369" cy="6346208"/>
          </a:xfrm>
          <a:prstGeom prst="rect">
            <a:avLst/>
          </a:prstGeom>
        </p:spPr>
      </p:pic>
    </p:spTree>
    <p:extLst>
      <p:ext uri="{BB962C8B-B14F-4D97-AF65-F5344CB8AC3E}">
        <p14:creationId xmlns:p14="http://schemas.microsoft.com/office/powerpoint/2010/main" val="39607052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Título 1">
            <a:extLst>
              <a:ext uri="{FF2B5EF4-FFF2-40B4-BE49-F238E27FC236}">
                <a16:creationId xmlns:a16="http://schemas.microsoft.com/office/drawing/2014/main" id="{9B18ACC0-F423-FFE2-92E9-807B9E9744FF}"/>
              </a:ext>
            </a:extLst>
          </p:cNvPr>
          <p:cNvSpPr txBox="1">
            <a:spLocks/>
          </p:cNvSpPr>
          <p:nvPr/>
        </p:nvSpPr>
        <p:spPr>
          <a:xfrm>
            <a:off x="479220" y="1752601"/>
            <a:ext cx="10950223" cy="128089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4000" b="1" dirty="0">
                <a:solidFill>
                  <a:schemeClr val="accent2"/>
                </a:solidFill>
                <a:effectLst>
                  <a:outerShdw blurRad="38100" dist="38100" dir="2700000" algn="tl">
                    <a:srgbClr val="000000">
                      <a:alpha val="43137"/>
                    </a:srgbClr>
                  </a:outerShdw>
                </a:effectLst>
                <a:latin typeface="+mn-lt"/>
              </a:rPr>
              <a:t>PREVENCIÓN DE LA VIOLENCIA </a:t>
            </a:r>
            <a:br>
              <a:rPr lang="es-MX" sz="4000" b="1" dirty="0">
                <a:solidFill>
                  <a:schemeClr val="accent2"/>
                </a:solidFill>
                <a:effectLst>
                  <a:outerShdw blurRad="38100" dist="38100" dir="2700000" algn="tl">
                    <a:srgbClr val="000000">
                      <a:alpha val="43137"/>
                    </a:srgbClr>
                  </a:outerShdw>
                </a:effectLst>
                <a:latin typeface="+mn-lt"/>
              </a:rPr>
            </a:br>
            <a:r>
              <a:rPr lang="es-MX" sz="4000" b="1" dirty="0">
                <a:solidFill>
                  <a:schemeClr val="accent2"/>
                </a:solidFill>
                <a:effectLst>
                  <a:outerShdw blurRad="38100" dist="38100" dir="2700000" algn="tl">
                    <a:srgbClr val="000000">
                      <a:alpha val="43137"/>
                    </a:srgbClr>
                  </a:outerShdw>
                </a:effectLst>
                <a:latin typeface="+mn-lt"/>
              </a:rPr>
              <a:t>EN LAS ESCUELAS </a:t>
            </a:r>
            <a:endParaRPr lang="es-MX" sz="4000" dirty="0">
              <a:solidFill>
                <a:schemeClr val="accent2"/>
              </a:solidFill>
            </a:endParaRPr>
          </a:p>
        </p:txBody>
      </p:sp>
      <p:sp>
        <p:nvSpPr>
          <p:cNvPr id="14" name="Marcador de contenido 2">
            <a:extLst>
              <a:ext uri="{FF2B5EF4-FFF2-40B4-BE49-F238E27FC236}">
                <a16:creationId xmlns:a16="http://schemas.microsoft.com/office/drawing/2014/main" id="{D9BF799F-14C7-1564-F6B8-879E730927F5}"/>
              </a:ext>
            </a:extLst>
          </p:cNvPr>
          <p:cNvSpPr txBox="1">
            <a:spLocks/>
          </p:cNvSpPr>
          <p:nvPr/>
        </p:nvSpPr>
        <p:spPr>
          <a:xfrm>
            <a:off x="930776" y="3033491"/>
            <a:ext cx="10498667" cy="30209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s-MX" sz="2000" dirty="0">
                <a:solidFill>
                  <a:srgbClr val="002060"/>
                </a:solidFill>
              </a:rPr>
              <a:t>Las medidas de prevención </a:t>
            </a:r>
            <a:r>
              <a:rPr lang="es-MX" sz="2000" b="1" dirty="0">
                <a:solidFill>
                  <a:srgbClr val="002060"/>
                </a:solidFill>
              </a:rPr>
              <a:t>tienen la finalidad de evitar la incidencia de actos de violencia a través de la implementación de estrategias destinadas a informar, sensibilizar, capacitar</a:t>
            </a:r>
            <a:r>
              <a:rPr lang="es-MX" sz="2000" dirty="0">
                <a:solidFill>
                  <a:srgbClr val="002060"/>
                </a:solidFill>
              </a:rPr>
              <a:t> a las y los integrantes de la comunidad educativa.</a:t>
            </a:r>
          </a:p>
          <a:p>
            <a:pPr marL="0" indent="0" algn="ctr">
              <a:buFont typeface="Arial" panose="020B0604020202020204" pitchFamily="34" charset="0"/>
              <a:buNone/>
            </a:pPr>
            <a:r>
              <a:rPr lang="es-MX" sz="2000" b="1" dirty="0">
                <a:solidFill>
                  <a:schemeClr val="accent1">
                    <a:lumMod val="75000"/>
                  </a:schemeClr>
                </a:solidFill>
              </a:rPr>
              <a:t>Medidas Generales de Prevención:</a:t>
            </a:r>
          </a:p>
          <a:p>
            <a:r>
              <a:rPr lang="es-MX" sz="2000" dirty="0">
                <a:solidFill>
                  <a:srgbClr val="002060"/>
                </a:solidFill>
              </a:rPr>
              <a:t>Promover una </a:t>
            </a:r>
            <a:r>
              <a:rPr lang="es-MX" sz="2000" b="1" dirty="0">
                <a:solidFill>
                  <a:srgbClr val="002060"/>
                </a:solidFill>
              </a:rPr>
              <a:t>cultura de Paz y No violencia</a:t>
            </a:r>
            <a:r>
              <a:rPr lang="es-MX" sz="2000" dirty="0">
                <a:solidFill>
                  <a:srgbClr val="002060"/>
                </a:solidFill>
              </a:rPr>
              <a:t> en las escuelas.</a:t>
            </a:r>
          </a:p>
          <a:p>
            <a:pPr algn="just"/>
            <a:r>
              <a:rPr lang="es-MX" sz="2000" b="1" dirty="0">
                <a:solidFill>
                  <a:srgbClr val="002060"/>
                </a:solidFill>
              </a:rPr>
              <a:t>Informar a la comunidad educativa </a:t>
            </a:r>
            <a:r>
              <a:rPr lang="es-MX" sz="2000" dirty="0">
                <a:solidFill>
                  <a:srgbClr val="002060"/>
                </a:solidFill>
              </a:rPr>
              <a:t>sobre los diferentes tipos y modalidades de violencia, así como los mecanismos para actuar en cualquiera de sus casos.</a:t>
            </a:r>
          </a:p>
          <a:p>
            <a:r>
              <a:rPr lang="es-MX" sz="2000" b="1" dirty="0">
                <a:solidFill>
                  <a:srgbClr val="002060"/>
                </a:solidFill>
              </a:rPr>
              <a:t>Difundir este protocolo </a:t>
            </a:r>
            <a:r>
              <a:rPr lang="es-MX" sz="2000" dirty="0">
                <a:solidFill>
                  <a:srgbClr val="002060"/>
                </a:solidFill>
              </a:rPr>
              <a:t>en la comunidad educativa.</a:t>
            </a:r>
          </a:p>
        </p:txBody>
      </p:sp>
      <p:sp>
        <p:nvSpPr>
          <p:cNvPr id="15" name="CuadroTexto 14"/>
          <p:cNvSpPr txBox="1"/>
          <p:nvPr/>
        </p:nvSpPr>
        <p:spPr>
          <a:xfrm>
            <a:off x="737403" y="6426434"/>
            <a:ext cx="8241253" cy="276999"/>
          </a:xfrm>
          <a:prstGeom prst="rect">
            <a:avLst/>
          </a:prstGeom>
          <a:noFill/>
        </p:spPr>
        <p:txBody>
          <a:bodyPr wrap="square" rtlCol="0">
            <a:spAutoFit/>
          </a:bodyPr>
          <a:lstStyle/>
          <a:p>
            <a:r>
              <a:rPr lang="es-MX" sz="1200" b="1" dirty="0"/>
              <a:t>Fuente:</a:t>
            </a:r>
            <a:r>
              <a:rPr lang="es-MX" sz="1200" dirty="0"/>
              <a:t> </a:t>
            </a:r>
            <a:r>
              <a:rPr lang="es-ES" sz="1200" dirty="0">
                <a:latin typeface="Bahnschrift SemiCondensed" panose="020B0502040204020203" pitchFamily="34" charset="0"/>
              </a:rPr>
              <a:t>Protocolo único para la prevención, detección y actuación en casos de violencia contra niñas, niños y adolescentes</a:t>
            </a:r>
            <a:endParaRPr lang="es-MX" sz="1200" dirty="0">
              <a:latin typeface="Bahnschrift SemiCondensed" panose="020B0502040204020203" pitchFamily="34" charset="0"/>
            </a:endParaRPr>
          </a:p>
        </p:txBody>
      </p:sp>
      <p:pic>
        <p:nvPicPr>
          <p:cNvPr id="2" name="Imagen 1">
            <a:extLst>
              <a:ext uri="{FF2B5EF4-FFF2-40B4-BE49-F238E27FC236}">
                <a16:creationId xmlns:a16="http://schemas.microsoft.com/office/drawing/2014/main" id="{DCBA9BEF-CE88-25EB-8D44-5E5B907F2887}"/>
              </a:ext>
            </a:extLst>
          </p:cNvPr>
          <p:cNvPicPr>
            <a:picLocks noChangeAspect="1"/>
          </p:cNvPicPr>
          <p:nvPr/>
        </p:nvPicPr>
        <p:blipFill>
          <a:blip r:embed="rId4"/>
          <a:stretch>
            <a:fillRect/>
          </a:stretch>
        </p:blipFill>
        <p:spPr>
          <a:xfrm>
            <a:off x="174171" y="-61271"/>
            <a:ext cx="5612892" cy="1205484"/>
          </a:xfrm>
          <a:prstGeom prst="rect">
            <a:avLst/>
          </a:prstGeom>
        </p:spPr>
      </p:pic>
    </p:spTree>
    <p:extLst>
      <p:ext uri="{BB962C8B-B14F-4D97-AF65-F5344CB8AC3E}">
        <p14:creationId xmlns:p14="http://schemas.microsoft.com/office/powerpoint/2010/main" val="400973336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Título 1">
            <a:extLst>
              <a:ext uri="{FF2B5EF4-FFF2-40B4-BE49-F238E27FC236}">
                <a16:creationId xmlns:a16="http://schemas.microsoft.com/office/drawing/2014/main" id="{6FD0B79B-54CA-CCC5-08B8-38433DECC5CC}"/>
              </a:ext>
            </a:extLst>
          </p:cNvPr>
          <p:cNvSpPr txBox="1">
            <a:spLocks/>
          </p:cNvSpPr>
          <p:nvPr/>
        </p:nvSpPr>
        <p:spPr>
          <a:xfrm>
            <a:off x="739422" y="1712299"/>
            <a:ext cx="10713156" cy="723923"/>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b="1" dirty="0">
                <a:solidFill>
                  <a:schemeClr val="accent2"/>
                </a:solidFill>
                <a:effectLst>
                  <a:outerShdw blurRad="38100" dist="38100" dir="2700000" algn="tl">
                    <a:srgbClr val="000000">
                      <a:alpha val="43137"/>
                    </a:srgbClr>
                  </a:outerShdw>
                </a:effectLst>
                <a:latin typeface="+mn-lt"/>
              </a:rPr>
              <a:t>RESPONSABILIDADES DE DOCENTES</a:t>
            </a:r>
            <a:endParaRPr lang="es-MX" dirty="0">
              <a:solidFill>
                <a:schemeClr val="accent2"/>
              </a:solidFill>
            </a:endParaRPr>
          </a:p>
        </p:txBody>
      </p:sp>
      <p:sp>
        <p:nvSpPr>
          <p:cNvPr id="14" name="Marcador de contenido 2">
            <a:extLst>
              <a:ext uri="{FF2B5EF4-FFF2-40B4-BE49-F238E27FC236}">
                <a16:creationId xmlns:a16="http://schemas.microsoft.com/office/drawing/2014/main" id="{3E6BF00A-BDB3-E3BE-43A8-409016436DF6}"/>
              </a:ext>
            </a:extLst>
          </p:cNvPr>
          <p:cNvSpPr txBox="1">
            <a:spLocks/>
          </p:cNvSpPr>
          <p:nvPr/>
        </p:nvSpPr>
        <p:spPr>
          <a:xfrm>
            <a:off x="861474" y="2425334"/>
            <a:ext cx="10469051" cy="388627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s-MX" sz="1800" b="1" dirty="0">
                <a:solidFill>
                  <a:srgbClr val="002060"/>
                </a:solidFill>
              </a:rPr>
              <a:t>Conocer y aplicar los documentos normativos y de organización escolar </a:t>
            </a:r>
            <a:r>
              <a:rPr lang="es-MX" sz="1800" dirty="0">
                <a:solidFill>
                  <a:srgbClr val="002060"/>
                </a:solidFill>
              </a:rPr>
              <a:t>expedidos por la Secretaría de Educación Pública a través de cada una de las Autoridades Educativas Locales y </a:t>
            </a:r>
            <a:r>
              <a:rPr lang="es-MX" sz="1800" b="1" dirty="0">
                <a:solidFill>
                  <a:srgbClr val="002060"/>
                </a:solidFill>
              </a:rPr>
              <a:t>los de carácter interno del plantel.</a:t>
            </a:r>
          </a:p>
          <a:p>
            <a:pPr algn="just"/>
            <a:r>
              <a:rPr lang="es-MX" sz="1800" b="1" dirty="0">
                <a:solidFill>
                  <a:srgbClr val="002060"/>
                </a:solidFill>
              </a:rPr>
              <a:t>Contar con formación en derechos humanos para trabajar con el plan y los programas de estudio</a:t>
            </a:r>
            <a:r>
              <a:rPr lang="es-MX" sz="1800" dirty="0">
                <a:solidFill>
                  <a:srgbClr val="002060"/>
                </a:solidFill>
              </a:rPr>
              <a:t> </a:t>
            </a:r>
            <a:r>
              <a:rPr lang="es-MX" sz="1800" b="1" dirty="0">
                <a:solidFill>
                  <a:srgbClr val="002060"/>
                </a:solidFill>
              </a:rPr>
              <a:t>desde un enfoque de derechos </a:t>
            </a:r>
            <a:r>
              <a:rPr lang="es-MX" sz="1800" dirty="0">
                <a:solidFill>
                  <a:srgbClr val="002060"/>
                </a:solidFill>
              </a:rPr>
              <a:t>y favorecer los aprendizajes relacionados con valores, actitudes y habilidades en educación para la salud, educación integral en sexualidad, prevención de la violencia, entre otros.</a:t>
            </a:r>
          </a:p>
          <a:p>
            <a:r>
              <a:rPr lang="es-MX" sz="1800" dirty="0">
                <a:solidFill>
                  <a:srgbClr val="002060"/>
                </a:solidFill>
              </a:rPr>
              <a:t>Conocer la </a:t>
            </a:r>
            <a:r>
              <a:rPr lang="es-MX" sz="1800" b="1" dirty="0">
                <a:solidFill>
                  <a:srgbClr val="002060"/>
                </a:solidFill>
              </a:rPr>
              <a:t>LGDNNA</a:t>
            </a:r>
            <a:r>
              <a:rPr lang="es-MX" sz="1800" dirty="0">
                <a:solidFill>
                  <a:srgbClr val="002060"/>
                </a:solidFill>
              </a:rPr>
              <a:t>.</a:t>
            </a:r>
          </a:p>
          <a:p>
            <a:pPr algn="just"/>
            <a:r>
              <a:rPr lang="es-MX" sz="1800" b="1" dirty="0">
                <a:solidFill>
                  <a:srgbClr val="002060"/>
                </a:solidFill>
              </a:rPr>
              <a:t>Observar y estar alerta ante cualquier cambio de conducta del alumnado dentro y fuera del aula</a:t>
            </a:r>
            <a:r>
              <a:rPr lang="es-MX" sz="1800" dirty="0">
                <a:solidFill>
                  <a:srgbClr val="002060"/>
                </a:solidFill>
              </a:rPr>
              <a:t>, informar a la autoridad inmediata cualquier hallazgo y/o indicador asociado a </a:t>
            </a:r>
            <a:r>
              <a:rPr lang="es-MX" sz="1800" b="1" dirty="0">
                <a:solidFill>
                  <a:srgbClr val="002060"/>
                </a:solidFill>
              </a:rPr>
              <a:t>la posibilidad de abuso sexual infantil.</a:t>
            </a:r>
          </a:p>
          <a:p>
            <a:r>
              <a:rPr lang="es-MX" sz="1800" b="1" dirty="0">
                <a:solidFill>
                  <a:srgbClr val="002060"/>
                </a:solidFill>
              </a:rPr>
              <a:t>Aplicar</a:t>
            </a:r>
            <a:r>
              <a:rPr lang="es-MX" sz="1800" dirty="0">
                <a:solidFill>
                  <a:srgbClr val="002060"/>
                </a:solidFill>
              </a:rPr>
              <a:t> durante la jornada escolar </a:t>
            </a:r>
            <a:r>
              <a:rPr lang="es-MX" sz="1800" b="1" dirty="0">
                <a:solidFill>
                  <a:srgbClr val="002060"/>
                </a:solidFill>
              </a:rPr>
              <a:t>las acciones que se señalen en este protocolo</a:t>
            </a:r>
            <a:r>
              <a:rPr lang="es-MX" sz="1800" dirty="0">
                <a:solidFill>
                  <a:srgbClr val="002060"/>
                </a:solidFill>
              </a:rPr>
              <a:t>.</a:t>
            </a:r>
          </a:p>
          <a:p>
            <a:pPr algn="just"/>
            <a:r>
              <a:rPr lang="es-MX" sz="1800" b="1" dirty="0">
                <a:solidFill>
                  <a:srgbClr val="002060"/>
                </a:solidFill>
              </a:rPr>
              <a:t>Reportar a su autoridad inmediata cualquier situación de riesgo </a:t>
            </a:r>
            <a:r>
              <a:rPr lang="es-MX" sz="1800" dirty="0">
                <a:solidFill>
                  <a:srgbClr val="002060"/>
                </a:solidFill>
              </a:rPr>
              <a:t>para niñas, niños y adolescentes que se observe en las áreas de servicio, patios y demás </a:t>
            </a:r>
            <a:r>
              <a:rPr lang="es-MX" sz="1800" b="1" dirty="0">
                <a:solidFill>
                  <a:srgbClr val="002060"/>
                </a:solidFill>
              </a:rPr>
              <a:t>instalaciones del plantel</a:t>
            </a:r>
            <a:r>
              <a:rPr lang="es-MX" sz="1800" dirty="0">
                <a:solidFill>
                  <a:srgbClr val="002060"/>
                </a:solidFill>
              </a:rPr>
              <a:t>.</a:t>
            </a:r>
          </a:p>
        </p:txBody>
      </p:sp>
      <p:sp>
        <p:nvSpPr>
          <p:cNvPr id="15" name="CuadroTexto 14"/>
          <p:cNvSpPr txBox="1"/>
          <p:nvPr/>
        </p:nvSpPr>
        <p:spPr>
          <a:xfrm>
            <a:off x="803090" y="6479153"/>
            <a:ext cx="8408678" cy="276999"/>
          </a:xfrm>
          <a:prstGeom prst="rect">
            <a:avLst/>
          </a:prstGeom>
          <a:noFill/>
        </p:spPr>
        <p:txBody>
          <a:bodyPr wrap="square" rtlCol="0">
            <a:spAutoFit/>
          </a:bodyPr>
          <a:lstStyle/>
          <a:p>
            <a:r>
              <a:rPr lang="es-MX" sz="1200" b="1" dirty="0"/>
              <a:t>Fuente:</a:t>
            </a:r>
            <a:r>
              <a:rPr lang="es-MX" sz="1200" dirty="0"/>
              <a:t> </a:t>
            </a:r>
            <a:r>
              <a:rPr lang="es-ES" sz="1200" dirty="0">
                <a:latin typeface="Bahnschrift SemiCondensed" panose="020B0502040204020203" pitchFamily="34" charset="0"/>
              </a:rPr>
              <a:t>Protocolo único para la prevención, detección y actuación en casos de violencia contra niñas, niños y adolescentes</a:t>
            </a:r>
            <a:endParaRPr lang="es-MX" sz="1200" dirty="0">
              <a:latin typeface="Bahnschrift SemiCondensed" panose="020B0502040204020203" pitchFamily="34" charset="0"/>
            </a:endParaRPr>
          </a:p>
        </p:txBody>
      </p:sp>
      <p:pic>
        <p:nvPicPr>
          <p:cNvPr id="2" name="Imagen 1">
            <a:extLst>
              <a:ext uri="{FF2B5EF4-FFF2-40B4-BE49-F238E27FC236}">
                <a16:creationId xmlns:a16="http://schemas.microsoft.com/office/drawing/2014/main" id="{B23AE231-95E2-1465-16BB-27923A626125}"/>
              </a:ext>
            </a:extLst>
          </p:cNvPr>
          <p:cNvPicPr>
            <a:picLocks noChangeAspect="1"/>
          </p:cNvPicPr>
          <p:nvPr/>
        </p:nvPicPr>
        <p:blipFill>
          <a:blip r:embed="rId4"/>
          <a:stretch>
            <a:fillRect/>
          </a:stretch>
        </p:blipFill>
        <p:spPr>
          <a:xfrm>
            <a:off x="174171" y="-61271"/>
            <a:ext cx="5612892" cy="1205484"/>
          </a:xfrm>
          <a:prstGeom prst="rect">
            <a:avLst/>
          </a:prstGeom>
        </p:spPr>
      </p:pic>
    </p:spTree>
    <p:extLst>
      <p:ext uri="{BB962C8B-B14F-4D97-AF65-F5344CB8AC3E}">
        <p14:creationId xmlns:p14="http://schemas.microsoft.com/office/powerpoint/2010/main" val="70256721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4" name="Rectángulo 13"/>
          <p:cNvSpPr/>
          <p:nvPr/>
        </p:nvSpPr>
        <p:spPr>
          <a:xfrm>
            <a:off x="854502" y="1911986"/>
            <a:ext cx="10228697" cy="4139595"/>
          </a:xfrm>
          <a:prstGeom prst="rect">
            <a:avLst/>
          </a:prstGeom>
        </p:spPr>
        <p:txBody>
          <a:bodyPr wrap="square">
            <a:spAutoFit/>
          </a:bodyPr>
          <a:lstStyle/>
          <a:p>
            <a:pPr lvl="0" algn="just" defTabSz="457200">
              <a:defRPr/>
            </a:pPr>
            <a:r>
              <a:rPr lang="es-MX" sz="4300" b="1" dirty="0">
                <a:solidFill>
                  <a:schemeClr val="accent2"/>
                </a:solidFill>
                <a:effectLst>
                  <a:outerShdw blurRad="38100" dist="38100" dir="2700000" algn="tl">
                    <a:srgbClr val="000000">
                      <a:alpha val="43137"/>
                    </a:srgbClr>
                  </a:outerShdw>
                </a:effectLst>
                <a:ea typeface="+mj-ea"/>
                <a:cs typeface="+mj-cs"/>
              </a:rPr>
              <a:t>DEBER DE DENUNCIAR.-</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MX" sz="2200" b="0" i="0" u="none" strike="noStrike" kern="1200" cap="none" spc="0" normalizeH="0" baseline="0" noProof="0" dirty="0">
                <a:ln>
                  <a:noFill/>
                </a:ln>
                <a:solidFill>
                  <a:srgbClr val="002060"/>
                </a:solidFill>
                <a:effectLst/>
                <a:uLnTx/>
                <a:uFillTx/>
                <a:cs typeface="Calibri" panose="020F0502020204030204" pitchFamily="34" charset="0"/>
              </a:rPr>
              <a:t>Toda persona a quien le conste que se ha cometido un hecho probablemente constitutivo de un delito está obligada a denunciarlo ante el Ministerio Público y en caso de urgencia ante cualquier agente de la Policía.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MX" sz="2200" b="0" i="0" u="none" strike="noStrike" kern="1200" cap="none" spc="0" normalizeH="0" baseline="0" noProof="0" dirty="0">
              <a:ln>
                <a:noFill/>
              </a:ln>
              <a:solidFill>
                <a:srgbClr val="002060"/>
              </a:solidFill>
              <a:effectLst/>
              <a:uLnTx/>
              <a:uFillTx/>
              <a:cs typeface="Calibri" panose="020F0502020204030204" pitchFamily="34" charset="0"/>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MX" sz="2200" b="0" i="0" u="none" strike="noStrike" kern="1200" cap="none" spc="0" normalizeH="0" baseline="0" noProof="0" dirty="0">
                <a:ln>
                  <a:noFill/>
                </a:ln>
                <a:solidFill>
                  <a:srgbClr val="002060"/>
                </a:solidFill>
                <a:effectLst/>
                <a:uLnTx/>
                <a:uFillTx/>
                <a:cs typeface="Calibri" panose="020F0502020204030204" pitchFamily="34" charset="0"/>
              </a:rPr>
              <a:t>Quien en ejercicio de funciones públicas tenga conocimiento de la probable existencia de un hecho que la ley señale como delito, está obligado a denunciarlo inmediatamente al Ministerio Público, proporcionándole todos los datos que tuviere, poniendo a su disposición a los imputados, si hubieren sido detenidos en flagrancia. Quien tenga el deber jurídico de denunciar y no lo haga, será acreedor a las sanciones correspondientes.</a:t>
            </a:r>
            <a:r>
              <a:rPr kumimoji="0" lang="es-MX" sz="2200" b="0" i="0" u="none" strike="noStrike" kern="1200" cap="none" spc="0" normalizeH="0" baseline="0" noProof="0" dirty="0">
                <a:ln>
                  <a:noFill/>
                </a:ln>
                <a:effectLst/>
                <a:uLnTx/>
                <a:uFillTx/>
                <a:cs typeface="Calibri" panose="020F0502020204030204" pitchFamily="34" charset="0"/>
              </a:rPr>
              <a:t> </a:t>
            </a:r>
          </a:p>
        </p:txBody>
      </p:sp>
      <p:sp>
        <p:nvSpPr>
          <p:cNvPr id="15" name="CuadroTexto 14"/>
          <p:cNvSpPr txBox="1"/>
          <p:nvPr/>
        </p:nvSpPr>
        <p:spPr>
          <a:xfrm>
            <a:off x="703329" y="6457488"/>
            <a:ext cx="5867400" cy="276999"/>
          </a:xfrm>
          <a:prstGeom prst="rect">
            <a:avLst/>
          </a:prstGeom>
          <a:noFill/>
        </p:spPr>
        <p:txBody>
          <a:bodyPr wrap="square" rtlCol="0">
            <a:spAutoFit/>
          </a:bodyPr>
          <a:lstStyle/>
          <a:p>
            <a:r>
              <a:rPr lang="es-MX" sz="1200" b="1" dirty="0"/>
              <a:t>Fuente:</a:t>
            </a:r>
            <a:r>
              <a:rPr lang="es-MX" sz="1200" dirty="0"/>
              <a:t> Art. 222 del Código Nacional de Procedimientos Penales</a:t>
            </a:r>
          </a:p>
        </p:txBody>
      </p:sp>
      <p:pic>
        <p:nvPicPr>
          <p:cNvPr id="2" name="Imagen 1">
            <a:extLst>
              <a:ext uri="{FF2B5EF4-FFF2-40B4-BE49-F238E27FC236}">
                <a16:creationId xmlns:a16="http://schemas.microsoft.com/office/drawing/2014/main" id="{D13A2F40-EF9B-D2FD-E3C9-A199A3A038F3}"/>
              </a:ext>
            </a:extLst>
          </p:cNvPr>
          <p:cNvPicPr>
            <a:picLocks noChangeAspect="1"/>
          </p:cNvPicPr>
          <p:nvPr/>
        </p:nvPicPr>
        <p:blipFill>
          <a:blip r:embed="rId4"/>
          <a:stretch>
            <a:fillRect/>
          </a:stretch>
        </p:blipFill>
        <p:spPr>
          <a:xfrm>
            <a:off x="174171" y="-61271"/>
            <a:ext cx="5612892" cy="1205484"/>
          </a:xfrm>
          <a:prstGeom prst="rect">
            <a:avLst/>
          </a:prstGeom>
        </p:spPr>
      </p:pic>
    </p:spTree>
    <p:extLst>
      <p:ext uri="{BB962C8B-B14F-4D97-AF65-F5344CB8AC3E}">
        <p14:creationId xmlns:p14="http://schemas.microsoft.com/office/powerpoint/2010/main" val="223408352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Rectángulo 12"/>
          <p:cNvSpPr/>
          <p:nvPr/>
        </p:nvSpPr>
        <p:spPr>
          <a:xfrm>
            <a:off x="981651" y="2183514"/>
            <a:ext cx="10228697" cy="3585597"/>
          </a:xfrm>
          <a:prstGeom prst="rect">
            <a:avLst/>
          </a:prstGeom>
        </p:spPr>
        <p:txBody>
          <a:bodyPr wrap="square">
            <a:spAutoFit/>
          </a:bodyPr>
          <a:lstStyle/>
          <a:p>
            <a:pPr lvl="0" algn="just" defTabSz="457200">
              <a:defRPr/>
            </a:pPr>
            <a:r>
              <a:rPr lang="es-MX" sz="4300" b="1" dirty="0">
                <a:solidFill>
                  <a:schemeClr val="accent2"/>
                </a:solidFill>
                <a:effectLst>
                  <a:outerShdw blurRad="38100" dist="38100" dir="2700000" algn="tl">
                    <a:srgbClr val="000000">
                      <a:alpha val="43137"/>
                    </a:srgbClr>
                  </a:outerShdw>
                </a:effectLst>
                <a:ea typeface="+mj-ea"/>
                <a:cs typeface="+mj-cs"/>
              </a:rPr>
              <a:t>DEBER DE DENUNCIAR.-</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s-MX" sz="800" b="0" i="0" u="none" strike="noStrike" kern="1200" cap="none" spc="0" normalizeH="0" baseline="0" noProof="0" dirty="0">
              <a:ln>
                <a:noFill/>
              </a:ln>
              <a:effectLst/>
              <a:uLnTx/>
              <a:uFillTx/>
              <a:cs typeface="Calibri" panose="020F0502020204030204" pitchFamily="34" charset="0"/>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MX" sz="2200" b="0" i="0" u="none" strike="noStrike" kern="1200" cap="none" spc="0" normalizeH="0" baseline="0" noProof="0" dirty="0">
                <a:ln>
                  <a:noFill/>
                </a:ln>
                <a:solidFill>
                  <a:srgbClr val="002060"/>
                </a:solidFill>
                <a:effectLst/>
                <a:uLnTx/>
                <a:uFillTx/>
                <a:cs typeface="Calibri" panose="020F0502020204030204" pitchFamily="34" charset="0"/>
              </a:rPr>
              <a:t>Cuando</a:t>
            </a:r>
            <a:r>
              <a:rPr kumimoji="0" lang="es-MX" sz="2200" b="0" i="0" u="none" strike="noStrike" kern="1200" cap="none" spc="0" normalizeH="0" noProof="0" dirty="0">
                <a:ln>
                  <a:noFill/>
                </a:ln>
                <a:solidFill>
                  <a:srgbClr val="002060"/>
                </a:solidFill>
                <a:effectLst/>
                <a:uLnTx/>
                <a:uFillTx/>
                <a:cs typeface="Calibri" panose="020F0502020204030204" pitchFamily="34" charset="0"/>
              </a:rPr>
              <a:t> el ejercicio de las</a:t>
            </a:r>
            <a:r>
              <a:rPr kumimoji="0" lang="es-MX" sz="2200" b="0" i="0" u="none" strike="noStrike" kern="1200" cap="none" spc="0" normalizeH="0" baseline="0" noProof="0" dirty="0">
                <a:ln>
                  <a:noFill/>
                </a:ln>
                <a:solidFill>
                  <a:srgbClr val="002060"/>
                </a:solidFill>
                <a:effectLst/>
                <a:uLnTx/>
                <a:uFillTx/>
                <a:cs typeface="Calibri" panose="020F0502020204030204" pitchFamily="34" charset="0"/>
              </a:rPr>
              <a:t> funciones públicas a que se</a:t>
            </a:r>
            <a:r>
              <a:rPr kumimoji="0" lang="es-MX" sz="2200" b="0" i="0" u="none" strike="noStrike" kern="1200" cap="none" spc="0" normalizeH="0" noProof="0" dirty="0">
                <a:ln>
                  <a:noFill/>
                </a:ln>
                <a:solidFill>
                  <a:srgbClr val="002060"/>
                </a:solidFill>
                <a:effectLst/>
                <a:uLnTx/>
                <a:uFillTx/>
                <a:cs typeface="Calibri" panose="020F0502020204030204" pitchFamily="34" charset="0"/>
              </a:rPr>
              <a:t> refiere el párrafo anterior, correspondan a la coadyuvancia con las autoridades responsables de la seguridad pública, además de cumplir con lo previsto en dicho párrafo, la intervención de los servidores públicos respectivos deberá limitarse a preservar el lugar de los hechos hasta el arribo de las autoridades competentes y, en su caso, adoptar las medidas a su alcance para que se brinde atención médica de urgencia a los heridos sí los hubiere, así como poner a disposición de la autoridad a los detenidos por conducto o en coordinación con la policía.</a:t>
            </a:r>
            <a:r>
              <a:rPr kumimoji="0" lang="es-MX" sz="2200" b="0" i="0" u="none" strike="noStrike" kern="1200" cap="none" spc="0" normalizeH="0" baseline="0" noProof="0" dirty="0">
                <a:ln>
                  <a:noFill/>
                </a:ln>
                <a:solidFill>
                  <a:srgbClr val="002060"/>
                </a:solidFill>
                <a:effectLst/>
                <a:uLnTx/>
                <a:uFillTx/>
                <a:cs typeface="Calibri" panose="020F0502020204030204" pitchFamily="34" charset="0"/>
              </a:rPr>
              <a:t> </a:t>
            </a:r>
          </a:p>
        </p:txBody>
      </p:sp>
      <p:sp>
        <p:nvSpPr>
          <p:cNvPr id="14" name="CuadroTexto 13"/>
          <p:cNvSpPr txBox="1"/>
          <p:nvPr/>
        </p:nvSpPr>
        <p:spPr>
          <a:xfrm>
            <a:off x="871777" y="6457488"/>
            <a:ext cx="5867400" cy="276999"/>
          </a:xfrm>
          <a:prstGeom prst="rect">
            <a:avLst/>
          </a:prstGeom>
          <a:noFill/>
        </p:spPr>
        <p:txBody>
          <a:bodyPr wrap="square" rtlCol="0">
            <a:spAutoFit/>
          </a:bodyPr>
          <a:lstStyle/>
          <a:p>
            <a:r>
              <a:rPr lang="es-MX" sz="1200" b="1" dirty="0"/>
              <a:t>Fuente:</a:t>
            </a:r>
            <a:r>
              <a:rPr lang="es-MX" sz="1200" dirty="0"/>
              <a:t> Art. 222 del Código Nacional de Procedimientos Penales</a:t>
            </a:r>
          </a:p>
        </p:txBody>
      </p:sp>
      <p:pic>
        <p:nvPicPr>
          <p:cNvPr id="2" name="Imagen 1">
            <a:extLst>
              <a:ext uri="{FF2B5EF4-FFF2-40B4-BE49-F238E27FC236}">
                <a16:creationId xmlns:a16="http://schemas.microsoft.com/office/drawing/2014/main" id="{4FC4ADD6-B74B-1E86-BB83-B2D4DA4FCE80}"/>
              </a:ext>
            </a:extLst>
          </p:cNvPr>
          <p:cNvPicPr>
            <a:picLocks noChangeAspect="1"/>
          </p:cNvPicPr>
          <p:nvPr/>
        </p:nvPicPr>
        <p:blipFill>
          <a:blip r:embed="rId4"/>
          <a:stretch>
            <a:fillRect/>
          </a:stretch>
        </p:blipFill>
        <p:spPr>
          <a:xfrm>
            <a:off x="174171" y="-61271"/>
            <a:ext cx="5612892" cy="1205484"/>
          </a:xfrm>
          <a:prstGeom prst="rect">
            <a:avLst/>
          </a:prstGeom>
        </p:spPr>
      </p:pic>
    </p:spTree>
    <p:extLst>
      <p:ext uri="{BB962C8B-B14F-4D97-AF65-F5344CB8AC3E}">
        <p14:creationId xmlns:p14="http://schemas.microsoft.com/office/powerpoint/2010/main" val="368617235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11808000"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sp>
        <p:nvSpPr>
          <p:cNvPr id="16" name="Rectangle 2"/>
          <p:cNvSpPr txBox="1">
            <a:spLocks noChangeArrowheads="1"/>
          </p:cNvSpPr>
          <p:nvPr/>
        </p:nvSpPr>
        <p:spPr>
          <a:xfrm>
            <a:off x="953352" y="5433043"/>
            <a:ext cx="3379071" cy="790276"/>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buClrTx/>
              <a:buFontTx/>
            </a:pPr>
            <a:r>
              <a:rPr lang="es-ES" altLang="es-MX" sz="2000" b="1" dirty="0">
                <a:solidFill>
                  <a:srgbClr val="002060"/>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egoe UI Black" panose="020B0A02040204020203" pitchFamily="34" charset="0"/>
              </a:rPr>
              <a:t>“INVESTIGACIÓN </a:t>
            </a:r>
          </a:p>
          <a:p>
            <a:pPr algn="ctr">
              <a:buClrTx/>
              <a:buFontTx/>
            </a:pPr>
            <a:r>
              <a:rPr lang="es-ES" altLang="es-MX" sz="2000" b="1" dirty="0">
                <a:solidFill>
                  <a:srgbClr val="002060"/>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egoe UI Black" panose="020B0A02040204020203" pitchFamily="34" charset="0"/>
              </a:rPr>
              <a:t>EN ACCIÓN”</a:t>
            </a:r>
          </a:p>
        </p:txBody>
      </p:sp>
      <p:pic>
        <p:nvPicPr>
          <p:cNvPr id="28" name="Imagen 27"/>
          <p:cNvPicPr/>
          <p:nvPr/>
        </p:nvPicPr>
        <p:blipFill>
          <a:blip r:embed="rId4">
            <a:extLst>
              <a:ext uri="{28A0092B-C50C-407E-A947-70E740481C1C}">
                <a14:useLocalDpi xmlns:a14="http://schemas.microsoft.com/office/drawing/2010/main" val="0"/>
              </a:ext>
            </a:extLst>
          </a:blip>
          <a:srcRect/>
          <a:stretch>
            <a:fillRect/>
          </a:stretch>
        </p:blipFill>
        <p:spPr bwMode="auto">
          <a:xfrm>
            <a:off x="754726" y="1417987"/>
            <a:ext cx="3776325" cy="3988646"/>
          </a:xfrm>
          <a:prstGeom prst="rect">
            <a:avLst/>
          </a:prstGeom>
          <a:noFill/>
        </p:spPr>
      </p:pic>
      <p:sp>
        <p:nvSpPr>
          <p:cNvPr id="9" name="Rectangle 2"/>
          <p:cNvSpPr txBox="1">
            <a:spLocks noChangeArrowheads="1"/>
          </p:cNvSpPr>
          <p:nvPr/>
        </p:nvSpPr>
        <p:spPr>
          <a:xfrm>
            <a:off x="3979900" y="282042"/>
            <a:ext cx="5731733" cy="114300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buClrTx/>
              <a:buFontTx/>
            </a:pPr>
            <a:r>
              <a:rPr lang="es-ES" altLang="es-MX" sz="4800" b="1" dirty="0">
                <a:solidFill>
                  <a:srgbClr val="002060"/>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egoe UI Black" panose="020B0A02040204020203" pitchFamily="34" charset="0"/>
              </a:rPr>
              <a:t>¡GRACIAS!</a:t>
            </a:r>
          </a:p>
        </p:txBody>
      </p:sp>
      <p:pic>
        <p:nvPicPr>
          <p:cNvPr id="2" name="Imagen 1">
            <a:extLst>
              <a:ext uri="{FF2B5EF4-FFF2-40B4-BE49-F238E27FC236}">
                <a16:creationId xmlns:a16="http://schemas.microsoft.com/office/drawing/2014/main" id="{8B8EAE54-737D-2E43-D56E-3B5F19CBDB5D}"/>
              </a:ext>
            </a:extLst>
          </p:cNvPr>
          <p:cNvPicPr>
            <a:picLocks noChangeAspect="1"/>
          </p:cNvPicPr>
          <p:nvPr/>
        </p:nvPicPr>
        <p:blipFill>
          <a:blip r:embed="rId5"/>
          <a:stretch>
            <a:fillRect/>
          </a:stretch>
        </p:blipFill>
        <p:spPr>
          <a:xfrm>
            <a:off x="174171" y="-61271"/>
            <a:ext cx="5612892" cy="1205484"/>
          </a:xfrm>
          <a:prstGeom prst="rect">
            <a:avLst/>
          </a:prstGeom>
        </p:spPr>
      </p:pic>
      <p:pic>
        <p:nvPicPr>
          <p:cNvPr id="11" name="Imagen 10"/>
          <p:cNvPicPr>
            <a:picLocks noChangeAspect="1"/>
          </p:cNvPicPr>
          <p:nvPr/>
        </p:nvPicPr>
        <p:blipFill>
          <a:blip r:embed="rId6"/>
          <a:stretch>
            <a:fillRect/>
          </a:stretch>
        </p:blipFill>
        <p:spPr>
          <a:xfrm>
            <a:off x="4669265" y="1526780"/>
            <a:ext cx="6902837" cy="5189707"/>
          </a:xfrm>
          <a:prstGeom prst="rect">
            <a:avLst/>
          </a:prstGeom>
        </p:spPr>
      </p:pic>
      <p:sp>
        <p:nvSpPr>
          <p:cNvPr id="12" name="Rectangle 2"/>
          <p:cNvSpPr txBox="1">
            <a:spLocks noChangeArrowheads="1"/>
          </p:cNvSpPr>
          <p:nvPr/>
        </p:nvSpPr>
        <p:spPr>
          <a:xfrm>
            <a:off x="953352" y="6197801"/>
            <a:ext cx="3379071" cy="649975"/>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buClrTx/>
              <a:buFontTx/>
            </a:pPr>
            <a:r>
              <a:rPr lang="es-ES" altLang="es-MX" sz="1600" dirty="0" smtClean="0">
                <a:solidFill>
                  <a:srgbClr val="002060"/>
                </a:solidFill>
                <a:latin typeface="Segoe UI Black" panose="020B0A02040204020203" pitchFamily="34" charset="0"/>
                <a:ea typeface="Segoe UI Black" panose="020B0A02040204020203" pitchFamily="34" charset="0"/>
                <a:cs typeface="Segoe UI Black" panose="020B0A02040204020203" pitchFamily="34" charset="0"/>
              </a:rPr>
              <a:t>CMTE. Salvador Fierro</a:t>
            </a:r>
          </a:p>
          <a:p>
            <a:pPr algn="ctr">
              <a:buClrTx/>
              <a:buFontTx/>
            </a:pPr>
            <a:r>
              <a:rPr lang="es-ES" altLang="es-MX" sz="1600" dirty="0" smtClean="0">
                <a:solidFill>
                  <a:srgbClr val="002060"/>
                </a:solidFill>
                <a:latin typeface="Segoe UI Black" panose="020B0A02040204020203" pitchFamily="34" charset="0"/>
                <a:ea typeface="Segoe UI Black" panose="020B0A02040204020203" pitchFamily="34" charset="0"/>
                <a:cs typeface="Segoe UI Black" panose="020B0A02040204020203" pitchFamily="34" charset="0"/>
              </a:rPr>
              <a:t>656 748 7700</a:t>
            </a:r>
            <a:endParaRPr lang="es-ES" altLang="es-MX" sz="1600" dirty="0">
              <a:solidFill>
                <a:srgbClr val="002060"/>
              </a:solidFill>
              <a:latin typeface="Segoe UI Black" panose="020B0A02040204020203" pitchFamily="34" charset="0"/>
              <a:ea typeface="Segoe UI Black" panose="020B0A02040204020203" pitchFamily="34" charset="0"/>
              <a:cs typeface="Segoe UI Black" panose="020B0A02040204020203" pitchFamily="34" charset="0"/>
            </a:endParaRPr>
          </a:p>
        </p:txBody>
      </p:sp>
    </p:spTree>
    <p:extLst>
      <p:ext uri="{BB962C8B-B14F-4D97-AF65-F5344CB8AC3E}">
        <p14:creationId xmlns:p14="http://schemas.microsoft.com/office/powerpoint/2010/main" val="303999784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lumMod val="50000"/>
                  <a:lumOff val="50000"/>
                </a:prstClr>
              </a:solidFill>
              <a:effectLst/>
              <a:uLnTx/>
              <a:uFillTx/>
              <a:latin typeface="Calibri" panose="020F0502020204030204"/>
              <a:ea typeface="+mn-ea"/>
              <a:cs typeface="+mn-cs"/>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591" y="141513"/>
            <a:ext cx="3123896" cy="879405"/>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CuadroTexto 15"/>
          <p:cNvSpPr txBox="1"/>
          <p:nvPr/>
        </p:nvSpPr>
        <p:spPr>
          <a:xfrm>
            <a:off x="5749707" y="3422914"/>
            <a:ext cx="5255759"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000" b="1" i="0" u="none" strike="noStrike" kern="1200" cap="none" spc="0" normalizeH="0" baseline="0" noProof="0" dirty="0">
                <a:ln>
                  <a:noFill/>
                </a:ln>
                <a:solidFill>
                  <a:prstClr val="white"/>
                </a:solidFill>
                <a:effectLst/>
                <a:uLnTx/>
                <a:uFillTx/>
                <a:latin typeface="Bahnschrift SemiCondensed" panose="020B0502040204020203" pitchFamily="34" charset="0"/>
                <a:ea typeface="+mn-ea"/>
                <a:cs typeface="+mn-cs"/>
              </a:rPr>
              <a:t>EMOCIONAL/PSICOLÓGICO</a:t>
            </a:r>
            <a:endParaRPr kumimoji="0" lang="es-MX" sz="3000" b="1" i="0" u="none" strike="noStrike" kern="1200" cap="none" spc="0" normalizeH="0" baseline="0" noProof="0" dirty="0">
              <a:ln>
                <a:noFill/>
              </a:ln>
              <a:solidFill>
                <a:prstClr val="white"/>
              </a:solidFill>
              <a:effectLst/>
              <a:uLnTx/>
              <a:uFillTx/>
              <a:latin typeface="Bahnschrift SemiCondensed" panose="020B0502040204020203" pitchFamily="34" charset="0"/>
              <a:ea typeface="+mn-ea"/>
              <a:cs typeface="+mn-cs"/>
            </a:endParaRPr>
          </a:p>
        </p:txBody>
      </p:sp>
      <p:sp>
        <p:nvSpPr>
          <p:cNvPr id="17" name="CuadroTexto 16"/>
          <p:cNvSpPr txBox="1"/>
          <p:nvPr/>
        </p:nvSpPr>
        <p:spPr>
          <a:xfrm>
            <a:off x="6586500" y="2328728"/>
            <a:ext cx="3771478"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000" b="1" i="0" u="none" strike="noStrike" kern="1200" cap="none" spc="0" normalizeH="0" baseline="0" noProof="0" dirty="0">
                <a:ln>
                  <a:noFill/>
                </a:ln>
                <a:solidFill>
                  <a:prstClr val="white"/>
                </a:solidFill>
                <a:effectLst/>
                <a:uLnTx/>
                <a:uFillTx/>
                <a:latin typeface="Bahnschrift SemiCondensed" panose="020B0502040204020203" pitchFamily="34" charset="0"/>
                <a:ea typeface="+mn-ea"/>
                <a:cs typeface="+mn-cs"/>
              </a:rPr>
              <a:t>FÍSICO</a:t>
            </a:r>
            <a:endParaRPr kumimoji="0" lang="es-MX" sz="3000" b="1" i="0" u="none" strike="noStrike" kern="1200" cap="none" spc="0" normalizeH="0" baseline="0" noProof="0" dirty="0">
              <a:ln>
                <a:noFill/>
              </a:ln>
              <a:solidFill>
                <a:prstClr val="white"/>
              </a:solidFill>
              <a:effectLst/>
              <a:uLnTx/>
              <a:uFillTx/>
              <a:latin typeface="Bahnschrift SemiCondensed" panose="020B0502040204020203" pitchFamily="34" charset="0"/>
              <a:ea typeface="+mn-ea"/>
              <a:cs typeface="+mn-cs"/>
            </a:endParaRPr>
          </a:p>
        </p:txBody>
      </p:sp>
      <p:sp>
        <p:nvSpPr>
          <p:cNvPr id="20" name="CuadroTexto 19"/>
          <p:cNvSpPr txBox="1"/>
          <p:nvPr/>
        </p:nvSpPr>
        <p:spPr>
          <a:xfrm>
            <a:off x="6148953" y="4549915"/>
            <a:ext cx="378847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prstClr val="white"/>
                </a:solidFill>
                <a:effectLst/>
                <a:uLnTx/>
                <a:uFillTx/>
                <a:latin typeface="Bahnschrift SemiCondensed" panose="020B0502040204020203" pitchFamily="34" charset="0"/>
                <a:ea typeface="+mn-ea"/>
                <a:cs typeface="+mn-cs"/>
              </a:rPr>
              <a:t>TRABAJO INFANTIL</a:t>
            </a:r>
            <a:endParaRPr kumimoji="0" lang="es-MX" sz="1400" b="1" i="0" u="none" strike="noStrike" kern="1200" cap="none" spc="0" normalizeH="0" baseline="0" noProof="0" dirty="0">
              <a:ln>
                <a:noFill/>
              </a:ln>
              <a:solidFill>
                <a:prstClr val="white"/>
              </a:solidFill>
              <a:effectLst/>
              <a:uLnTx/>
              <a:uFillTx/>
              <a:latin typeface="Bahnschrift SemiCondensed" panose="020B0502040204020203" pitchFamily="34" charset="0"/>
              <a:ea typeface="+mn-ea"/>
              <a:cs typeface="+mn-cs"/>
            </a:endParaRPr>
          </a:p>
        </p:txBody>
      </p:sp>
      <p:sp>
        <p:nvSpPr>
          <p:cNvPr id="5" name="Rectángulo 4"/>
          <p:cNvSpPr/>
          <p:nvPr/>
        </p:nvSpPr>
        <p:spPr>
          <a:xfrm>
            <a:off x="443309" y="2398076"/>
            <a:ext cx="11305382" cy="267765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LATO"/>
                <a:ea typeface="+mn-ea"/>
                <a:cs typeface="+mn-cs"/>
              </a:rPr>
              <a:t>PROTOCOLO LOCAL DE ERRADICACIÓN DEL ACOSO ESCOLAR EN EDUCACIÓN BÁSICA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rPr>
              <a:t>ACUERDO NÚMERO 14/12/23</a:t>
            </a:r>
            <a:r>
              <a:rPr kumimoji="0" lang="es-ES" sz="2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LATO"/>
                <a:ea typeface="+mn-ea"/>
                <a:cs typeface="+mn-cs"/>
              </a:rPr>
              <a:t> </a:t>
            </a:r>
            <a:endParaRPr kumimoji="0" lang="es-MX" sz="2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LATO"/>
              <a:ea typeface="+mn-ea"/>
              <a:cs typeface="+mn-cs"/>
            </a:endParaRPr>
          </a:p>
        </p:txBody>
      </p:sp>
    </p:spTree>
    <p:extLst>
      <p:ext uri="{BB962C8B-B14F-4D97-AF65-F5344CB8AC3E}">
        <p14:creationId xmlns:p14="http://schemas.microsoft.com/office/powerpoint/2010/main" val="199997777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lumMod val="50000"/>
                  <a:lumOff val="50000"/>
                </a:prstClr>
              </a:solidFill>
              <a:effectLst/>
              <a:uLnTx/>
              <a:uFillTx/>
              <a:latin typeface="Calibri" panose="020F0502020204030204"/>
              <a:ea typeface="+mn-ea"/>
              <a:cs typeface="+mn-cs"/>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591" y="141513"/>
            <a:ext cx="3123896" cy="879405"/>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CuadroTexto 15"/>
          <p:cNvSpPr txBox="1"/>
          <p:nvPr/>
        </p:nvSpPr>
        <p:spPr>
          <a:xfrm>
            <a:off x="5749707" y="3422914"/>
            <a:ext cx="5255759"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000" b="1" i="0" u="none" strike="noStrike" kern="1200" cap="none" spc="0" normalizeH="0" baseline="0" noProof="0" dirty="0">
                <a:ln>
                  <a:noFill/>
                </a:ln>
                <a:solidFill>
                  <a:prstClr val="white"/>
                </a:solidFill>
                <a:effectLst/>
                <a:uLnTx/>
                <a:uFillTx/>
                <a:latin typeface="Bahnschrift SemiCondensed" panose="020B0502040204020203" pitchFamily="34" charset="0"/>
                <a:ea typeface="+mn-ea"/>
                <a:cs typeface="+mn-cs"/>
              </a:rPr>
              <a:t>EMOCIONAL/PSICOLÓGICO</a:t>
            </a:r>
            <a:endParaRPr kumimoji="0" lang="es-MX" sz="3000" b="1" i="0" u="none" strike="noStrike" kern="1200" cap="none" spc="0" normalizeH="0" baseline="0" noProof="0" dirty="0">
              <a:ln>
                <a:noFill/>
              </a:ln>
              <a:solidFill>
                <a:prstClr val="white"/>
              </a:solidFill>
              <a:effectLst/>
              <a:uLnTx/>
              <a:uFillTx/>
              <a:latin typeface="Bahnschrift SemiCondensed" panose="020B0502040204020203" pitchFamily="34" charset="0"/>
              <a:ea typeface="+mn-ea"/>
              <a:cs typeface="+mn-cs"/>
            </a:endParaRPr>
          </a:p>
        </p:txBody>
      </p:sp>
      <p:sp>
        <p:nvSpPr>
          <p:cNvPr id="20" name="CuadroTexto 19"/>
          <p:cNvSpPr txBox="1"/>
          <p:nvPr/>
        </p:nvSpPr>
        <p:spPr>
          <a:xfrm>
            <a:off x="6148953" y="4549915"/>
            <a:ext cx="378847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prstClr val="white"/>
                </a:solidFill>
                <a:effectLst/>
                <a:uLnTx/>
                <a:uFillTx/>
                <a:latin typeface="Bahnschrift SemiCondensed" panose="020B0502040204020203" pitchFamily="34" charset="0"/>
                <a:ea typeface="+mn-ea"/>
                <a:cs typeface="+mn-cs"/>
              </a:rPr>
              <a:t>TRABAJO INFANTIL</a:t>
            </a:r>
            <a:endParaRPr kumimoji="0" lang="es-MX" sz="1400" b="1" i="0" u="none" strike="noStrike" kern="1200" cap="none" spc="0" normalizeH="0" baseline="0" noProof="0" dirty="0">
              <a:ln>
                <a:noFill/>
              </a:ln>
              <a:solidFill>
                <a:prstClr val="white"/>
              </a:solidFill>
              <a:effectLst/>
              <a:uLnTx/>
              <a:uFillTx/>
              <a:latin typeface="Bahnschrift SemiCondensed" panose="020B0502040204020203" pitchFamily="34" charset="0"/>
              <a:ea typeface="+mn-ea"/>
              <a:cs typeface="+mn-cs"/>
            </a:endParaRPr>
          </a:p>
        </p:txBody>
      </p:sp>
      <p:sp>
        <p:nvSpPr>
          <p:cNvPr id="21" name="CuadroTexto 20"/>
          <p:cNvSpPr txBox="1"/>
          <p:nvPr/>
        </p:nvSpPr>
        <p:spPr>
          <a:xfrm>
            <a:off x="5849090" y="5648816"/>
            <a:ext cx="3832776"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000" b="1" i="0" u="none" strike="noStrike" kern="1200" cap="none" spc="0" normalizeH="0" baseline="0" noProof="0" dirty="0">
                <a:ln>
                  <a:noFill/>
                </a:ln>
                <a:solidFill>
                  <a:prstClr val="white"/>
                </a:solidFill>
                <a:effectLst/>
                <a:uLnTx/>
                <a:uFillTx/>
                <a:latin typeface="Bahnschrift SemiCondensed" panose="020B0502040204020203" pitchFamily="34" charset="0"/>
                <a:ea typeface="+mn-ea"/>
                <a:cs typeface="+mn-cs"/>
              </a:rPr>
              <a:t>MENDICIDAD</a:t>
            </a:r>
            <a:endParaRPr kumimoji="0" lang="es-MX" sz="3000" b="1" i="0" u="none" strike="noStrike" kern="1200" cap="none" spc="0" normalizeH="0" baseline="0" noProof="0" dirty="0">
              <a:ln>
                <a:noFill/>
              </a:ln>
              <a:solidFill>
                <a:prstClr val="white"/>
              </a:solidFill>
              <a:effectLst/>
              <a:uLnTx/>
              <a:uFillTx/>
              <a:latin typeface="Bahnschrift SemiCondensed" panose="020B0502040204020203" pitchFamily="34" charset="0"/>
              <a:ea typeface="+mn-ea"/>
              <a:cs typeface="+mn-cs"/>
            </a:endParaRPr>
          </a:p>
        </p:txBody>
      </p:sp>
      <p:sp>
        <p:nvSpPr>
          <p:cNvPr id="13" name="Título 1">
            <a:extLst>
              <a:ext uri="{FF2B5EF4-FFF2-40B4-BE49-F238E27FC236}">
                <a16:creationId xmlns:a16="http://schemas.microsoft.com/office/drawing/2014/main" id="{66616ABC-78FE-7E91-594B-FD1D71535B3A}"/>
              </a:ext>
            </a:extLst>
          </p:cNvPr>
          <p:cNvSpPr txBox="1">
            <a:spLocks/>
          </p:cNvSpPr>
          <p:nvPr/>
        </p:nvSpPr>
        <p:spPr>
          <a:xfrm>
            <a:off x="-264650" y="1770986"/>
            <a:ext cx="12028713" cy="665236"/>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MX" sz="3200" b="1" i="0" u="none" strike="noStrike" kern="1200" cap="none" spc="0" normalizeH="0" baseline="0" noProof="0" dirty="0">
                <a:ln>
                  <a:noFill/>
                </a:ln>
                <a:solidFill>
                  <a:srgbClr val="ED7D31"/>
                </a:solidFill>
                <a:effectLst>
                  <a:outerShdw blurRad="38100" dist="38100" dir="2700000" algn="tl">
                    <a:srgbClr val="000000">
                      <a:alpha val="43137"/>
                    </a:srgbClr>
                  </a:outerShdw>
                </a:effectLst>
                <a:uLnTx/>
                <a:uFillTx/>
                <a:latin typeface="Calibri" panose="020F0502020204030204"/>
                <a:ea typeface="+mj-ea"/>
                <a:cs typeface="+mj-cs"/>
              </a:rPr>
              <a:t>LINEAMIENTOS DE MEDIDAS PREVENTIVAS</a:t>
            </a:r>
          </a:p>
        </p:txBody>
      </p:sp>
      <p:sp>
        <p:nvSpPr>
          <p:cNvPr id="2" name="Rectángulo 1"/>
          <p:cNvSpPr/>
          <p:nvPr/>
        </p:nvSpPr>
        <p:spPr>
          <a:xfrm>
            <a:off x="648905" y="2602314"/>
            <a:ext cx="11000095" cy="409342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Artículo 20</a:t>
            </a:r>
            <a:r>
              <a:rPr kumimoji="0" lang="es-MX" sz="2000" b="0"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 Las AEL (Autoridades Educativas Locales) favorecerán la participación organizada de toda la comunidad escolar como estrategia preventiva de acoso escolar en los planteles educativos, para salvaguardar la integridad de las y los educandos, de manera enunciativa, más no limitativa, a través de las siguientes medidas: </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s-MX" sz="2000" b="0"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Elaboración de campañas de sensibilización en colaboración con otras instituciones públicas, académicas, de la sociedad civil o medios de comunicación, con la finalidad de reforzar las estrategias de prevención por medio de actividades educativas, culturales y recreativas.</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s-MX" sz="2000" b="0"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Coordinación de jornadas escolares con actividades permanentes que imparta tanto el personal docente, como personal especializado externo, para fomentar el sentido de comunidad, la cohesión grupal, el desarrollo de habilidades socioemocionales, así como los climas escolares inclusivos y democráticos.</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s-MX" sz="2000" b="0"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Diseño de talleres para madres, padres o tutores de las y los educandos en temas vinculados al acoso escolar para su implementación en el entorno escolar o virtual. </a:t>
            </a:r>
          </a:p>
        </p:txBody>
      </p:sp>
    </p:spTree>
    <p:extLst>
      <p:ext uri="{BB962C8B-B14F-4D97-AF65-F5344CB8AC3E}">
        <p14:creationId xmlns:p14="http://schemas.microsoft.com/office/powerpoint/2010/main" val="201917439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lumMod val="50000"/>
                  <a:lumOff val="50000"/>
                </a:prstClr>
              </a:solidFill>
              <a:effectLst/>
              <a:uLnTx/>
              <a:uFillTx/>
              <a:latin typeface="Calibri" panose="020F0502020204030204"/>
              <a:ea typeface="+mn-ea"/>
              <a:cs typeface="+mn-cs"/>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591" y="141513"/>
            <a:ext cx="3123896" cy="879405"/>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CuadroTexto 20"/>
          <p:cNvSpPr txBox="1"/>
          <p:nvPr/>
        </p:nvSpPr>
        <p:spPr>
          <a:xfrm>
            <a:off x="5849090" y="5648816"/>
            <a:ext cx="3832776"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000" b="1" i="0" u="none" strike="noStrike" kern="1200" cap="none" spc="0" normalizeH="0" baseline="0" noProof="0" dirty="0">
                <a:ln>
                  <a:noFill/>
                </a:ln>
                <a:solidFill>
                  <a:prstClr val="white"/>
                </a:solidFill>
                <a:effectLst/>
                <a:uLnTx/>
                <a:uFillTx/>
                <a:latin typeface="Bahnschrift SemiCondensed" panose="020B0502040204020203" pitchFamily="34" charset="0"/>
                <a:ea typeface="+mn-ea"/>
                <a:cs typeface="+mn-cs"/>
              </a:rPr>
              <a:t>MENDICIDAD</a:t>
            </a:r>
            <a:endParaRPr kumimoji="0" lang="es-MX" sz="3000" b="1" i="0" u="none" strike="noStrike" kern="1200" cap="none" spc="0" normalizeH="0" baseline="0" noProof="0" dirty="0">
              <a:ln>
                <a:noFill/>
              </a:ln>
              <a:solidFill>
                <a:prstClr val="white"/>
              </a:solidFill>
              <a:effectLst/>
              <a:uLnTx/>
              <a:uFillTx/>
              <a:latin typeface="Bahnschrift SemiCondensed" panose="020B0502040204020203" pitchFamily="34" charset="0"/>
              <a:ea typeface="+mn-ea"/>
              <a:cs typeface="+mn-cs"/>
            </a:endParaRPr>
          </a:p>
        </p:txBody>
      </p:sp>
      <p:sp>
        <p:nvSpPr>
          <p:cNvPr id="13" name="Título 1">
            <a:extLst>
              <a:ext uri="{FF2B5EF4-FFF2-40B4-BE49-F238E27FC236}">
                <a16:creationId xmlns:a16="http://schemas.microsoft.com/office/drawing/2014/main" id="{66616ABC-78FE-7E91-594B-FD1D71535B3A}"/>
              </a:ext>
            </a:extLst>
          </p:cNvPr>
          <p:cNvSpPr txBox="1">
            <a:spLocks/>
          </p:cNvSpPr>
          <p:nvPr/>
        </p:nvSpPr>
        <p:spPr>
          <a:xfrm>
            <a:off x="-165267" y="1850248"/>
            <a:ext cx="12028713" cy="108408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MX" sz="3200" b="1" i="0" u="none" strike="noStrike" kern="1200" cap="none" spc="0" normalizeH="0" baseline="0" noProof="0" dirty="0">
                <a:ln>
                  <a:noFill/>
                </a:ln>
                <a:solidFill>
                  <a:srgbClr val="ED7D31"/>
                </a:solidFill>
                <a:effectLst>
                  <a:outerShdw blurRad="38100" dist="38100" dir="2700000" algn="tl">
                    <a:srgbClr val="000000">
                      <a:alpha val="43137"/>
                    </a:srgbClr>
                  </a:outerShdw>
                </a:effectLst>
                <a:uLnTx/>
                <a:uFillTx/>
                <a:latin typeface="Calibri" panose="020F0502020204030204"/>
                <a:ea typeface="+mj-ea"/>
                <a:cs typeface="+mj-cs"/>
              </a:rPr>
              <a:t>LINEAMIENTOS DE ATENCIÓN</a:t>
            </a:r>
          </a:p>
        </p:txBody>
      </p:sp>
      <p:sp>
        <p:nvSpPr>
          <p:cNvPr id="14" name="Marcador de contenido 10">
            <a:extLst>
              <a:ext uri="{FF2B5EF4-FFF2-40B4-BE49-F238E27FC236}">
                <a16:creationId xmlns:a16="http://schemas.microsoft.com/office/drawing/2014/main" id="{4ADC64C5-8493-E51C-53DE-94AA36FF07BD}"/>
              </a:ext>
            </a:extLst>
          </p:cNvPr>
          <p:cNvSpPr txBox="1">
            <a:spLocks/>
          </p:cNvSpPr>
          <p:nvPr/>
        </p:nvSpPr>
        <p:spPr>
          <a:xfrm>
            <a:off x="838200" y="2682233"/>
            <a:ext cx="10515600" cy="82510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MX" sz="22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Artículo 30.- </a:t>
            </a:r>
            <a:r>
              <a:rPr kumimoji="0" lang="es-MX" sz="2200" b="0"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Las AEL (Autoridades Educativas Locales) deben promover las siguientes vías de notificación dentro y fuera de los planteles educativos de su Entidad Federativa:</a:t>
            </a:r>
          </a:p>
        </p:txBody>
      </p:sp>
      <p:sp>
        <p:nvSpPr>
          <p:cNvPr id="2" name="Rectángulo 1"/>
          <p:cNvSpPr/>
          <p:nvPr/>
        </p:nvSpPr>
        <p:spPr>
          <a:xfrm>
            <a:off x="838200" y="3550728"/>
            <a:ext cx="10515600" cy="76944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2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Quejas:</a:t>
            </a:r>
            <a:r>
              <a:rPr kumimoji="0" lang="es-MX" sz="2200" b="0"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 Notificación de forma verbal, digital o por escrito presentada por la posible víctima, madres, padres o tutores ante docentes, autoridades escolares o educativas.</a:t>
            </a:r>
          </a:p>
        </p:txBody>
      </p:sp>
      <p:sp>
        <p:nvSpPr>
          <p:cNvPr id="5" name="Rectángulo 4"/>
          <p:cNvSpPr/>
          <p:nvPr/>
        </p:nvSpPr>
        <p:spPr>
          <a:xfrm>
            <a:off x="838200" y="4418347"/>
            <a:ext cx="10515600" cy="76944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2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Denuncia:</a:t>
            </a:r>
            <a:r>
              <a:rPr kumimoji="0" lang="es-MX" sz="2200" b="0"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 Notificación de forma verbal, digital o por escrito presentada por terceros ante docentes, autoridades escolares o educativas.</a:t>
            </a:r>
          </a:p>
        </p:txBody>
      </p:sp>
      <p:sp>
        <p:nvSpPr>
          <p:cNvPr id="6" name="Rectángulo 5"/>
          <p:cNvSpPr/>
          <p:nvPr/>
        </p:nvSpPr>
        <p:spPr>
          <a:xfrm>
            <a:off x="838200" y="5235897"/>
            <a:ext cx="10515600" cy="110799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2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Solicitud de Atención: </a:t>
            </a:r>
            <a:r>
              <a:rPr kumimoji="0" lang="es-MX" sz="2200" b="0"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Notificación de un caso o casos de acoso escolar o </a:t>
            </a:r>
            <a:r>
              <a:rPr kumimoji="0" lang="es-MX" sz="2200" b="0" i="0" u="none" strike="noStrike" kern="100" cap="none" spc="0" normalizeH="0" baseline="0" noProof="0" dirty="0" err="1">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ciberacoso</a:t>
            </a:r>
            <a:r>
              <a:rPr kumimoji="0" lang="es-MX" sz="2200" b="0"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 a las autoridades educativas por parte de organismos de Derechos Humanos o procuración de justicia derivado de las quejas, denuncias, querellas, presentadas antes estas instituciones. </a:t>
            </a:r>
          </a:p>
        </p:txBody>
      </p:sp>
    </p:spTree>
    <p:extLst>
      <p:ext uri="{BB962C8B-B14F-4D97-AF65-F5344CB8AC3E}">
        <p14:creationId xmlns:p14="http://schemas.microsoft.com/office/powerpoint/2010/main" val="156461515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66722485-2AB9-45B3-9FE6-C8C72EF1CFA2}"/>
              </a:ext>
            </a:extLst>
          </p:cNvPr>
          <p:cNvSpPr txBox="1">
            <a:spLocks/>
          </p:cNvSpPr>
          <p:nvPr/>
        </p:nvSpPr>
        <p:spPr>
          <a:xfrm>
            <a:off x="726227" y="547346"/>
            <a:ext cx="10710212" cy="617542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s-MX" sz="6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panose="020F0502020204030204"/>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s-MX" sz="6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panose="020F0502020204030204"/>
                <a:ea typeface="+mj-ea"/>
                <a:cs typeface="+mj-cs"/>
              </a:rPr>
              <a:t>LEY PARA PREVENIR, ATENDER Y ERRADICAR LA VIOLENCIA ESCOLAR DEL ESTADO DE CHIHUAHUA</a:t>
            </a:r>
            <a:r>
              <a:rPr kumimoji="0" lang="es-MX" sz="4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panose="020F0502020204030204"/>
                <a:ea typeface="+mj-ea"/>
                <a:cs typeface="+mj-cs"/>
              </a:rPr>
              <a:t/>
            </a:r>
            <a:br>
              <a:rPr kumimoji="0" lang="es-MX" sz="4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panose="020F0502020204030204"/>
                <a:ea typeface="+mj-ea"/>
                <a:cs typeface="+mj-cs"/>
              </a:rPr>
            </a:br>
            <a:r>
              <a:rPr kumimoji="0" lang="es-MX" sz="4000" b="1" i="0" u="none" strike="noStrike" kern="1200" cap="none" spc="0" normalizeH="0" baseline="0" noProof="0" dirty="0">
                <a:ln>
                  <a:noFill/>
                </a:ln>
                <a:solidFill>
                  <a:srgbClr val="7030A0"/>
                </a:solidFill>
                <a:effectLst>
                  <a:outerShdw blurRad="38100" dist="38100" dir="2700000" algn="tl">
                    <a:srgbClr val="000000">
                      <a:alpha val="43137"/>
                    </a:srgbClr>
                  </a:outerShdw>
                </a:effectLst>
                <a:uLnTx/>
                <a:uFillTx/>
                <a:latin typeface="Calibri" panose="020F0502020204030204"/>
                <a:ea typeface="+mj-ea"/>
                <a:cs typeface="+mj-cs"/>
              </a:rPr>
              <a:t/>
            </a:r>
            <a:br>
              <a:rPr kumimoji="0" lang="es-MX" sz="4000" b="1" i="0" u="none" strike="noStrike" kern="1200" cap="none" spc="0" normalizeH="0" baseline="0" noProof="0" dirty="0">
                <a:ln>
                  <a:noFill/>
                </a:ln>
                <a:solidFill>
                  <a:srgbClr val="7030A0"/>
                </a:solidFill>
                <a:effectLst>
                  <a:outerShdw blurRad="38100" dist="38100" dir="2700000" algn="tl">
                    <a:srgbClr val="000000">
                      <a:alpha val="43137"/>
                    </a:srgbClr>
                  </a:outerShdw>
                </a:effectLst>
                <a:uLnTx/>
                <a:uFillTx/>
                <a:latin typeface="Calibri" panose="020F0502020204030204"/>
                <a:ea typeface="+mj-ea"/>
                <a:cs typeface="+mj-cs"/>
              </a:rPr>
            </a:br>
            <a:endParaRPr kumimoji="0" lang="es-MX" sz="4000" b="1" i="0" u="none" strike="noStrike" kern="1200" cap="none" spc="0" normalizeH="0" baseline="0" noProof="0" dirty="0">
              <a:ln>
                <a:noFill/>
              </a:ln>
              <a:solidFill>
                <a:srgbClr val="7030A0"/>
              </a:solidFill>
              <a:effectLst>
                <a:outerShdw blurRad="38100" dist="38100" dir="2700000" algn="tl">
                  <a:srgbClr val="000000">
                    <a:alpha val="43137"/>
                  </a:srgbClr>
                </a:outerShdw>
              </a:effectLst>
              <a:uLnTx/>
              <a:uFillTx/>
              <a:latin typeface="Calibri" panose="020F0502020204030204"/>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s-MX"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panose="020F0502020204030204"/>
                <a:ea typeface="+mj-ea"/>
                <a:cs typeface="+mj-cs"/>
              </a:rPr>
              <a:t>Publicada en el Periódico Oficial del Estado No.18 </a:t>
            </a:r>
            <a:br>
              <a:rPr kumimoji="0" lang="es-MX"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panose="020F0502020204030204"/>
                <a:ea typeface="+mj-ea"/>
                <a:cs typeface="+mj-cs"/>
              </a:rPr>
            </a:br>
            <a:r>
              <a:rPr kumimoji="0" lang="es-MX"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panose="020F0502020204030204"/>
                <a:ea typeface="+mj-ea"/>
                <a:cs typeface="+mj-cs"/>
              </a:rPr>
              <a:t>del 02 de marzo de 2024 </a:t>
            </a:r>
            <a:r>
              <a:rPr kumimoji="0" lang="es-MX" sz="2000" b="1" i="0" u="none" strike="noStrike" kern="1200" cap="none" spc="0" normalizeH="0" baseline="0" noProof="0" dirty="0">
                <a:ln>
                  <a:noFill/>
                </a:ln>
                <a:solidFill>
                  <a:srgbClr val="7030A0"/>
                </a:solidFill>
                <a:effectLst>
                  <a:outerShdw blurRad="38100" dist="38100" dir="2700000" algn="tl">
                    <a:srgbClr val="000000">
                      <a:alpha val="43137"/>
                    </a:srgbClr>
                  </a:outerShdw>
                </a:effectLst>
                <a:uLnTx/>
                <a:uFillTx/>
                <a:latin typeface="Calibri" panose="020F0502020204030204"/>
                <a:ea typeface="+mj-ea"/>
                <a:cs typeface="+mj-cs"/>
              </a:rPr>
              <a:t/>
            </a:r>
            <a:br>
              <a:rPr kumimoji="0" lang="es-MX" sz="2000" b="1" i="0" u="none" strike="noStrike" kern="1200" cap="none" spc="0" normalizeH="0" baseline="0" noProof="0" dirty="0">
                <a:ln>
                  <a:noFill/>
                </a:ln>
                <a:solidFill>
                  <a:srgbClr val="7030A0"/>
                </a:solidFill>
                <a:effectLst>
                  <a:outerShdw blurRad="38100" dist="38100" dir="2700000" algn="tl">
                    <a:srgbClr val="000000">
                      <a:alpha val="43137"/>
                    </a:srgbClr>
                  </a:outerShdw>
                </a:effectLst>
                <a:uLnTx/>
                <a:uFillTx/>
                <a:latin typeface="Calibri" panose="020F0502020204030204"/>
                <a:ea typeface="+mj-ea"/>
                <a:cs typeface="+mj-cs"/>
              </a:rPr>
            </a:br>
            <a:r>
              <a:rPr kumimoji="0" lang="es-MX" sz="2000" b="1" i="0" u="none" strike="noStrike" kern="1200" cap="none" spc="0" normalizeH="0" baseline="0" noProof="0" dirty="0">
                <a:ln>
                  <a:noFill/>
                </a:ln>
                <a:solidFill>
                  <a:srgbClr val="7030A0"/>
                </a:solidFill>
                <a:effectLst>
                  <a:outerShdw blurRad="38100" dist="38100" dir="2700000" algn="tl">
                    <a:srgbClr val="000000">
                      <a:alpha val="43137"/>
                    </a:srgbClr>
                  </a:outerShdw>
                </a:effectLst>
                <a:uLnTx/>
                <a:uFillTx/>
                <a:latin typeface="Calibri" panose="020F0502020204030204"/>
                <a:ea typeface="+mj-ea"/>
                <a:cs typeface="+mj-cs"/>
              </a:rPr>
              <a:t> </a:t>
            </a:r>
            <a:endParaRPr kumimoji="0" lang="es-MX" sz="20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237548392"/>
      </p:ext>
    </p:extLst>
  </p:cSld>
  <p:clrMapOvr>
    <a:masterClrMapping/>
  </p:clrMapOvr>
  <p:transition spd="slow">
    <p:cove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lumMod val="50000"/>
                  <a:lumOff val="50000"/>
                </a:prstClr>
              </a:solidFill>
              <a:effectLst/>
              <a:uLnTx/>
              <a:uFillTx/>
              <a:latin typeface="Calibri" panose="020F0502020204030204"/>
              <a:ea typeface="+mn-ea"/>
              <a:cs typeface="+mn-cs"/>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ítulo 1">
            <a:extLst>
              <a:ext uri="{FF2B5EF4-FFF2-40B4-BE49-F238E27FC236}">
                <a16:creationId xmlns:a16="http://schemas.microsoft.com/office/drawing/2014/main" id="{B6C6803D-08B7-5D19-F01D-E82AF075030E}"/>
              </a:ext>
            </a:extLst>
          </p:cNvPr>
          <p:cNvSpPr txBox="1">
            <a:spLocks/>
          </p:cNvSpPr>
          <p:nvPr/>
        </p:nvSpPr>
        <p:spPr>
          <a:xfrm>
            <a:off x="1240387" y="1967517"/>
            <a:ext cx="8911687" cy="815586"/>
          </a:xfrm>
          <a:prstGeom prst="rect">
            <a:avLst/>
          </a:prstGeom>
        </p:spPr>
        <p:txBody>
          <a:bodyP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MX" sz="5400" b="1" i="0" u="none" strike="noStrike" kern="1200" cap="none" spc="0" normalizeH="0" baseline="0" noProof="0" dirty="0">
                <a:ln>
                  <a:noFill/>
                </a:ln>
                <a:solidFill>
                  <a:srgbClr val="ED7D31"/>
                </a:solidFill>
                <a:effectLst>
                  <a:outerShdw blurRad="38100" dist="38100" dir="2700000" algn="tl">
                    <a:srgbClr val="000000">
                      <a:alpha val="43137"/>
                    </a:srgbClr>
                  </a:outerShdw>
                </a:effectLst>
                <a:uLnTx/>
                <a:uFillTx/>
                <a:latin typeface="Calibri" panose="020F0502020204030204"/>
                <a:ea typeface="+mj-ea"/>
                <a:cs typeface="+mj-cs"/>
              </a:rPr>
              <a:t>VIOLENCIA ESCOLAR</a:t>
            </a:r>
            <a:endParaRPr kumimoji="0" lang="es-MX" sz="4400" b="0" i="0" u="none" strike="noStrike" kern="1200" cap="none" spc="0" normalizeH="0" baseline="0" noProof="0" dirty="0">
              <a:ln>
                <a:noFill/>
              </a:ln>
              <a:solidFill>
                <a:srgbClr val="ED7D31"/>
              </a:solidFill>
              <a:effectLst/>
              <a:uLnTx/>
              <a:uFillTx/>
              <a:latin typeface="Calibri Light" panose="020F0302020204030204"/>
              <a:ea typeface="+mj-ea"/>
              <a:cs typeface="+mj-cs"/>
            </a:endParaRPr>
          </a:p>
        </p:txBody>
      </p:sp>
      <p:sp>
        <p:nvSpPr>
          <p:cNvPr id="16" name="CuadroTexto 15"/>
          <p:cNvSpPr txBox="1"/>
          <p:nvPr/>
        </p:nvSpPr>
        <p:spPr>
          <a:xfrm>
            <a:off x="1068640" y="2370351"/>
            <a:ext cx="10054719" cy="40934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20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s-MX" sz="2200" b="0" i="0" u="none" strike="noStrike" kern="1200" cap="none" spc="0" normalizeH="0" baseline="0" noProof="0" dirty="0">
                <a:ln>
                  <a:noFill/>
                </a:ln>
                <a:solidFill>
                  <a:srgbClr val="002060"/>
                </a:solidFill>
                <a:effectLst/>
                <a:uLnTx/>
                <a:uFillTx/>
                <a:latin typeface="Calibri" panose="020F0502020204030204"/>
                <a:ea typeface="+mn-ea"/>
                <a:cs typeface="Arial" panose="020B0604020202020204" pitchFamily="34" charset="0"/>
              </a:rPr>
              <a:t>Se considera violencia escolar a toda forma de agresión, maltrato e intimidación psicológica, emocional, física directa o indirecta, sexual, verbal o cibernética; dentro o fuera del centro escolar.</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s-MX" sz="2200" b="0" i="0" u="none" strike="noStrike" kern="1200" cap="none" spc="0" normalizeH="0" baseline="0" noProof="0" dirty="0">
              <a:ln>
                <a:noFill/>
              </a:ln>
              <a:solidFill>
                <a:srgbClr val="002060"/>
              </a:solidFill>
              <a:effectLst/>
              <a:uLnTx/>
              <a:uFillTx/>
              <a:latin typeface="Calibri" panose="020F0502020204030204"/>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s-MX" sz="2200" b="0" i="0" u="none" strike="noStrike" kern="1200" cap="none" spc="0" normalizeH="0" baseline="0" noProof="0" dirty="0">
                <a:ln>
                  <a:noFill/>
                </a:ln>
                <a:solidFill>
                  <a:srgbClr val="002060"/>
                </a:solidFill>
                <a:effectLst/>
                <a:uLnTx/>
                <a:uFillTx/>
                <a:latin typeface="Calibri" panose="020F0502020204030204"/>
                <a:ea typeface="+mn-ea"/>
                <a:cs typeface="Arial" panose="020B0604020202020204" pitchFamily="34" charset="0"/>
              </a:rPr>
              <a:t>Para los efectos de esta Ley, la violencia escolar se ejerce entre estudiantes, por el personal directivo, administrativo, docente, de apoyo, madres y padres de familia, tutores o las personas que ejerzan la guarda y custodia, y las demás personas que, con motivo de sus actividades y funciones, estén relacionadas de manera directa o indirecta con las actividades realizadas en el entorno escolar, contra aquellos; así como la que realizan las y los estudiantes contra estos.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20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7" name="CuadroTexto 16"/>
          <p:cNvSpPr txBox="1"/>
          <p:nvPr/>
        </p:nvSpPr>
        <p:spPr>
          <a:xfrm>
            <a:off x="174171" y="6426434"/>
            <a:ext cx="843756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srgbClr val="002060"/>
                </a:solidFill>
                <a:effectLst/>
                <a:uLnTx/>
                <a:uFillTx/>
                <a:latin typeface="Calibri" panose="020F0502020204030204"/>
                <a:ea typeface="+mn-ea"/>
                <a:cs typeface="+mn-cs"/>
              </a:rPr>
              <a:t>Fuente:  Artículo 16 ley para prevenir, atender y erradicar la violencia escolar del estado de chihuahua</a:t>
            </a:r>
            <a:endParaRPr kumimoji="0" lang="es-MX" sz="1200" b="0" i="0" u="none" strike="noStrike" kern="1200" cap="none" spc="0" normalizeH="0" baseline="0" noProof="0" dirty="0">
              <a:ln>
                <a:noFill/>
              </a:ln>
              <a:solidFill>
                <a:prstClr val="black"/>
              </a:solidFill>
              <a:effectLst/>
              <a:uLnTx/>
              <a:uFillTx/>
              <a:latin typeface="Bahnschrift SemiCondensed" panose="020B0502040204020203" pitchFamily="34" charset="0"/>
              <a:ea typeface="Open Sans" panose="020B0606030504020204" pitchFamily="34" charset="0"/>
              <a:cs typeface="Open Sans" panose="020B0606030504020204" pitchFamily="34" charset="0"/>
            </a:endParaRPr>
          </a:p>
        </p:txBody>
      </p:sp>
      <p:pic>
        <p:nvPicPr>
          <p:cNvPr id="2" name="Imagen 1">
            <a:extLst>
              <a:ext uri="{FF2B5EF4-FFF2-40B4-BE49-F238E27FC236}">
                <a16:creationId xmlns:a16="http://schemas.microsoft.com/office/drawing/2014/main" id="{AEF2BEC1-95DD-4B4C-6250-6F7D0701B3F0}"/>
              </a:ext>
            </a:extLst>
          </p:cNvPr>
          <p:cNvPicPr>
            <a:picLocks noChangeAspect="1"/>
          </p:cNvPicPr>
          <p:nvPr/>
        </p:nvPicPr>
        <p:blipFill>
          <a:blip r:embed="rId4"/>
          <a:stretch>
            <a:fillRect/>
          </a:stretch>
        </p:blipFill>
        <p:spPr>
          <a:xfrm>
            <a:off x="174171" y="-61271"/>
            <a:ext cx="5612892" cy="1205484"/>
          </a:xfrm>
          <a:prstGeom prst="rect">
            <a:avLst/>
          </a:prstGeom>
        </p:spPr>
      </p:pic>
    </p:spTree>
    <p:extLst>
      <p:ext uri="{BB962C8B-B14F-4D97-AF65-F5344CB8AC3E}">
        <p14:creationId xmlns:p14="http://schemas.microsoft.com/office/powerpoint/2010/main" val="70100096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lumMod val="50000"/>
                  <a:lumOff val="50000"/>
                </a:prstClr>
              </a:solidFill>
              <a:effectLst/>
              <a:uLnTx/>
              <a:uFillTx/>
              <a:latin typeface="Calibri" panose="020F0502020204030204"/>
              <a:ea typeface="+mn-ea"/>
              <a:cs typeface="+mn-cs"/>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ítulo 1">
            <a:extLst>
              <a:ext uri="{FF2B5EF4-FFF2-40B4-BE49-F238E27FC236}">
                <a16:creationId xmlns:a16="http://schemas.microsoft.com/office/drawing/2014/main" id="{B6C6803D-08B7-5D19-F01D-E82AF075030E}"/>
              </a:ext>
            </a:extLst>
          </p:cNvPr>
          <p:cNvSpPr txBox="1">
            <a:spLocks/>
          </p:cNvSpPr>
          <p:nvPr/>
        </p:nvSpPr>
        <p:spPr>
          <a:xfrm>
            <a:off x="656824" y="1693399"/>
            <a:ext cx="11128776" cy="815586"/>
          </a:xfrm>
          <a:prstGeom prst="rect">
            <a:avLst/>
          </a:prstGeom>
        </p:spPr>
        <p:txBody>
          <a:bodyPr>
            <a:normAutofit fontScale="8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MX" sz="5400" b="1" i="0" u="none" strike="noStrike" kern="1200" cap="none" spc="0" normalizeH="0" baseline="0" noProof="0" dirty="0">
                <a:ln>
                  <a:noFill/>
                </a:ln>
                <a:solidFill>
                  <a:srgbClr val="ED7D31"/>
                </a:solidFill>
                <a:effectLst>
                  <a:outerShdw blurRad="38100" dist="38100" dir="2700000" algn="tl">
                    <a:srgbClr val="000000">
                      <a:alpha val="43137"/>
                    </a:srgbClr>
                  </a:outerShdw>
                </a:effectLst>
                <a:uLnTx/>
                <a:uFillTx/>
                <a:latin typeface="Calibri" panose="020F0502020204030204"/>
                <a:ea typeface="+mj-ea"/>
                <a:cs typeface="+mj-cs"/>
              </a:rPr>
              <a:t>¿DÓNDE SE EJERCE LA VIOLENCIA ESCOLAR?</a:t>
            </a:r>
            <a:endParaRPr kumimoji="0" lang="es-MX" sz="4400" b="0" i="0" u="none" strike="noStrike" kern="1200" cap="none" spc="0" normalizeH="0" baseline="0" noProof="0" dirty="0">
              <a:ln>
                <a:noFill/>
              </a:ln>
              <a:solidFill>
                <a:srgbClr val="ED7D31"/>
              </a:solidFill>
              <a:effectLst/>
              <a:uLnTx/>
              <a:uFillTx/>
              <a:latin typeface="Calibri Light" panose="020F0302020204030204"/>
              <a:ea typeface="+mj-ea"/>
              <a:cs typeface="+mj-cs"/>
            </a:endParaRPr>
          </a:p>
        </p:txBody>
      </p:sp>
      <p:sp>
        <p:nvSpPr>
          <p:cNvPr id="17" name="CuadroTexto 16"/>
          <p:cNvSpPr txBox="1"/>
          <p:nvPr/>
        </p:nvSpPr>
        <p:spPr>
          <a:xfrm>
            <a:off x="174171" y="6390143"/>
            <a:ext cx="9447501"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srgbClr val="002060"/>
                </a:solidFill>
                <a:effectLst/>
                <a:uLnTx/>
                <a:uFillTx/>
                <a:latin typeface="Calibri" panose="020F0502020204030204"/>
                <a:ea typeface="+mn-ea"/>
                <a:cs typeface="+mn-cs"/>
              </a:rPr>
              <a:t>Fuente:  Artículo 19  ley para prevenir, atender y erradicar la violencia escolar del estado de chihuahua</a:t>
            </a:r>
            <a:endParaRPr kumimoji="0" lang="es-MX" sz="1200" b="0" i="0" u="none" strike="noStrike" kern="1200" cap="none" spc="0" normalizeH="0" baseline="0" noProof="0" dirty="0">
              <a:ln>
                <a:noFill/>
              </a:ln>
              <a:solidFill>
                <a:prstClr val="black"/>
              </a:solidFill>
              <a:effectLst/>
              <a:uLnTx/>
              <a:uFillTx/>
              <a:latin typeface="Bahnschrift SemiCondensed" panose="020B0502040204020203" pitchFamily="34" charset="0"/>
              <a:ea typeface="Open Sans" panose="020B0606030504020204" pitchFamily="34" charset="0"/>
              <a:cs typeface="Open Sans" panose="020B0606030504020204" pitchFamily="34" charset="0"/>
            </a:endParaRPr>
          </a:p>
        </p:txBody>
      </p:sp>
      <p:sp>
        <p:nvSpPr>
          <p:cNvPr id="15" name="CuadroTexto 14"/>
          <p:cNvSpPr txBox="1"/>
          <p:nvPr/>
        </p:nvSpPr>
        <p:spPr>
          <a:xfrm>
            <a:off x="2058482" y="2447110"/>
            <a:ext cx="8951899" cy="3477875"/>
          </a:xfrm>
          <a:prstGeom prst="rect">
            <a:avLst/>
          </a:prstGeom>
          <a:noFill/>
        </p:spPr>
        <p:txBody>
          <a:bodyPr wrap="square" rtlCol="0">
            <a:spAutoFit/>
          </a:bodyPr>
          <a:lstStyle/>
          <a:p>
            <a:pPr marL="514350" marR="0" lvl="0" indent="-514350" algn="just" defTabSz="914400" rtl="0" eaLnBrk="1" fontAlgn="auto" latinLnBrk="0" hangingPunct="1">
              <a:lnSpc>
                <a:spcPct val="100000"/>
              </a:lnSpc>
              <a:spcBef>
                <a:spcPts val="0"/>
              </a:spcBef>
              <a:spcAft>
                <a:spcPts val="0"/>
              </a:spcAft>
              <a:buClrTx/>
              <a:buSzTx/>
              <a:buFont typeface="+mj-lt"/>
              <a:buAutoNum type="romanUcPeriod"/>
              <a:tabLst/>
              <a:defRPr/>
            </a:pPr>
            <a:r>
              <a:rPr kumimoji="0" lang="es-MX" sz="2200" b="0" i="0" u="none" strike="noStrike" kern="1200" cap="none" spc="0" normalizeH="0" baseline="0" noProof="0" dirty="0">
                <a:ln>
                  <a:noFill/>
                </a:ln>
                <a:solidFill>
                  <a:srgbClr val="002060"/>
                </a:solidFill>
                <a:effectLst/>
                <a:uLnTx/>
                <a:uFillTx/>
                <a:latin typeface="Calibri" panose="020F0502020204030204"/>
                <a:ea typeface="+mn-ea"/>
                <a:cs typeface="Arial" panose="020B0604020202020204" pitchFamily="34" charset="0"/>
              </a:rPr>
              <a:t>La institución educativa;</a:t>
            </a:r>
          </a:p>
          <a:p>
            <a:pPr marL="514350" marR="0" lvl="0" indent="-514350" algn="just" defTabSz="914400" rtl="0" eaLnBrk="1" fontAlgn="auto" latinLnBrk="0" hangingPunct="1">
              <a:lnSpc>
                <a:spcPct val="100000"/>
              </a:lnSpc>
              <a:spcBef>
                <a:spcPts val="0"/>
              </a:spcBef>
              <a:spcAft>
                <a:spcPts val="0"/>
              </a:spcAft>
              <a:buClrTx/>
              <a:buSzTx/>
              <a:buFont typeface="+mj-lt"/>
              <a:buAutoNum type="romanUcPeriod"/>
              <a:tabLst/>
              <a:defRPr/>
            </a:pPr>
            <a:r>
              <a:rPr kumimoji="0" lang="es-MX" sz="2200" b="0" i="0" u="none" strike="noStrike" kern="1200" cap="none" spc="0" normalizeH="0" baseline="0" noProof="0" dirty="0">
                <a:ln>
                  <a:noFill/>
                </a:ln>
                <a:solidFill>
                  <a:srgbClr val="002060"/>
                </a:solidFill>
                <a:effectLst/>
                <a:uLnTx/>
                <a:uFillTx/>
                <a:latin typeface="Calibri" panose="020F0502020204030204"/>
                <a:ea typeface="+mn-ea"/>
                <a:cs typeface="Arial" panose="020B0604020202020204" pitchFamily="34" charset="0"/>
              </a:rPr>
              <a:t>El transporte de uso escolar;</a:t>
            </a:r>
          </a:p>
          <a:p>
            <a:pPr marL="514350" marR="0" lvl="0" indent="-514350" algn="just" defTabSz="914400" rtl="0" eaLnBrk="1" fontAlgn="auto" latinLnBrk="0" hangingPunct="1">
              <a:lnSpc>
                <a:spcPct val="100000"/>
              </a:lnSpc>
              <a:spcBef>
                <a:spcPts val="0"/>
              </a:spcBef>
              <a:spcAft>
                <a:spcPts val="0"/>
              </a:spcAft>
              <a:buClrTx/>
              <a:buSzTx/>
              <a:buFont typeface="+mj-lt"/>
              <a:buAutoNum type="romanUcPeriod"/>
              <a:tabLst/>
              <a:defRPr/>
            </a:pPr>
            <a:r>
              <a:rPr kumimoji="0" lang="es-MX" sz="2200" b="0" i="0" u="none" strike="noStrike" kern="1200" cap="none" spc="0" normalizeH="0" baseline="0" noProof="0" dirty="0">
                <a:ln>
                  <a:noFill/>
                </a:ln>
                <a:solidFill>
                  <a:srgbClr val="002060"/>
                </a:solidFill>
                <a:effectLst/>
                <a:uLnTx/>
                <a:uFillTx/>
                <a:latin typeface="Calibri" panose="020F0502020204030204"/>
                <a:ea typeface="+mn-ea"/>
                <a:cs typeface="Arial" panose="020B0604020202020204" pitchFamily="34" charset="0"/>
              </a:rPr>
              <a:t>Actividades fuera de la institución educativa;</a:t>
            </a:r>
          </a:p>
          <a:p>
            <a:pPr marL="514350" marR="0" lvl="0" indent="-514350" algn="just" defTabSz="914400" rtl="0" eaLnBrk="1" fontAlgn="auto" latinLnBrk="0" hangingPunct="1">
              <a:lnSpc>
                <a:spcPct val="100000"/>
              </a:lnSpc>
              <a:spcBef>
                <a:spcPts val="0"/>
              </a:spcBef>
              <a:spcAft>
                <a:spcPts val="0"/>
              </a:spcAft>
              <a:buClrTx/>
              <a:buSzTx/>
              <a:buFont typeface="+mj-lt"/>
              <a:buAutoNum type="romanUcPeriod"/>
              <a:tabLst/>
              <a:defRPr/>
            </a:pPr>
            <a:r>
              <a:rPr kumimoji="0" lang="es-MX" sz="2200" b="0" i="0" u="none" strike="noStrike" kern="1200" cap="none" spc="0" normalizeH="0" baseline="0" noProof="0" dirty="0">
                <a:ln>
                  <a:noFill/>
                </a:ln>
                <a:solidFill>
                  <a:srgbClr val="002060"/>
                </a:solidFill>
                <a:effectLst/>
                <a:uLnTx/>
                <a:uFillTx/>
                <a:latin typeface="Calibri" panose="020F0502020204030204"/>
                <a:ea typeface="+mn-ea"/>
                <a:cs typeface="Arial" panose="020B0604020202020204" pitchFamily="34" charset="0"/>
              </a:rPr>
              <a:t>El recorrido de la institución educativa, desde que las y los estudiantes salen de su domicilio dirigiéndose a la institución, hasta que regresan al mismo;</a:t>
            </a:r>
          </a:p>
          <a:p>
            <a:pPr marL="514350" marR="0" lvl="0" indent="-514350" algn="just" defTabSz="914400" rtl="0" eaLnBrk="1" fontAlgn="auto" latinLnBrk="0" hangingPunct="1">
              <a:lnSpc>
                <a:spcPct val="100000"/>
              </a:lnSpc>
              <a:spcBef>
                <a:spcPts val="0"/>
              </a:spcBef>
              <a:spcAft>
                <a:spcPts val="0"/>
              </a:spcAft>
              <a:buClrTx/>
              <a:buSzTx/>
              <a:buFont typeface="+mj-lt"/>
              <a:buAutoNum type="romanUcPeriod"/>
              <a:tabLst/>
              <a:defRPr/>
            </a:pPr>
            <a:r>
              <a:rPr kumimoji="0" lang="es-MX" sz="2200" b="0" i="0" u="none" strike="noStrike" kern="1200" cap="none" spc="0" normalizeH="0" baseline="0" noProof="0" dirty="0">
                <a:ln>
                  <a:noFill/>
                </a:ln>
                <a:solidFill>
                  <a:srgbClr val="002060"/>
                </a:solidFill>
                <a:effectLst/>
                <a:uLnTx/>
                <a:uFillTx/>
                <a:latin typeface="Calibri" panose="020F0502020204030204"/>
                <a:ea typeface="+mn-ea"/>
                <a:cs typeface="Arial" panose="020B0604020202020204" pitchFamily="34" charset="0"/>
              </a:rPr>
              <a:t>El uso de los medios electrónicos; y</a:t>
            </a:r>
          </a:p>
          <a:p>
            <a:pPr marL="514350" marR="0" lvl="0" indent="-514350" algn="just" defTabSz="914400" rtl="0" eaLnBrk="1" fontAlgn="auto" latinLnBrk="0" hangingPunct="1">
              <a:lnSpc>
                <a:spcPct val="100000"/>
              </a:lnSpc>
              <a:spcBef>
                <a:spcPts val="0"/>
              </a:spcBef>
              <a:spcAft>
                <a:spcPts val="0"/>
              </a:spcAft>
              <a:buClrTx/>
              <a:buSzTx/>
              <a:buFont typeface="+mj-lt"/>
              <a:buAutoNum type="romanUcPeriod"/>
              <a:tabLst/>
              <a:defRPr/>
            </a:pPr>
            <a:r>
              <a:rPr kumimoji="0" lang="es-MX" sz="2200" b="0" i="0" u="none" strike="noStrike" kern="1200" cap="none" spc="0" normalizeH="0" baseline="0" noProof="0" dirty="0">
                <a:ln>
                  <a:noFill/>
                </a:ln>
                <a:solidFill>
                  <a:srgbClr val="002060"/>
                </a:solidFill>
                <a:effectLst/>
                <a:uLnTx/>
                <a:uFillTx/>
                <a:latin typeface="Calibri" panose="020F0502020204030204"/>
                <a:ea typeface="+mn-ea"/>
                <a:cs typeface="Arial" panose="020B0604020202020204" pitchFamily="34" charset="0"/>
              </a:rPr>
              <a:t>En cualquier lugar donde las personas integrantes de la comunidad escolar tengan una relación por la pertenencia al mismo plantel educativo o a planteles educativos distintos.</a:t>
            </a:r>
          </a:p>
        </p:txBody>
      </p:sp>
      <p:pic>
        <p:nvPicPr>
          <p:cNvPr id="2" name="Imagen 1">
            <a:extLst>
              <a:ext uri="{FF2B5EF4-FFF2-40B4-BE49-F238E27FC236}">
                <a16:creationId xmlns:a16="http://schemas.microsoft.com/office/drawing/2014/main" id="{1BF1C06E-5858-FA63-C84D-EDA2DB704864}"/>
              </a:ext>
            </a:extLst>
          </p:cNvPr>
          <p:cNvPicPr>
            <a:picLocks noChangeAspect="1"/>
          </p:cNvPicPr>
          <p:nvPr/>
        </p:nvPicPr>
        <p:blipFill>
          <a:blip r:embed="rId4"/>
          <a:stretch>
            <a:fillRect/>
          </a:stretch>
        </p:blipFill>
        <p:spPr>
          <a:xfrm>
            <a:off x="174171" y="-61271"/>
            <a:ext cx="5612892" cy="1205484"/>
          </a:xfrm>
          <a:prstGeom prst="rect">
            <a:avLst/>
          </a:prstGeom>
        </p:spPr>
      </p:pic>
    </p:spTree>
    <p:extLst>
      <p:ext uri="{BB962C8B-B14F-4D97-AF65-F5344CB8AC3E}">
        <p14:creationId xmlns:p14="http://schemas.microsoft.com/office/powerpoint/2010/main" val="144780233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lumMod val="50000"/>
                  <a:lumOff val="50000"/>
                </a:prstClr>
              </a:solidFill>
              <a:effectLst/>
              <a:uLnTx/>
              <a:uFillTx/>
              <a:latin typeface="Calibri" panose="020F0502020204030204"/>
              <a:ea typeface="+mn-ea"/>
              <a:cs typeface="+mn-cs"/>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ítulo 1">
            <a:extLst>
              <a:ext uri="{FF2B5EF4-FFF2-40B4-BE49-F238E27FC236}">
                <a16:creationId xmlns:a16="http://schemas.microsoft.com/office/drawing/2014/main" id="{6FD0B79B-54CA-CCC5-08B8-38433DECC5CC}"/>
              </a:ext>
            </a:extLst>
          </p:cNvPr>
          <p:cNvSpPr txBox="1">
            <a:spLocks/>
          </p:cNvSpPr>
          <p:nvPr/>
        </p:nvSpPr>
        <p:spPr>
          <a:xfrm>
            <a:off x="739422" y="1887464"/>
            <a:ext cx="10713156" cy="889233"/>
          </a:xfrm>
          <a:prstGeom prst="rect">
            <a:avLst/>
          </a:prstGeom>
        </p:spPr>
        <p:txBody>
          <a:bodyP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MX" sz="4300" b="1" i="0" u="none" strike="noStrike" kern="1200" cap="none" spc="0" normalizeH="0" baseline="0" noProof="0" dirty="0">
                <a:ln>
                  <a:noFill/>
                </a:ln>
                <a:solidFill>
                  <a:srgbClr val="ED7D31"/>
                </a:solidFill>
                <a:effectLst>
                  <a:outerShdw blurRad="38100" dist="38100" dir="2700000" algn="tl">
                    <a:srgbClr val="000000">
                      <a:alpha val="43137"/>
                    </a:srgbClr>
                  </a:outerShdw>
                </a:effectLst>
                <a:uLnTx/>
                <a:uFillTx/>
                <a:latin typeface="Calibri" panose="020F0502020204030204"/>
                <a:ea typeface="+mj-ea"/>
                <a:cs typeface="+mj-cs"/>
              </a:rPr>
              <a:t>RESPONSABILIDAD DE </a:t>
            </a:r>
            <a:br>
              <a:rPr kumimoji="0" lang="es-MX" sz="4300" b="1" i="0" u="none" strike="noStrike" kern="1200" cap="none" spc="0" normalizeH="0" baseline="0" noProof="0" dirty="0">
                <a:ln>
                  <a:noFill/>
                </a:ln>
                <a:solidFill>
                  <a:srgbClr val="ED7D31"/>
                </a:solidFill>
                <a:effectLst>
                  <a:outerShdw blurRad="38100" dist="38100" dir="2700000" algn="tl">
                    <a:srgbClr val="000000">
                      <a:alpha val="43137"/>
                    </a:srgbClr>
                  </a:outerShdw>
                </a:effectLst>
                <a:uLnTx/>
                <a:uFillTx/>
                <a:latin typeface="Calibri" panose="020F0502020204030204"/>
                <a:ea typeface="+mj-ea"/>
                <a:cs typeface="+mj-cs"/>
              </a:rPr>
            </a:br>
            <a:r>
              <a:rPr kumimoji="0" lang="es-MX" sz="4300" b="1" i="0" u="none" strike="noStrike" kern="1200" cap="none" spc="0" normalizeH="0" baseline="0" noProof="0" dirty="0">
                <a:ln>
                  <a:noFill/>
                </a:ln>
                <a:solidFill>
                  <a:srgbClr val="ED7D31"/>
                </a:solidFill>
                <a:effectLst>
                  <a:outerShdw blurRad="38100" dist="38100" dir="2700000" algn="tl">
                    <a:srgbClr val="000000">
                      <a:alpha val="43137"/>
                    </a:srgbClr>
                  </a:outerShdw>
                </a:effectLst>
                <a:uLnTx/>
                <a:uFillTx/>
                <a:latin typeface="Calibri" panose="020F0502020204030204"/>
                <a:ea typeface="+mj-ea"/>
                <a:cs typeface="+mj-cs"/>
              </a:rPr>
              <a:t>LAS AUTORIDADES ESCOLARES </a:t>
            </a:r>
            <a:endParaRPr kumimoji="0" lang="es-MX" sz="4400" b="0" i="0" u="none" strike="noStrike" kern="1200" cap="none" spc="0" normalizeH="0" baseline="0" noProof="0" dirty="0">
              <a:ln>
                <a:noFill/>
              </a:ln>
              <a:solidFill>
                <a:srgbClr val="ED7D31"/>
              </a:solidFill>
              <a:effectLst/>
              <a:uLnTx/>
              <a:uFillTx/>
              <a:latin typeface="Calibri Light" panose="020F0302020204030204"/>
              <a:ea typeface="+mj-ea"/>
              <a:cs typeface="+mj-cs"/>
            </a:endParaRPr>
          </a:p>
        </p:txBody>
      </p:sp>
      <p:sp>
        <p:nvSpPr>
          <p:cNvPr id="17" name="CuadroTexto 16"/>
          <p:cNvSpPr txBox="1"/>
          <p:nvPr/>
        </p:nvSpPr>
        <p:spPr>
          <a:xfrm>
            <a:off x="914400" y="2571735"/>
            <a:ext cx="10363200" cy="34470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400050" marR="0" lvl="0" indent="-400050" algn="just" defTabSz="914400" rtl="0" eaLnBrk="1" fontAlgn="auto" latinLnBrk="0" hangingPunct="1">
              <a:lnSpc>
                <a:spcPct val="100000"/>
              </a:lnSpc>
              <a:spcBef>
                <a:spcPts val="0"/>
              </a:spcBef>
              <a:spcAft>
                <a:spcPts val="0"/>
              </a:spcAft>
              <a:buClrTx/>
              <a:buSzTx/>
              <a:buFont typeface="+mj-lt"/>
              <a:buAutoNum type="romanUcPeriod"/>
              <a:tabLst/>
              <a:defRPr/>
            </a:pPr>
            <a:r>
              <a:rPr kumimoji="0" lang="es-MX" sz="20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panose="020F0502020204030204"/>
                <a:ea typeface="+mn-ea"/>
                <a:cs typeface="Arial" panose="020B0604020202020204" pitchFamily="34" charset="0"/>
              </a:rPr>
              <a:t>Supervisar el cumplimiento e implementación del Protocolo Único, y los demás aplicables, a fin de atender y reducir la incidencia de la violencia escolar en cada plantel educativo público y privado;</a:t>
            </a:r>
          </a:p>
          <a:p>
            <a:pPr marL="400050" marR="0" lvl="0" indent="-400050" algn="just" defTabSz="914400" rtl="0" eaLnBrk="1" fontAlgn="auto" latinLnBrk="0" hangingPunct="1">
              <a:lnSpc>
                <a:spcPct val="100000"/>
              </a:lnSpc>
              <a:spcBef>
                <a:spcPts val="0"/>
              </a:spcBef>
              <a:spcAft>
                <a:spcPts val="0"/>
              </a:spcAft>
              <a:buClrTx/>
              <a:buSzTx/>
              <a:buFont typeface="+mj-lt"/>
              <a:buAutoNum type="romanUcPeriod"/>
              <a:tabLst/>
              <a:defRPr/>
            </a:pPr>
            <a:r>
              <a:rPr kumimoji="0" lang="es-MX" sz="20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panose="020F0502020204030204"/>
                <a:ea typeface="+mn-ea"/>
                <a:cs typeface="Arial" panose="020B0604020202020204" pitchFamily="34" charset="0"/>
              </a:rPr>
              <a:t>Promover la cultura de paz entre las personas integrantes de la comunidad escolar;</a:t>
            </a:r>
          </a:p>
          <a:p>
            <a:pPr marL="400050" marR="0" lvl="0" indent="-400050" algn="just" defTabSz="914400" rtl="0" eaLnBrk="1" fontAlgn="auto" latinLnBrk="0" hangingPunct="1">
              <a:lnSpc>
                <a:spcPct val="100000"/>
              </a:lnSpc>
              <a:spcBef>
                <a:spcPts val="0"/>
              </a:spcBef>
              <a:spcAft>
                <a:spcPts val="0"/>
              </a:spcAft>
              <a:buClrTx/>
              <a:buSzTx/>
              <a:buFont typeface="+mj-lt"/>
              <a:buAutoNum type="romanUcPeriod"/>
              <a:tabLst/>
              <a:defRPr/>
            </a:pPr>
            <a:r>
              <a:rPr kumimoji="0" lang="es-MX" sz="20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panose="020F0502020204030204"/>
                <a:ea typeface="+mn-ea"/>
                <a:cs typeface="Arial" panose="020B0604020202020204" pitchFamily="34" charset="0"/>
              </a:rPr>
              <a:t>Capacitar al personal para tomar las medidas que aseguren la protección y el cuidado de sus estudiantes;</a:t>
            </a:r>
          </a:p>
          <a:p>
            <a:pPr marL="400050" marR="0" lvl="0" indent="-400050" algn="just" defTabSz="914400" rtl="0" eaLnBrk="1" fontAlgn="auto" latinLnBrk="0" hangingPunct="1">
              <a:lnSpc>
                <a:spcPct val="100000"/>
              </a:lnSpc>
              <a:spcBef>
                <a:spcPts val="0"/>
              </a:spcBef>
              <a:spcAft>
                <a:spcPts val="0"/>
              </a:spcAft>
              <a:buClrTx/>
              <a:buSzTx/>
              <a:buFont typeface="+mj-lt"/>
              <a:buAutoNum type="romanUcPeriod"/>
              <a:tabLst/>
              <a:defRPr/>
            </a:pPr>
            <a:r>
              <a:rPr kumimoji="0" lang="es-MX" sz="20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panose="020F0502020204030204"/>
                <a:ea typeface="+mn-ea"/>
                <a:cs typeface="Arial" panose="020B0604020202020204" pitchFamily="34" charset="0"/>
              </a:rPr>
              <a:t>Informar a las autoridades competentes, así como a la Secretaría, dentro de las 24 horas, casos de violencia escolar, una vez que se tenga conocimiento del evento;</a:t>
            </a:r>
          </a:p>
          <a:p>
            <a:pPr marL="400050" marR="0" lvl="0" indent="-400050" algn="just" defTabSz="914400" rtl="0" eaLnBrk="1" fontAlgn="auto" latinLnBrk="0" hangingPunct="1">
              <a:lnSpc>
                <a:spcPct val="100000"/>
              </a:lnSpc>
              <a:spcBef>
                <a:spcPts val="0"/>
              </a:spcBef>
              <a:spcAft>
                <a:spcPts val="0"/>
              </a:spcAft>
              <a:buClrTx/>
              <a:buSzTx/>
              <a:buFont typeface="+mj-lt"/>
              <a:buAutoNum type="romanUcPeriod"/>
              <a:tabLst/>
              <a:defRPr/>
            </a:pPr>
            <a:r>
              <a:rPr kumimoji="0" lang="es-MX" sz="20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panose="020F0502020204030204"/>
                <a:ea typeface="+mn-ea"/>
                <a:cs typeface="Arial" panose="020B0604020202020204" pitchFamily="34" charset="0"/>
              </a:rPr>
              <a:t>Coadyuvar en las diligencias que las autoridades competentes realicen como parte de la investigación que corresponda en los casos de violencia escolar; </a:t>
            </a:r>
          </a:p>
        </p:txBody>
      </p:sp>
      <p:sp>
        <p:nvSpPr>
          <p:cNvPr id="19" name="CuadroTexto 18"/>
          <p:cNvSpPr txBox="1"/>
          <p:nvPr/>
        </p:nvSpPr>
        <p:spPr>
          <a:xfrm>
            <a:off x="372137" y="6426434"/>
            <a:ext cx="874858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srgbClr val="002060"/>
                </a:solidFill>
                <a:effectLst/>
                <a:uLnTx/>
                <a:uFillTx/>
                <a:latin typeface="Calibri" panose="020F0502020204030204"/>
                <a:ea typeface="+mn-ea"/>
                <a:cs typeface="+mn-cs"/>
              </a:rPr>
              <a:t>Fuente:  Artículo 11 ley para prevenir, atender y erradicar la violencia escolar del estado de chihuahua</a:t>
            </a:r>
            <a:endParaRPr kumimoji="0" lang="es-MX" sz="1200" b="0" i="0" u="none" strike="noStrike" kern="1200" cap="none" spc="0" normalizeH="0" baseline="0" noProof="0" dirty="0">
              <a:ln>
                <a:noFill/>
              </a:ln>
              <a:solidFill>
                <a:prstClr val="black"/>
              </a:solidFill>
              <a:effectLst/>
              <a:uLnTx/>
              <a:uFillTx/>
              <a:latin typeface="Bahnschrift SemiCondensed" panose="020B0502040204020203" pitchFamily="34" charset="0"/>
              <a:ea typeface="Open Sans" panose="020B0606030504020204" pitchFamily="34" charset="0"/>
              <a:cs typeface="Open Sans" panose="020B0606030504020204" pitchFamily="34" charset="0"/>
            </a:endParaRPr>
          </a:p>
        </p:txBody>
      </p:sp>
      <p:pic>
        <p:nvPicPr>
          <p:cNvPr id="2" name="Imagen 1">
            <a:extLst>
              <a:ext uri="{FF2B5EF4-FFF2-40B4-BE49-F238E27FC236}">
                <a16:creationId xmlns:a16="http://schemas.microsoft.com/office/drawing/2014/main" id="{646FAE9A-548B-E54A-12BB-11A3CB74BA66}"/>
              </a:ext>
            </a:extLst>
          </p:cNvPr>
          <p:cNvPicPr>
            <a:picLocks noChangeAspect="1"/>
          </p:cNvPicPr>
          <p:nvPr/>
        </p:nvPicPr>
        <p:blipFill>
          <a:blip r:embed="rId4"/>
          <a:stretch>
            <a:fillRect/>
          </a:stretch>
        </p:blipFill>
        <p:spPr>
          <a:xfrm>
            <a:off x="174171" y="-61271"/>
            <a:ext cx="5612892" cy="1205484"/>
          </a:xfrm>
          <a:prstGeom prst="rect">
            <a:avLst/>
          </a:prstGeom>
        </p:spPr>
      </p:pic>
    </p:spTree>
    <p:extLst>
      <p:ext uri="{BB962C8B-B14F-4D97-AF65-F5344CB8AC3E}">
        <p14:creationId xmlns:p14="http://schemas.microsoft.com/office/powerpoint/2010/main" val="383112315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lumMod val="50000"/>
                  <a:lumOff val="50000"/>
                </a:prstClr>
              </a:solidFill>
              <a:effectLst/>
              <a:uLnTx/>
              <a:uFillTx/>
              <a:latin typeface="Calibri" panose="020F0502020204030204"/>
              <a:ea typeface="+mn-ea"/>
              <a:cs typeface="+mn-cs"/>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ítulo 1">
            <a:extLst>
              <a:ext uri="{FF2B5EF4-FFF2-40B4-BE49-F238E27FC236}">
                <a16:creationId xmlns:a16="http://schemas.microsoft.com/office/drawing/2014/main" id="{6FD0B79B-54CA-CCC5-08B8-38433DECC5CC}"/>
              </a:ext>
            </a:extLst>
          </p:cNvPr>
          <p:cNvSpPr txBox="1">
            <a:spLocks/>
          </p:cNvSpPr>
          <p:nvPr/>
        </p:nvSpPr>
        <p:spPr>
          <a:xfrm>
            <a:off x="554321" y="1871460"/>
            <a:ext cx="10713156" cy="889233"/>
          </a:xfrm>
          <a:prstGeom prst="rect">
            <a:avLst/>
          </a:prstGeom>
        </p:spPr>
        <p:txBody>
          <a:bodyP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MX" sz="4300" b="1" i="0" u="none" strike="noStrike" kern="1200" cap="none" spc="0" normalizeH="0" baseline="0" noProof="0" dirty="0">
                <a:ln>
                  <a:noFill/>
                </a:ln>
                <a:solidFill>
                  <a:srgbClr val="ED7D31"/>
                </a:solidFill>
                <a:effectLst>
                  <a:outerShdw blurRad="38100" dist="38100" dir="2700000" algn="tl">
                    <a:srgbClr val="000000">
                      <a:alpha val="43137"/>
                    </a:srgbClr>
                  </a:outerShdw>
                </a:effectLst>
                <a:uLnTx/>
                <a:uFillTx/>
                <a:latin typeface="Calibri" panose="020F0502020204030204"/>
                <a:ea typeface="+mj-ea"/>
                <a:cs typeface="+mj-cs"/>
              </a:rPr>
              <a:t>RESPONSABILIDAD DE </a:t>
            </a:r>
            <a:br>
              <a:rPr kumimoji="0" lang="es-MX" sz="4300" b="1" i="0" u="none" strike="noStrike" kern="1200" cap="none" spc="0" normalizeH="0" baseline="0" noProof="0" dirty="0">
                <a:ln>
                  <a:noFill/>
                </a:ln>
                <a:solidFill>
                  <a:srgbClr val="ED7D31"/>
                </a:solidFill>
                <a:effectLst>
                  <a:outerShdw blurRad="38100" dist="38100" dir="2700000" algn="tl">
                    <a:srgbClr val="000000">
                      <a:alpha val="43137"/>
                    </a:srgbClr>
                  </a:outerShdw>
                </a:effectLst>
                <a:uLnTx/>
                <a:uFillTx/>
                <a:latin typeface="Calibri" panose="020F0502020204030204"/>
                <a:ea typeface="+mj-ea"/>
                <a:cs typeface="+mj-cs"/>
              </a:rPr>
            </a:br>
            <a:r>
              <a:rPr kumimoji="0" lang="es-MX" sz="4300" b="1" i="0" u="none" strike="noStrike" kern="1200" cap="none" spc="0" normalizeH="0" baseline="0" noProof="0" dirty="0">
                <a:ln>
                  <a:noFill/>
                </a:ln>
                <a:solidFill>
                  <a:srgbClr val="ED7D31"/>
                </a:solidFill>
                <a:effectLst>
                  <a:outerShdw blurRad="38100" dist="38100" dir="2700000" algn="tl">
                    <a:srgbClr val="000000">
                      <a:alpha val="43137"/>
                    </a:srgbClr>
                  </a:outerShdw>
                </a:effectLst>
                <a:uLnTx/>
                <a:uFillTx/>
                <a:latin typeface="Calibri" panose="020F0502020204030204"/>
                <a:ea typeface="+mj-ea"/>
                <a:cs typeface="+mj-cs"/>
              </a:rPr>
              <a:t>LAS AUTORIDADES ESCOLARES </a:t>
            </a:r>
            <a:endParaRPr kumimoji="0" lang="es-MX" sz="4400" b="0" i="0" u="none" strike="noStrike" kern="1200" cap="none" spc="0" normalizeH="0" baseline="0" noProof="0" dirty="0">
              <a:ln>
                <a:noFill/>
              </a:ln>
              <a:solidFill>
                <a:srgbClr val="ED7D31"/>
              </a:solidFill>
              <a:effectLst/>
              <a:uLnTx/>
              <a:uFillTx/>
              <a:latin typeface="Calibri Light" panose="020F0302020204030204"/>
              <a:ea typeface="+mj-ea"/>
              <a:cs typeface="+mj-cs"/>
            </a:endParaRPr>
          </a:p>
        </p:txBody>
      </p:sp>
      <p:sp>
        <p:nvSpPr>
          <p:cNvPr id="19" name="CuadroTexto 18"/>
          <p:cNvSpPr txBox="1"/>
          <p:nvPr/>
        </p:nvSpPr>
        <p:spPr>
          <a:xfrm>
            <a:off x="372137" y="6426434"/>
            <a:ext cx="874858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srgbClr val="002060"/>
                </a:solidFill>
                <a:effectLst/>
                <a:uLnTx/>
                <a:uFillTx/>
                <a:latin typeface="Calibri" panose="020F0502020204030204"/>
                <a:ea typeface="+mn-ea"/>
                <a:cs typeface="+mn-cs"/>
              </a:rPr>
              <a:t>Fuente:  Artículo 11 ley para prevenir, atender y erradicar la violencia escolar del estado de chihuahua</a:t>
            </a:r>
            <a:endParaRPr kumimoji="0" lang="es-MX" sz="1200" b="0" i="0" u="none" strike="noStrike" kern="1200" cap="none" spc="0" normalizeH="0" baseline="0" noProof="0" dirty="0">
              <a:ln>
                <a:noFill/>
              </a:ln>
              <a:solidFill>
                <a:prstClr val="black"/>
              </a:solidFill>
              <a:effectLst/>
              <a:uLnTx/>
              <a:uFillTx/>
              <a:latin typeface="Bahnschrift SemiCondensed" panose="020B0502040204020203" pitchFamily="34" charset="0"/>
              <a:ea typeface="Open Sans" panose="020B0606030504020204" pitchFamily="34" charset="0"/>
              <a:cs typeface="Open Sans" panose="020B0606030504020204" pitchFamily="34" charset="0"/>
            </a:endParaRPr>
          </a:p>
        </p:txBody>
      </p:sp>
      <p:sp>
        <p:nvSpPr>
          <p:cNvPr id="14" name="CuadroTexto 13"/>
          <p:cNvSpPr txBox="1"/>
          <p:nvPr/>
        </p:nvSpPr>
        <p:spPr>
          <a:xfrm>
            <a:off x="1089378" y="2904309"/>
            <a:ext cx="10363200" cy="31700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panose="020F0502020204030204"/>
                <a:ea typeface="+mn-ea"/>
                <a:cs typeface="Arial" panose="020B0604020202020204" pitchFamily="34" charset="0"/>
              </a:rPr>
              <a:t>VI</a:t>
            </a:r>
            <a:r>
              <a:rPr kumimoji="0" lang="es-MX"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panose="020F0502020204030204"/>
                <a:ea typeface="+mn-ea"/>
                <a:cs typeface="Arial" panose="020B0604020202020204" pitchFamily="34" charset="0"/>
              </a:rPr>
              <a:t>.    </a:t>
            </a:r>
            <a:r>
              <a:rPr kumimoji="0" lang="es-MX" sz="20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panose="020F0502020204030204"/>
                <a:ea typeface="+mn-ea"/>
                <a:cs typeface="Arial" panose="020B0604020202020204" pitchFamily="34" charset="0"/>
              </a:rPr>
              <a:t>Establecer y habilitar canales de denuncia efectivos de casos de violencia escolar;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panose="020F0502020204030204"/>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panose="020F0502020204030204"/>
                <a:ea typeface="+mn-ea"/>
                <a:cs typeface="Arial" panose="020B0604020202020204" pitchFamily="34" charset="0"/>
              </a:rPr>
              <a:t>VII</a:t>
            </a:r>
            <a:r>
              <a:rPr kumimoji="0" lang="es-MX" sz="20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panose="020F0502020204030204"/>
                <a:ea typeface="+mn-ea"/>
                <a:cs typeface="Arial" panose="020B0604020202020204" pitchFamily="34" charset="0"/>
              </a:rPr>
              <a:t>.   Notificar a las madres y padres, tutores o quienes ejerzan la guarda y custodia, sobre el caso          de violencia escolar, tanto de la persona que la ejerza, como de la persona receptora; 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panose="020F0502020204030204"/>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panose="020F0502020204030204"/>
                <a:ea typeface="+mn-ea"/>
                <a:cs typeface="Arial" panose="020B0604020202020204" pitchFamily="34" charset="0"/>
              </a:rPr>
              <a:t>VIII. </a:t>
            </a:r>
            <a:r>
              <a:rPr kumimoji="0" lang="es-MX" sz="20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panose="020F0502020204030204"/>
                <a:ea typeface="+mn-ea"/>
                <a:cs typeface="Arial" panose="020B0604020202020204" pitchFamily="34" charset="0"/>
              </a:rPr>
              <a:t>Notificar a la autoridad competente, cuando algún estudiante se ausente por cinco días consecutivos, o siete acumulados en un mes, sin justificación.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panose="020F0502020204030204"/>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panose="020F0502020204030204"/>
                <a:ea typeface="+mn-ea"/>
                <a:cs typeface="Arial" panose="020B0604020202020204" pitchFamily="34" charset="0"/>
              </a:rPr>
              <a:t>En los casos en que exista la posibilidad de que esté en peligro la integridad de la niña, niño o adolescente, se deberá notificar de manera inmediata a la autoridad competente.</a:t>
            </a:r>
          </a:p>
        </p:txBody>
      </p:sp>
      <p:pic>
        <p:nvPicPr>
          <p:cNvPr id="2" name="Imagen 1">
            <a:extLst>
              <a:ext uri="{FF2B5EF4-FFF2-40B4-BE49-F238E27FC236}">
                <a16:creationId xmlns:a16="http://schemas.microsoft.com/office/drawing/2014/main" id="{889E3388-2EF6-8BE2-0143-A6101803E2F8}"/>
              </a:ext>
            </a:extLst>
          </p:cNvPr>
          <p:cNvPicPr>
            <a:picLocks noChangeAspect="1"/>
          </p:cNvPicPr>
          <p:nvPr/>
        </p:nvPicPr>
        <p:blipFill>
          <a:blip r:embed="rId4"/>
          <a:stretch>
            <a:fillRect/>
          </a:stretch>
        </p:blipFill>
        <p:spPr>
          <a:xfrm>
            <a:off x="174171" y="-61271"/>
            <a:ext cx="5612892" cy="1205484"/>
          </a:xfrm>
          <a:prstGeom prst="rect">
            <a:avLst/>
          </a:prstGeom>
        </p:spPr>
      </p:pic>
    </p:spTree>
    <p:extLst>
      <p:ext uri="{BB962C8B-B14F-4D97-AF65-F5344CB8AC3E}">
        <p14:creationId xmlns:p14="http://schemas.microsoft.com/office/powerpoint/2010/main" val="364112106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11808000"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lumMod val="50000"/>
                  <a:lumOff val="50000"/>
                </a:prstClr>
              </a:solidFill>
              <a:effectLst/>
              <a:uLnTx/>
              <a:uFillTx/>
              <a:latin typeface="Calibri" panose="020F0502020204030204"/>
              <a:ea typeface="+mn-ea"/>
              <a:cs typeface="+mn-cs"/>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sp>
        <p:nvSpPr>
          <p:cNvPr id="2" name="Rectángulo 1"/>
          <p:cNvSpPr/>
          <p:nvPr/>
        </p:nvSpPr>
        <p:spPr>
          <a:xfrm>
            <a:off x="1208819" y="2308431"/>
            <a:ext cx="9479237" cy="4585871"/>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600" b="1" i="0" u="none" strike="noStrike" kern="1200" cap="none" spc="0" normalizeH="0" baseline="0" noProof="0" dirty="0">
                <a:ln>
                  <a:noFill/>
                </a:ln>
                <a:solidFill>
                  <a:srgbClr val="002060"/>
                </a:solidFill>
                <a:effectLst/>
                <a:uLnTx/>
                <a:uFillTx/>
                <a:latin typeface="Calibri" panose="020F0502020204030204"/>
                <a:ea typeface="+mn-ea"/>
                <a:cs typeface="+mn-cs"/>
              </a:rPr>
              <a:t>Persona que ejerce violencia escolar: </a:t>
            </a:r>
            <a:r>
              <a:rPr kumimoji="0" lang="es-MX" sz="1600" b="0" i="0" u="none" strike="noStrike" kern="1200" cap="none" spc="0" normalizeH="0" baseline="0" noProof="0" dirty="0">
                <a:ln>
                  <a:noFill/>
                </a:ln>
                <a:solidFill>
                  <a:srgbClr val="002060"/>
                </a:solidFill>
                <a:effectLst/>
                <a:uLnTx/>
                <a:uFillTx/>
                <a:latin typeface="Calibri" panose="020F0502020204030204"/>
                <a:ea typeface="+mn-ea"/>
                <a:cs typeface="+mn-cs"/>
              </a:rPr>
              <a:t>Persona que realice o motive actos de violencia escolar entre otros integrantes de la comunidad escolar;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600" b="0" i="0" u="none" strike="noStrike" kern="1200" cap="none" spc="0" normalizeH="0" baseline="0" noProof="0" dirty="0">
              <a:ln>
                <a:noFill/>
              </a:ln>
              <a:solidFill>
                <a:srgbClr val="00206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600" b="1" i="0" u="none" strike="noStrike" kern="1200" cap="none" spc="0" normalizeH="0" baseline="0" noProof="0" dirty="0">
                <a:ln>
                  <a:noFill/>
                </a:ln>
                <a:solidFill>
                  <a:srgbClr val="002060"/>
                </a:solidFill>
                <a:effectLst/>
                <a:uLnTx/>
                <a:uFillTx/>
                <a:latin typeface="Calibri" panose="020F0502020204030204"/>
                <a:ea typeface="+mn-ea"/>
                <a:cs typeface="+mn-cs"/>
              </a:rPr>
              <a:t>Persona receptora de violencia escolar: </a:t>
            </a:r>
            <a:r>
              <a:rPr kumimoji="0" lang="es-MX" sz="1600" b="0" i="0" u="none" strike="noStrike" kern="1200" cap="none" spc="0" normalizeH="0" baseline="0" noProof="0" dirty="0">
                <a:ln>
                  <a:noFill/>
                </a:ln>
                <a:solidFill>
                  <a:srgbClr val="002060"/>
                </a:solidFill>
                <a:effectLst/>
                <a:uLnTx/>
                <a:uFillTx/>
                <a:latin typeface="Calibri" panose="020F0502020204030204"/>
                <a:ea typeface="+mn-ea"/>
                <a:cs typeface="+mn-cs"/>
              </a:rPr>
              <a:t>Persona integrante de la comunidad escolar contra quien se efectúa la violencia escolar;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s-MX" sz="1600" b="0" i="0" u="none" strike="noStrike" kern="1200" cap="none" spc="0" normalizeH="0" baseline="0" noProof="0" dirty="0">
              <a:ln>
                <a:noFill/>
              </a:ln>
              <a:solidFill>
                <a:srgbClr val="00206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600" b="1" i="0" u="none" strike="noStrike" kern="1200" cap="none" spc="0" normalizeH="0" baseline="0" noProof="0" dirty="0">
                <a:ln>
                  <a:noFill/>
                </a:ln>
                <a:solidFill>
                  <a:srgbClr val="002060"/>
                </a:solidFill>
                <a:effectLst/>
                <a:uLnTx/>
                <a:uFillTx/>
                <a:latin typeface="Calibri" panose="020F0502020204030204"/>
                <a:ea typeface="+mn-ea"/>
                <a:cs typeface="+mn-cs"/>
              </a:rPr>
              <a:t>Copartícipe activo:</a:t>
            </a:r>
            <a:r>
              <a:rPr kumimoji="0" lang="es-MX" sz="1600" b="0" i="0" u="none" strike="noStrike" kern="1200" cap="none" spc="0" normalizeH="0" baseline="0" noProof="0" dirty="0">
                <a:ln>
                  <a:noFill/>
                </a:ln>
                <a:solidFill>
                  <a:srgbClr val="002060"/>
                </a:solidFill>
                <a:effectLst/>
                <a:uLnTx/>
                <a:uFillTx/>
                <a:latin typeface="Calibri" panose="020F0502020204030204"/>
                <a:ea typeface="+mn-ea"/>
                <a:cs typeface="+mn-cs"/>
              </a:rPr>
              <a:t> Persona que participa en los actos realizados por quien ejerce los actos de violencia escolar, mediante diversas manifestaciones, reafirmando con ello dicha conducta;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s-MX" sz="1600" b="0" i="0" u="none" strike="noStrike" kern="1200" cap="none" spc="0" normalizeH="0" baseline="0" noProof="0" dirty="0">
              <a:ln>
                <a:noFill/>
              </a:ln>
              <a:solidFill>
                <a:srgbClr val="00206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600" b="1" i="0" u="none" strike="noStrike" kern="1200" cap="none" spc="0" normalizeH="0" baseline="0" noProof="0" dirty="0">
                <a:ln>
                  <a:noFill/>
                </a:ln>
                <a:solidFill>
                  <a:srgbClr val="002060"/>
                </a:solidFill>
                <a:effectLst/>
                <a:uLnTx/>
                <a:uFillTx/>
                <a:latin typeface="Calibri" panose="020F0502020204030204"/>
                <a:ea typeface="+mn-ea"/>
                <a:cs typeface="+mn-cs"/>
              </a:rPr>
              <a:t>Copartícipe pasivo:</a:t>
            </a:r>
            <a:r>
              <a:rPr kumimoji="0" lang="es-MX" sz="1600" b="0" i="0" u="none" strike="noStrike" kern="1200" cap="none" spc="0" normalizeH="0" baseline="0" noProof="0" dirty="0">
                <a:ln>
                  <a:noFill/>
                </a:ln>
                <a:solidFill>
                  <a:srgbClr val="002060"/>
                </a:solidFill>
                <a:effectLst/>
                <a:uLnTx/>
                <a:uFillTx/>
                <a:latin typeface="Calibri" panose="020F0502020204030204"/>
                <a:ea typeface="+mn-ea"/>
                <a:cs typeface="+mn-cs"/>
              </a:rPr>
              <a:t> Persona que permite el desarrollo de los actos de violencia escolar, limitándose a contemplarlos;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s-MX" sz="1600" b="0" i="0" u="none" strike="noStrike" kern="1200" cap="none" spc="0" normalizeH="0" baseline="0" noProof="0" dirty="0">
              <a:ln>
                <a:noFill/>
              </a:ln>
              <a:solidFill>
                <a:srgbClr val="00206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600" b="1" i="0" u="none" strike="noStrike" kern="1200" cap="none" spc="0" normalizeH="0" baseline="0" noProof="0" dirty="0">
                <a:ln>
                  <a:noFill/>
                </a:ln>
                <a:solidFill>
                  <a:srgbClr val="002060"/>
                </a:solidFill>
                <a:effectLst/>
                <a:uLnTx/>
                <a:uFillTx/>
                <a:latin typeface="Calibri" panose="020F0502020204030204"/>
                <a:ea typeface="+mn-ea"/>
                <a:cs typeface="+mn-cs"/>
              </a:rPr>
              <a:t>Comunidad escolar: </a:t>
            </a:r>
            <a:r>
              <a:rPr kumimoji="0" lang="es-MX" sz="1600" b="0" i="0" u="none" strike="noStrike" kern="1200" cap="none" spc="0" normalizeH="0" baseline="0" noProof="0" dirty="0">
                <a:ln>
                  <a:noFill/>
                </a:ln>
                <a:solidFill>
                  <a:srgbClr val="002060"/>
                </a:solidFill>
                <a:effectLst/>
                <a:uLnTx/>
                <a:uFillTx/>
                <a:latin typeface="Calibri" panose="020F0502020204030204"/>
                <a:ea typeface="+mn-ea"/>
                <a:cs typeface="+mn-cs"/>
              </a:rPr>
              <a:t>Conjunto de personas que comparten espacios educativos, dentro de los cuales se consideran a estudiantes, docentes, personal de apoyo y administrativo, madres y padres de familia, tutores o quienes ejerzan la guarda y custodia y demás personas que participen o colaboren en actividades de la comunidad escolar;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ctángulo 4"/>
          <p:cNvSpPr/>
          <p:nvPr/>
        </p:nvSpPr>
        <p:spPr>
          <a:xfrm>
            <a:off x="3982851" y="1668650"/>
            <a:ext cx="3608424" cy="63094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3500" b="1" i="0" u="none" strike="noStrike" kern="1200" cap="none" spc="0" normalizeH="0" baseline="0" noProof="0" dirty="0">
                <a:ln>
                  <a:noFill/>
                </a:ln>
                <a:solidFill>
                  <a:srgbClr val="ED7D31"/>
                </a:solidFill>
                <a:effectLst>
                  <a:outerShdw blurRad="38100" dist="38100" dir="2700000" algn="tl">
                    <a:srgbClr val="000000">
                      <a:alpha val="43137"/>
                    </a:srgbClr>
                  </a:outerShdw>
                </a:effectLst>
                <a:uLnTx/>
                <a:uFillTx/>
                <a:latin typeface="Calibri" panose="020F0502020204030204"/>
                <a:ea typeface="+mn-ea"/>
                <a:cs typeface="+mn-cs"/>
              </a:rPr>
              <a:t>Se entenderá por: </a:t>
            </a:r>
          </a:p>
        </p:txBody>
      </p:sp>
      <p:sp>
        <p:nvSpPr>
          <p:cNvPr id="14" name="CuadroTexto 13"/>
          <p:cNvSpPr txBox="1"/>
          <p:nvPr/>
        </p:nvSpPr>
        <p:spPr>
          <a:xfrm>
            <a:off x="372137" y="6426434"/>
            <a:ext cx="874858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srgbClr val="002060"/>
                </a:solidFill>
                <a:effectLst/>
                <a:uLnTx/>
                <a:uFillTx/>
                <a:latin typeface="Calibri" panose="020F0502020204030204"/>
                <a:ea typeface="+mn-ea"/>
                <a:cs typeface="+mn-cs"/>
              </a:rPr>
              <a:t>Fuente:  Artículo 4 ley para prevenir, atender y erradicar la violencia escolar del estado de chihuahua</a:t>
            </a:r>
            <a:endParaRPr kumimoji="0" lang="es-MX" sz="1200" b="0" i="0" u="none" strike="noStrike" kern="1200" cap="none" spc="0" normalizeH="0" baseline="0" noProof="0" dirty="0">
              <a:ln>
                <a:noFill/>
              </a:ln>
              <a:solidFill>
                <a:prstClr val="black"/>
              </a:solidFill>
              <a:effectLst/>
              <a:uLnTx/>
              <a:uFillTx/>
              <a:latin typeface="Bahnschrift SemiCondensed" panose="020B0502040204020203" pitchFamily="34" charset="0"/>
              <a:ea typeface="Open Sans" panose="020B0606030504020204" pitchFamily="34" charset="0"/>
              <a:cs typeface="Open Sans" panose="020B0606030504020204" pitchFamily="34" charset="0"/>
            </a:endParaRPr>
          </a:p>
        </p:txBody>
      </p:sp>
      <p:pic>
        <p:nvPicPr>
          <p:cNvPr id="6" name="Imagen 5">
            <a:extLst>
              <a:ext uri="{FF2B5EF4-FFF2-40B4-BE49-F238E27FC236}">
                <a16:creationId xmlns:a16="http://schemas.microsoft.com/office/drawing/2014/main" id="{FF22FE7E-DA9B-B2E8-39B1-8A9D6451EAB9}"/>
              </a:ext>
            </a:extLst>
          </p:cNvPr>
          <p:cNvPicPr>
            <a:picLocks noChangeAspect="1"/>
          </p:cNvPicPr>
          <p:nvPr/>
        </p:nvPicPr>
        <p:blipFill>
          <a:blip r:embed="rId4"/>
          <a:stretch>
            <a:fillRect/>
          </a:stretch>
        </p:blipFill>
        <p:spPr>
          <a:xfrm>
            <a:off x="174171" y="-61271"/>
            <a:ext cx="5612892" cy="1205484"/>
          </a:xfrm>
          <a:prstGeom prst="rect">
            <a:avLst/>
          </a:prstGeom>
        </p:spPr>
      </p:pic>
      <p:pic>
        <p:nvPicPr>
          <p:cNvPr id="7" name="Imagen 6">
            <a:extLst>
              <a:ext uri="{FF2B5EF4-FFF2-40B4-BE49-F238E27FC236}">
                <a16:creationId xmlns:a16="http://schemas.microsoft.com/office/drawing/2014/main" id="{459854BB-98E4-2F9F-B50D-14859E7A52E2}"/>
              </a:ext>
            </a:extLst>
          </p:cNvPr>
          <p:cNvPicPr>
            <a:picLocks noChangeAspect="1"/>
          </p:cNvPicPr>
          <p:nvPr/>
        </p:nvPicPr>
        <p:blipFill>
          <a:blip r:embed="rId3"/>
          <a:stretch>
            <a:fillRect/>
          </a:stretch>
        </p:blipFill>
        <p:spPr>
          <a:xfrm>
            <a:off x="4858030" y="76199"/>
            <a:ext cx="1676402" cy="1676402"/>
          </a:xfrm>
          <a:prstGeom prst="rect">
            <a:avLst/>
          </a:prstGeom>
        </p:spPr>
      </p:pic>
    </p:spTree>
    <p:extLst>
      <p:ext uri="{BB962C8B-B14F-4D97-AF65-F5344CB8AC3E}">
        <p14:creationId xmlns:p14="http://schemas.microsoft.com/office/powerpoint/2010/main" val="280198601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lumMod val="50000"/>
                  <a:lumOff val="50000"/>
                </a:prstClr>
              </a:solidFill>
              <a:effectLst/>
              <a:uLnTx/>
              <a:uFillTx/>
              <a:latin typeface="Calibri" panose="020F0502020204030204"/>
              <a:ea typeface="+mn-ea"/>
              <a:cs typeface="+mn-cs"/>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CuadroTexto 15"/>
          <p:cNvSpPr txBox="1"/>
          <p:nvPr/>
        </p:nvSpPr>
        <p:spPr>
          <a:xfrm>
            <a:off x="5749707" y="3422914"/>
            <a:ext cx="5255759"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000" b="1" i="0" u="none" strike="noStrike" kern="1200" cap="none" spc="0" normalizeH="0" baseline="0" noProof="0" dirty="0">
                <a:ln>
                  <a:noFill/>
                </a:ln>
                <a:solidFill>
                  <a:prstClr val="white"/>
                </a:solidFill>
                <a:effectLst/>
                <a:uLnTx/>
                <a:uFillTx/>
                <a:latin typeface="Bahnschrift SemiCondensed" panose="020B0502040204020203" pitchFamily="34" charset="0"/>
                <a:ea typeface="+mn-ea"/>
                <a:cs typeface="+mn-cs"/>
              </a:rPr>
              <a:t>EMOCIONAL/PSICOLÓGICO</a:t>
            </a:r>
            <a:endParaRPr kumimoji="0" lang="es-MX" sz="3000" b="1" i="0" u="none" strike="noStrike" kern="1200" cap="none" spc="0" normalizeH="0" baseline="0" noProof="0" dirty="0">
              <a:ln>
                <a:noFill/>
              </a:ln>
              <a:solidFill>
                <a:prstClr val="white"/>
              </a:solidFill>
              <a:effectLst/>
              <a:uLnTx/>
              <a:uFillTx/>
              <a:latin typeface="Bahnschrift SemiCondensed" panose="020B0502040204020203" pitchFamily="34" charset="0"/>
              <a:ea typeface="+mn-ea"/>
              <a:cs typeface="+mn-cs"/>
            </a:endParaRPr>
          </a:p>
        </p:txBody>
      </p:sp>
      <p:sp>
        <p:nvSpPr>
          <p:cNvPr id="17" name="CuadroTexto 16"/>
          <p:cNvSpPr txBox="1"/>
          <p:nvPr/>
        </p:nvSpPr>
        <p:spPr>
          <a:xfrm>
            <a:off x="6586500" y="2328728"/>
            <a:ext cx="3771478"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000" b="1" i="0" u="none" strike="noStrike" kern="1200" cap="none" spc="0" normalizeH="0" baseline="0" noProof="0" dirty="0">
                <a:ln>
                  <a:noFill/>
                </a:ln>
                <a:solidFill>
                  <a:prstClr val="white"/>
                </a:solidFill>
                <a:effectLst/>
                <a:uLnTx/>
                <a:uFillTx/>
                <a:latin typeface="Bahnschrift SemiCondensed" panose="020B0502040204020203" pitchFamily="34" charset="0"/>
                <a:ea typeface="+mn-ea"/>
                <a:cs typeface="+mn-cs"/>
              </a:rPr>
              <a:t>FÍSICO</a:t>
            </a:r>
            <a:endParaRPr kumimoji="0" lang="es-MX" sz="3000" b="1" i="0" u="none" strike="noStrike" kern="1200" cap="none" spc="0" normalizeH="0" baseline="0" noProof="0" dirty="0">
              <a:ln>
                <a:noFill/>
              </a:ln>
              <a:solidFill>
                <a:prstClr val="white"/>
              </a:solidFill>
              <a:effectLst/>
              <a:uLnTx/>
              <a:uFillTx/>
              <a:latin typeface="Bahnschrift SemiCondensed" panose="020B0502040204020203" pitchFamily="34" charset="0"/>
              <a:ea typeface="+mn-ea"/>
              <a:cs typeface="+mn-cs"/>
            </a:endParaRPr>
          </a:p>
        </p:txBody>
      </p:sp>
      <p:sp>
        <p:nvSpPr>
          <p:cNvPr id="20" name="CuadroTexto 19"/>
          <p:cNvSpPr txBox="1"/>
          <p:nvPr/>
        </p:nvSpPr>
        <p:spPr>
          <a:xfrm>
            <a:off x="6148953" y="4549915"/>
            <a:ext cx="378847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prstClr val="white"/>
                </a:solidFill>
                <a:effectLst/>
                <a:uLnTx/>
                <a:uFillTx/>
                <a:latin typeface="Bahnschrift SemiCondensed" panose="020B0502040204020203" pitchFamily="34" charset="0"/>
                <a:ea typeface="+mn-ea"/>
                <a:cs typeface="+mn-cs"/>
              </a:rPr>
              <a:t>TRABAJO INFANTIL</a:t>
            </a:r>
            <a:endParaRPr kumimoji="0" lang="es-MX" sz="1400" b="1" i="0" u="none" strike="noStrike" kern="1200" cap="none" spc="0" normalizeH="0" baseline="0" noProof="0" dirty="0">
              <a:ln>
                <a:noFill/>
              </a:ln>
              <a:solidFill>
                <a:prstClr val="white"/>
              </a:solidFill>
              <a:effectLst/>
              <a:uLnTx/>
              <a:uFillTx/>
              <a:latin typeface="Bahnschrift SemiCondensed" panose="020B0502040204020203" pitchFamily="34" charset="0"/>
              <a:ea typeface="+mn-ea"/>
              <a:cs typeface="+mn-cs"/>
            </a:endParaRPr>
          </a:p>
        </p:txBody>
      </p:sp>
      <p:sp>
        <p:nvSpPr>
          <p:cNvPr id="5" name="Rectángulo 4"/>
          <p:cNvSpPr/>
          <p:nvPr/>
        </p:nvSpPr>
        <p:spPr>
          <a:xfrm>
            <a:off x="443309" y="2398076"/>
            <a:ext cx="11305382" cy="304698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4800" b="1" dirty="0">
                <a:solidFill>
                  <a:srgbClr val="002060"/>
                </a:solidFill>
                <a:effectLst>
                  <a:outerShdw blurRad="38100" dist="38100" dir="2700000" algn="tl">
                    <a:srgbClr val="000000">
                      <a:alpha val="43137"/>
                    </a:srgbClr>
                  </a:outerShdw>
                </a:effectLst>
                <a:latin typeface="LATO"/>
              </a:rPr>
              <a:t>LEY GENERAL DE LA ALIMENTACIÓN ADECUADA Y SOSTENIBLE</a:t>
            </a:r>
            <a:endParaRPr kumimoji="0" lang="es-ES"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LAT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s-MX" sz="2400" dirty="0">
              <a:solidFill>
                <a:prstClr val="black"/>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s-ES" sz="2400" dirty="0">
                <a:solidFill>
                  <a:srgbClr val="002060"/>
                </a:solidFill>
              </a:rPr>
              <a:t>Nueva Ley publicada en el Diario Oficial de la Federación el 17 de abril de 2024</a:t>
            </a:r>
            <a:endParaRPr kumimoji="0" lang="es-MX" sz="2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LATO"/>
            </a:endParaRPr>
          </a:p>
        </p:txBody>
      </p:sp>
      <p:pic>
        <p:nvPicPr>
          <p:cNvPr id="2" name="Imagen 1">
            <a:extLst>
              <a:ext uri="{FF2B5EF4-FFF2-40B4-BE49-F238E27FC236}">
                <a16:creationId xmlns:a16="http://schemas.microsoft.com/office/drawing/2014/main" id="{F1B9CB85-E328-94F9-B305-70300D27FB06}"/>
              </a:ext>
            </a:extLst>
          </p:cNvPr>
          <p:cNvPicPr>
            <a:picLocks noChangeAspect="1"/>
          </p:cNvPicPr>
          <p:nvPr/>
        </p:nvPicPr>
        <p:blipFill>
          <a:blip r:embed="rId4"/>
          <a:stretch>
            <a:fillRect/>
          </a:stretch>
        </p:blipFill>
        <p:spPr>
          <a:xfrm>
            <a:off x="174171" y="-61271"/>
            <a:ext cx="5612892" cy="1205484"/>
          </a:xfrm>
          <a:prstGeom prst="rect">
            <a:avLst/>
          </a:prstGeom>
        </p:spPr>
      </p:pic>
    </p:spTree>
    <p:extLst>
      <p:ext uri="{BB962C8B-B14F-4D97-AF65-F5344CB8AC3E}">
        <p14:creationId xmlns:p14="http://schemas.microsoft.com/office/powerpoint/2010/main" val="227985263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lumMod val="50000"/>
                  <a:lumOff val="50000"/>
                </a:prstClr>
              </a:solidFill>
              <a:effectLst/>
              <a:uLnTx/>
              <a:uFillTx/>
              <a:latin typeface="Calibri" panose="020F0502020204030204"/>
              <a:ea typeface="+mn-ea"/>
              <a:cs typeface="+mn-cs"/>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CuadroTexto 15"/>
          <p:cNvSpPr txBox="1"/>
          <p:nvPr/>
        </p:nvSpPr>
        <p:spPr>
          <a:xfrm>
            <a:off x="606055" y="2892841"/>
            <a:ext cx="10536865" cy="341632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ES" b="1" dirty="0">
                <a:solidFill>
                  <a:srgbClr val="002060"/>
                </a:solidFill>
              </a:rPr>
              <a:t>Artículo 16. </a:t>
            </a:r>
            <a:r>
              <a:rPr lang="es-ES" dirty="0">
                <a:solidFill>
                  <a:srgbClr val="002060"/>
                </a:solidFill>
              </a:rPr>
              <a:t>Las niñas, niños y adolescentes que cursan la educación básica tienen derecho a recibir alimentación adecuada en los establecimientos escolares, de forma gratuita o a precios asequibles para sus familias, de acuerdo con sus condiciones de vulnerabilidad y tomando en cuenta la situación económica de la zona geográfica en la que se encuentren.</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s-ES" dirty="0">
              <a:solidFill>
                <a:srgbClr val="002060"/>
              </a:solidFill>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s-ES" dirty="0">
                <a:solidFill>
                  <a:srgbClr val="002060"/>
                </a:solidFill>
              </a:rPr>
              <a:t>Para el cumplimiento de lo anterior, el Estado mexicano, a través de las autoridades competentes deberán promover el derecho a la alimentación adecuada para las y los alumnos en cuyas escuelas existan elevados índices de pobreza, marginación, desnutrición o inseguridad alimentaria.</a:t>
            </a:r>
          </a:p>
          <a:p>
            <a:pPr marL="0" marR="0" lvl="0" indent="0" algn="just" defTabSz="914400" rtl="0" eaLnBrk="1" fontAlgn="auto" latinLnBrk="0" hangingPunct="1">
              <a:lnSpc>
                <a:spcPct val="100000"/>
              </a:lnSpc>
              <a:spcBef>
                <a:spcPts val="0"/>
              </a:spcBef>
              <a:spcAft>
                <a:spcPts val="0"/>
              </a:spcAft>
              <a:buClrTx/>
              <a:buSzTx/>
              <a:buFontTx/>
              <a:buNone/>
              <a:tabLst/>
              <a:defRPr/>
            </a:pPr>
            <a:r>
              <a:rPr lang="es-ES" dirty="0">
                <a:solidFill>
                  <a:srgbClr val="002060"/>
                </a:solidFill>
              </a:rPr>
              <a:t>Las escuelas de educación inicial y básica que otorguen una provisión de alimentos o raciones al interior de las instituciones educativas deberán apegarse a los lineamientos generales para el expendio o distribución de alimentos y bebidas en los establecimientos de consumo escolar de los planteles de educación básica y criterios que para tales efectos emitan las autoridades competentes. </a:t>
            </a:r>
            <a:endParaRPr kumimoji="0" lang="es-MX" b="1" i="0" u="none" strike="noStrike" kern="1200" cap="none" spc="0" normalizeH="0" baseline="0" noProof="0" dirty="0">
              <a:ln>
                <a:noFill/>
              </a:ln>
              <a:solidFill>
                <a:srgbClr val="002060"/>
              </a:solidFill>
              <a:effectLst/>
              <a:uLnTx/>
              <a:uFillTx/>
              <a:latin typeface="Bahnschrift SemiCondensed" panose="020B0502040204020203" pitchFamily="34" charset="0"/>
              <a:ea typeface="+mn-ea"/>
              <a:cs typeface="+mn-cs"/>
            </a:endParaRPr>
          </a:p>
        </p:txBody>
      </p:sp>
      <p:sp>
        <p:nvSpPr>
          <p:cNvPr id="17" name="CuadroTexto 16"/>
          <p:cNvSpPr txBox="1"/>
          <p:nvPr/>
        </p:nvSpPr>
        <p:spPr>
          <a:xfrm>
            <a:off x="6586500" y="2328728"/>
            <a:ext cx="3771478"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000" b="1" i="0" u="none" strike="noStrike" kern="1200" cap="none" spc="0" normalizeH="0" baseline="0" noProof="0" dirty="0">
                <a:ln>
                  <a:noFill/>
                </a:ln>
                <a:solidFill>
                  <a:prstClr val="white"/>
                </a:solidFill>
                <a:effectLst/>
                <a:uLnTx/>
                <a:uFillTx/>
                <a:latin typeface="Bahnschrift SemiCondensed" panose="020B0502040204020203" pitchFamily="34" charset="0"/>
                <a:ea typeface="+mn-ea"/>
                <a:cs typeface="+mn-cs"/>
              </a:rPr>
              <a:t>FÍSICO</a:t>
            </a:r>
            <a:endParaRPr kumimoji="0" lang="es-MX" sz="3000" b="1" i="0" u="none" strike="noStrike" kern="1200" cap="none" spc="0" normalizeH="0" baseline="0" noProof="0" dirty="0">
              <a:ln>
                <a:noFill/>
              </a:ln>
              <a:solidFill>
                <a:prstClr val="white"/>
              </a:solidFill>
              <a:effectLst/>
              <a:uLnTx/>
              <a:uFillTx/>
              <a:latin typeface="Bahnschrift SemiCondensed" panose="020B0502040204020203" pitchFamily="34" charset="0"/>
              <a:ea typeface="+mn-ea"/>
              <a:cs typeface="+mn-cs"/>
            </a:endParaRPr>
          </a:p>
        </p:txBody>
      </p:sp>
      <p:pic>
        <p:nvPicPr>
          <p:cNvPr id="2" name="Imagen 1">
            <a:extLst>
              <a:ext uri="{FF2B5EF4-FFF2-40B4-BE49-F238E27FC236}">
                <a16:creationId xmlns:a16="http://schemas.microsoft.com/office/drawing/2014/main" id="{F1B9CB85-E328-94F9-B305-70300D27FB06}"/>
              </a:ext>
            </a:extLst>
          </p:cNvPr>
          <p:cNvPicPr>
            <a:picLocks noChangeAspect="1"/>
          </p:cNvPicPr>
          <p:nvPr/>
        </p:nvPicPr>
        <p:blipFill>
          <a:blip r:embed="rId4"/>
          <a:stretch>
            <a:fillRect/>
          </a:stretch>
        </p:blipFill>
        <p:spPr>
          <a:xfrm>
            <a:off x="174171" y="-61271"/>
            <a:ext cx="5612892" cy="1205484"/>
          </a:xfrm>
          <a:prstGeom prst="rect">
            <a:avLst/>
          </a:prstGeom>
        </p:spPr>
      </p:pic>
      <p:sp>
        <p:nvSpPr>
          <p:cNvPr id="7" name="CuadroTexto 6">
            <a:extLst>
              <a:ext uri="{FF2B5EF4-FFF2-40B4-BE49-F238E27FC236}">
                <a16:creationId xmlns:a16="http://schemas.microsoft.com/office/drawing/2014/main" id="{C16A663A-22A4-7F5E-AA93-21D5E0D8D274}"/>
              </a:ext>
            </a:extLst>
          </p:cNvPr>
          <p:cNvSpPr txBox="1"/>
          <p:nvPr/>
        </p:nvSpPr>
        <p:spPr>
          <a:xfrm>
            <a:off x="1095757" y="1697158"/>
            <a:ext cx="10000486" cy="954107"/>
          </a:xfrm>
          <a:prstGeom prst="rect">
            <a:avLst/>
          </a:prstGeom>
          <a:noFill/>
        </p:spPr>
        <p:txBody>
          <a:bodyPr wrap="square">
            <a:spAutoFit/>
          </a:bodyPr>
          <a:lstStyle/>
          <a:p>
            <a:pPr algn="ctr"/>
            <a:r>
              <a:rPr lang="es-ES" sz="2800" b="1" dirty="0">
                <a:solidFill>
                  <a:srgbClr val="ED7D31"/>
                </a:solidFill>
                <a:effectLst>
                  <a:outerShdw blurRad="38100" dist="38100" dir="2700000" algn="tl">
                    <a:srgbClr val="000000">
                      <a:alpha val="43137"/>
                    </a:srgbClr>
                  </a:outerShdw>
                </a:effectLst>
                <a:latin typeface="Calibri" panose="020F0502020204030204"/>
              </a:rPr>
              <a:t>Capítulo II </a:t>
            </a:r>
          </a:p>
          <a:p>
            <a:pPr algn="ctr"/>
            <a:r>
              <a:rPr lang="es-ES" sz="2800" b="1" dirty="0">
                <a:solidFill>
                  <a:srgbClr val="ED7D31"/>
                </a:solidFill>
                <a:effectLst>
                  <a:outerShdw blurRad="38100" dist="38100" dir="2700000" algn="tl">
                    <a:srgbClr val="000000">
                      <a:alpha val="43137"/>
                    </a:srgbClr>
                  </a:outerShdw>
                </a:effectLst>
                <a:latin typeface="Calibri" panose="020F0502020204030204"/>
              </a:rPr>
              <a:t>De la alimentación adecuada y educación nutricional escolar</a:t>
            </a:r>
            <a:endParaRPr lang="es-MX" sz="2800" b="1" dirty="0">
              <a:solidFill>
                <a:srgbClr val="ED7D31"/>
              </a:solidFill>
              <a:effectLst>
                <a:outerShdw blurRad="38100" dist="38100" dir="2700000" algn="tl">
                  <a:srgbClr val="000000">
                    <a:alpha val="43137"/>
                  </a:srgbClr>
                </a:outerShdw>
              </a:effectLst>
              <a:latin typeface="Calibri" panose="020F0502020204030204"/>
            </a:endParaRPr>
          </a:p>
        </p:txBody>
      </p:sp>
    </p:spTree>
    <p:extLst>
      <p:ext uri="{BB962C8B-B14F-4D97-AF65-F5344CB8AC3E}">
        <p14:creationId xmlns:p14="http://schemas.microsoft.com/office/powerpoint/2010/main" val="203812654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lumMod val="50000"/>
                  <a:lumOff val="50000"/>
                </a:prstClr>
              </a:solidFill>
              <a:effectLst/>
              <a:uLnTx/>
              <a:uFillTx/>
              <a:latin typeface="Calibri" panose="020F0502020204030204"/>
              <a:ea typeface="+mn-ea"/>
              <a:cs typeface="+mn-cs"/>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CuadroTexto 15"/>
          <p:cNvSpPr txBox="1"/>
          <p:nvPr/>
        </p:nvSpPr>
        <p:spPr>
          <a:xfrm>
            <a:off x="730612" y="2755842"/>
            <a:ext cx="10536865" cy="369331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ES" b="1" dirty="0">
                <a:solidFill>
                  <a:srgbClr val="002060"/>
                </a:solidFill>
              </a:rPr>
              <a:t>Artículo 17. </a:t>
            </a:r>
            <a:r>
              <a:rPr lang="es-ES" dirty="0">
                <a:solidFill>
                  <a:srgbClr val="002060"/>
                </a:solidFill>
              </a:rPr>
              <a:t>Los gobiernos de la Federación, las entidades federativas, los municipios y demarcaciones territoriales, en sus respectivos ámbitos de competencia, impulsarán esquemas eficientes para el suministro, distribución y adquisición de alimentos adecuados preferentemente frescos, y agua potable para consumo humano de las personas estudiantes, mecanismos de coordinación con los demás sectores de la población enfocados a la producción de alimentos de manera sustentable, como la agroecología, organizaciones del sector social, cooperativas, asociaciones de padres de familia, la combinación de cualquiera de estos o cualquier otro medio que asegure el consumo suficiente para la niñez y la adolescencia.</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s-ES" dirty="0">
              <a:solidFill>
                <a:srgbClr val="002060"/>
              </a:solidFill>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s-ES" dirty="0">
                <a:solidFill>
                  <a:srgbClr val="002060"/>
                </a:solidFill>
              </a:rPr>
              <a:t>Además, promoverán ante las autoridades correspondientes, la prohibición de la venta, distribución, donación, publicidad y patrocinio de alimentos y bebidas preenvasados cuando éstos excedan los límites máximos de contenido energético, azúcares añadidos, grasas saturadas, sodio y los demás nutrimentos críticos e ingredientes que establezcan las disposiciones normativas de salud competentes, tanto al interior como en las inmediaciones de los planteles escolares de educación básica. </a:t>
            </a:r>
            <a:endParaRPr kumimoji="0" lang="es-MX" b="1" i="0" u="none" strike="noStrike" kern="1200" cap="none" spc="0" normalizeH="0" baseline="0" noProof="0" dirty="0">
              <a:ln>
                <a:noFill/>
              </a:ln>
              <a:solidFill>
                <a:srgbClr val="002060"/>
              </a:solidFill>
              <a:effectLst/>
              <a:uLnTx/>
              <a:uFillTx/>
              <a:latin typeface="Bahnschrift SemiCondensed" panose="020B0502040204020203" pitchFamily="34" charset="0"/>
              <a:ea typeface="+mn-ea"/>
              <a:cs typeface="+mn-cs"/>
            </a:endParaRPr>
          </a:p>
        </p:txBody>
      </p:sp>
      <p:sp>
        <p:nvSpPr>
          <p:cNvPr id="17" name="CuadroTexto 16"/>
          <p:cNvSpPr txBox="1"/>
          <p:nvPr/>
        </p:nvSpPr>
        <p:spPr>
          <a:xfrm>
            <a:off x="6586500" y="2328728"/>
            <a:ext cx="3771478"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000" b="1" i="0" u="none" strike="noStrike" kern="1200" cap="none" spc="0" normalizeH="0" baseline="0" noProof="0" dirty="0">
                <a:ln>
                  <a:noFill/>
                </a:ln>
                <a:solidFill>
                  <a:prstClr val="white"/>
                </a:solidFill>
                <a:effectLst/>
                <a:uLnTx/>
                <a:uFillTx/>
                <a:latin typeface="Bahnschrift SemiCondensed" panose="020B0502040204020203" pitchFamily="34" charset="0"/>
                <a:ea typeface="+mn-ea"/>
                <a:cs typeface="+mn-cs"/>
              </a:rPr>
              <a:t>FÍSICO</a:t>
            </a:r>
            <a:endParaRPr kumimoji="0" lang="es-MX" sz="3000" b="1" i="0" u="none" strike="noStrike" kern="1200" cap="none" spc="0" normalizeH="0" baseline="0" noProof="0" dirty="0">
              <a:ln>
                <a:noFill/>
              </a:ln>
              <a:solidFill>
                <a:prstClr val="white"/>
              </a:solidFill>
              <a:effectLst/>
              <a:uLnTx/>
              <a:uFillTx/>
              <a:latin typeface="Bahnschrift SemiCondensed" panose="020B0502040204020203" pitchFamily="34" charset="0"/>
              <a:ea typeface="+mn-ea"/>
              <a:cs typeface="+mn-cs"/>
            </a:endParaRPr>
          </a:p>
        </p:txBody>
      </p:sp>
      <p:pic>
        <p:nvPicPr>
          <p:cNvPr id="2" name="Imagen 1">
            <a:extLst>
              <a:ext uri="{FF2B5EF4-FFF2-40B4-BE49-F238E27FC236}">
                <a16:creationId xmlns:a16="http://schemas.microsoft.com/office/drawing/2014/main" id="{F1B9CB85-E328-94F9-B305-70300D27FB06}"/>
              </a:ext>
            </a:extLst>
          </p:cNvPr>
          <p:cNvPicPr>
            <a:picLocks noChangeAspect="1"/>
          </p:cNvPicPr>
          <p:nvPr/>
        </p:nvPicPr>
        <p:blipFill>
          <a:blip r:embed="rId4"/>
          <a:stretch>
            <a:fillRect/>
          </a:stretch>
        </p:blipFill>
        <p:spPr>
          <a:xfrm>
            <a:off x="174171" y="-61271"/>
            <a:ext cx="5612892" cy="1205484"/>
          </a:xfrm>
          <a:prstGeom prst="rect">
            <a:avLst/>
          </a:prstGeom>
        </p:spPr>
      </p:pic>
      <p:sp>
        <p:nvSpPr>
          <p:cNvPr id="7" name="CuadroTexto 6">
            <a:extLst>
              <a:ext uri="{FF2B5EF4-FFF2-40B4-BE49-F238E27FC236}">
                <a16:creationId xmlns:a16="http://schemas.microsoft.com/office/drawing/2014/main" id="{C16A663A-22A4-7F5E-AA93-21D5E0D8D274}"/>
              </a:ext>
            </a:extLst>
          </p:cNvPr>
          <p:cNvSpPr txBox="1"/>
          <p:nvPr/>
        </p:nvSpPr>
        <p:spPr>
          <a:xfrm>
            <a:off x="1095757" y="1697158"/>
            <a:ext cx="10000486" cy="954107"/>
          </a:xfrm>
          <a:prstGeom prst="rect">
            <a:avLst/>
          </a:prstGeom>
          <a:noFill/>
        </p:spPr>
        <p:txBody>
          <a:bodyPr wrap="square">
            <a:spAutoFit/>
          </a:bodyPr>
          <a:lstStyle/>
          <a:p>
            <a:pPr algn="ctr"/>
            <a:r>
              <a:rPr lang="es-ES" sz="2800" b="1" dirty="0">
                <a:solidFill>
                  <a:srgbClr val="ED7D31"/>
                </a:solidFill>
                <a:effectLst>
                  <a:outerShdw blurRad="38100" dist="38100" dir="2700000" algn="tl">
                    <a:srgbClr val="000000">
                      <a:alpha val="43137"/>
                    </a:srgbClr>
                  </a:outerShdw>
                </a:effectLst>
                <a:latin typeface="Calibri" panose="020F0502020204030204"/>
              </a:rPr>
              <a:t>Capítulo II </a:t>
            </a:r>
          </a:p>
          <a:p>
            <a:pPr algn="ctr"/>
            <a:r>
              <a:rPr lang="es-ES" sz="2800" b="1" dirty="0">
                <a:solidFill>
                  <a:srgbClr val="ED7D31"/>
                </a:solidFill>
                <a:effectLst>
                  <a:outerShdw blurRad="38100" dist="38100" dir="2700000" algn="tl">
                    <a:srgbClr val="000000">
                      <a:alpha val="43137"/>
                    </a:srgbClr>
                  </a:outerShdw>
                </a:effectLst>
                <a:latin typeface="Calibri" panose="020F0502020204030204"/>
              </a:rPr>
              <a:t>De la alimentación adecuada y educación nutricional escolar</a:t>
            </a:r>
            <a:endParaRPr lang="es-MX" sz="2800" b="1" dirty="0">
              <a:solidFill>
                <a:srgbClr val="ED7D31"/>
              </a:solidFill>
              <a:effectLst>
                <a:outerShdw blurRad="38100" dist="38100" dir="2700000" algn="tl">
                  <a:srgbClr val="000000">
                    <a:alpha val="43137"/>
                  </a:srgbClr>
                </a:outerShdw>
              </a:effectLst>
              <a:latin typeface="Calibri" panose="020F0502020204030204"/>
            </a:endParaRPr>
          </a:p>
        </p:txBody>
      </p:sp>
    </p:spTree>
    <p:extLst>
      <p:ext uri="{BB962C8B-B14F-4D97-AF65-F5344CB8AC3E}">
        <p14:creationId xmlns:p14="http://schemas.microsoft.com/office/powerpoint/2010/main" val="33451936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flipV="1">
            <a:off x="174171" y="1238795"/>
            <a:ext cx="4833258"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0" y="6716487"/>
            <a:ext cx="12192000" cy="36000"/>
          </a:xfrm>
          <a:prstGeom prst="rect">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lumMod val="50000"/>
                  <a:lumOff val="50000"/>
                </a:schemeClr>
              </a:solidFill>
            </a:endParaRPr>
          </a:p>
        </p:txBody>
      </p:sp>
      <p:pic>
        <p:nvPicPr>
          <p:cNvPr id="10" name="Picture 2" descr="Dirección de la Agencia Estatal de Investigación (AEI) – Fiscalía General  del Estado de Chihuahua">
            <a:extLst>
              <a:ext uri="{FF2B5EF4-FFF2-40B4-BE49-F238E27FC236}">
                <a16:creationId xmlns:a16="http://schemas.microsoft.com/office/drawing/2014/main" id="{3EE1ED9A-4C83-9EAB-0221-A1C657DA7B2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2943" y="97972"/>
            <a:ext cx="1569069" cy="9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3"/>
          <a:stretch>
            <a:fillRect/>
          </a:stretch>
        </p:blipFill>
        <p:spPr>
          <a:xfrm>
            <a:off x="13421862" y="-1390793"/>
            <a:ext cx="57290" cy="57290"/>
          </a:xfrm>
          <a:prstGeom prst="rect">
            <a:avLst/>
          </a:prstGeom>
        </p:spPr>
      </p:pic>
      <p:pic>
        <p:nvPicPr>
          <p:cNvPr id="11" name="Imagen 10"/>
          <p:cNvPicPr>
            <a:picLocks noChangeAspect="1"/>
          </p:cNvPicPr>
          <p:nvPr/>
        </p:nvPicPr>
        <p:blipFill>
          <a:blip r:embed="rId3"/>
          <a:stretch>
            <a:fillRect/>
          </a:stretch>
        </p:blipFill>
        <p:spPr>
          <a:xfrm>
            <a:off x="4858030" y="76199"/>
            <a:ext cx="1676402" cy="1676402"/>
          </a:xfrm>
          <a:prstGeom prst="rect">
            <a:avLst/>
          </a:prstGeom>
        </p:spPr>
      </p:pic>
      <p:sp>
        <p:nvSpPr>
          <p:cNvPr id="9" name="Rectángulo 8"/>
          <p:cNvSpPr/>
          <p:nvPr/>
        </p:nvSpPr>
        <p:spPr>
          <a:xfrm flipV="1">
            <a:off x="6400798" y="1227907"/>
            <a:ext cx="5627915" cy="45719"/>
          </a:xfrm>
          <a:prstGeom prst="rect">
            <a:avLst/>
          </a:prstGeom>
          <a:solidFill>
            <a:srgbClr val="142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4" name="Rectángulo 13"/>
          <p:cNvSpPr/>
          <p:nvPr/>
        </p:nvSpPr>
        <p:spPr>
          <a:xfrm>
            <a:off x="482649" y="1834760"/>
            <a:ext cx="3590993" cy="707886"/>
          </a:xfrm>
          <a:prstGeom prst="rect">
            <a:avLst/>
          </a:prstGeom>
        </p:spPr>
        <p:txBody>
          <a:bodyPr wrap="square">
            <a:spAutoFit/>
          </a:bodyPr>
          <a:lstStyle/>
          <a:p>
            <a:pPr algn="ctr"/>
            <a:r>
              <a:rPr lang="es-MX" sz="4000" b="1" dirty="0">
                <a:solidFill>
                  <a:srgbClr val="0070C0"/>
                </a:solidFill>
              </a:rPr>
              <a:t>CONTACTO</a:t>
            </a:r>
          </a:p>
        </p:txBody>
      </p:sp>
      <p:sp>
        <p:nvSpPr>
          <p:cNvPr id="28" name="Elipse 6"/>
          <p:cNvSpPr/>
          <p:nvPr/>
        </p:nvSpPr>
        <p:spPr>
          <a:xfrm>
            <a:off x="743089" y="2736543"/>
            <a:ext cx="2546168" cy="2134738"/>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s-ES" b="1" dirty="0">
                <a:solidFill>
                  <a:srgbClr val="002060"/>
                </a:solidFill>
              </a:rPr>
              <a:t>ZONA NORTE</a:t>
            </a:r>
          </a:p>
          <a:p>
            <a:pPr lvl="0" algn="ctr" defTabSz="400050">
              <a:lnSpc>
                <a:spcPct val="90000"/>
              </a:lnSpc>
              <a:spcBef>
                <a:spcPct val="0"/>
              </a:spcBef>
              <a:spcAft>
                <a:spcPct val="35000"/>
              </a:spcAft>
            </a:pPr>
            <a:r>
              <a:rPr lang="es-ES" dirty="0"/>
              <a:t>Eje Vial Juan Gabriel y Aserraderos, </a:t>
            </a:r>
          </a:p>
          <a:p>
            <a:pPr lvl="0" algn="ctr" defTabSz="400050">
              <a:lnSpc>
                <a:spcPct val="90000"/>
              </a:lnSpc>
              <a:spcBef>
                <a:spcPct val="0"/>
              </a:spcBef>
              <a:spcAft>
                <a:spcPct val="35000"/>
              </a:spcAft>
            </a:pPr>
            <a:r>
              <a:rPr lang="es-ES" dirty="0"/>
              <a:t>Col. San Antonio</a:t>
            </a:r>
          </a:p>
          <a:p>
            <a:pPr lvl="0" algn="ctr" defTabSz="400050">
              <a:lnSpc>
                <a:spcPct val="90000"/>
              </a:lnSpc>
              <a:spcBef>
                <a:spcPct val="0"/>
              </a:spcBef>
              <a:spcAft>
                <a:spcPct val="35000"/>
              </a:spcAft>
            </a:pPr>
            <a:r>
              <a:rPr lang="es-ES" kern="1200" dirty="0"/>
              <a:t>Tel. 656 748 7700</a:t>
            </a:r>
          </a:p>
        </p:txBody>
      </p:sp>
      <p:sp>
        <p:nvSpPr>
          <p:cNvPr id="33" name="Elipse 6"/>
          <p:cNvSpPr/>
          <p:nvPr/>
        </p:nvSpPr>
        <p:spPr>
          <a:xfrm>
            <a:off x="3289257" y="2927688"/>
            <a:ext cx="2546168" cy="2134738"/>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s-ES" b="1" dirty="0">
                <a:solidFill>
                  <a:srgbClr val="002060"/>
                </a:solidFill>
              </a:rPr>
              <a:t>ZONA CENTRO</a:t>
            </a:r>
          </a:p>
          <a:p>
            <a:pPr lvl="0" algn="ctr" defTabSz="400050">
              <a:lnSpc>
                <a:spcPct val="90000"/>
              </a:lnSpc>
              <a:spcBef>
                <a:spcPct val="0"/>
              </a:spcBef>
              <a:spcAft>
                <a:spcPct val="35000"/>
              </a:spcAft>
            </a:pPr>
            <a:r>
              <a:rPr lang="es-ES" dirty="0"/>
              <a:t>Km 3.5</a:t>
            </a:r>
          </a:p>
          <a:p>
            <a:pPr lvl="0" algn="ctr" defTabSz="400050">
              <a:lnSpc>
                <a:spcPct val="90000"/>
              </a:lnSpc>
              <a:spcBef>
                <a:spcPct val="0"/>
              </a:spcBef>
              <a:spcAft>
                <a:spcPct val="35000"/>
              </a:spcAft>
            </a:pPr>
            <a:r>
              <a:rPr lang="es-ES" dirty="0"/>
              <a:t>Carr. Chih. – Aldama </a:t>
            </a:r>
          </a:p>
          <a:p>
            <a:pPr lvl="0" algn="ctr" defTabSz="400050">
              <a:lnSpc>
                <a:spcPct val="90000"/>
              </a:lnSpc>
              <a:spcBef>
                <a:spcPct val="0"/>
              </a:spcBef>
              <a:spcAft>
                <a:spcPct val="35000"/>
              </a:spcAft>
            </a:pPr>
            <a:r>
              <a:rPr lang="es-ES" dirty="0"/>
              <a:t>Complejo Estatal de Seguridad Pública</a:t>
            </a:r>
          </a:p>
          <a:p>
            <a:pPr lvl="0" algn="ctr" defTabSz="400050">
              <a:lnSpc>
                <a:spcPct val="90000"/>
              </a:lnSpc>
              <a:spcBef>
                <a:spcPct val="0"/>
              </a:spcBef>
              <a:spcAft>
                <a:spcPct val="35000"/>
              </a:spcAft>
            </a:pPr>
            <a:r>
              <a:rPr lang="es-ES" kern="1200" dirty="0"/>
              <a:t>Tel. 614 429 3300</a:t>
            </a:r>
          </a:p>
        </p:txBody>
      </p:sp>
      <p:sp>
        <p:nvSpPr>
          <p:cNvPr id="34" name="Elipse 6"/>
          <p:cNvSpPr/>
          <p:nvPr/>
        </p:nvSpPr>
        <p:spPr>
          <a:xfrm>
            <a:off x="6217398" y="2591777"/>
            <a:ext cx="2546168" cy="2134738"/>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s-ES" b="1" dirty="0">
                <a:solidFill>
                  <a:srgbClr val="002060"/>
                </a:solidFill>
              </a:rPr>
              <a:t>ZONA SUR</a:t>
            </a:r>
          </a:p>
          <a:p>
            <a:pPr lvl="0" algn="ctr" defTabSz="400050">
              <a:lnSpc>
                <a:spcPct val="90000"/>
              </a:lnSpc>
              <a:spcBef>
                <a:spcPct val="0"/>
              </a:spcBef>
              <a:spcAft>
                <a:spcPct val="35000"/>
              </a:spcAft>
            </a:pPr>
            <a:r>
              <a:rPr lang="es-ES" dirty="0"/>
              <a:t>Km 5.5 </a:t>
            </a:r>
          </a:p>
          <a:p>
            <a:pPr lvl="0" algn="ctr" defTabSz="400050">
              <a:lnSpc>
                <a:spcPct val="90000"/>
              </a:lnSpc>
              <a:spcBef>
                <a:spcPct val="0"/>
              </a:spcBef>
              <a:spcAft>
                <a:spcPct val="35000"/>
              </a:spcAft>
            </a:pPr>
            <a:r>
              <a:rPr lang="es-ES" dirty="0"/>
              <a:t>Carr. Parral – Jiménez </a:t>
            </a:r>
          </a:p>
          <a:p>
            <a:pPr lvl="0" algn="ctr" defTabSz="400050">
              <a:lnSpc>
                <a:spcPct val="90000"/>
              </a:lnSpc>
              <a:spcBef>
                <a:spcPct val="0"/>
              </a:spcBef>
              <a:spcAft>
                <a:spcPct val="35000"/>
              </a:spcAft>
            </a:pPr>
            <a:r>
              <a:rPr lang="es-ES" kern="1200" dirty="0"/>
              <a:t>Tel. 627 5239552</a:t>
            </a:r>
          </a:p>
        </p:txBody>
      </p:sp>
      <p:sp>
        <p:nvSpPr>
          <p:cNvPr id="35" name="Elipse 6"/>
          <p:cNvSpPr/>
          <p:nvPr/>
        </p:nvSpPr>
        <p:spPr>
          <a:xfrm>
            <a:off x="9145539" y="2736543"/>
            <a:ext cx="2546168" cy="2134738"/>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s-ES" b="1" dirty="0">
                <a:solidFill>
                  <a:srgbClr val="002060"/>
                </a:solidFill>
              </a:rPr>
              <a:t>ZONA OCCIDENTE</a:t>
            </a:r>
          </a:p>
          <a:p>
            <a:pPr lvl="0" algn="ctr" defTabSz="400050">
              <a:lnSpc>
                <a:spcPct val="90000"/>
              </a:lnSpc>
              <a:spcBef>
                <a:spcPct val="0"/>
              </a:spcBef>
              <a:spcAft>
                <a:spcPct val="35000"/>
              </a:spcAft>
            </a:pPr>
            <a:r>
              <a:rPr lang="es-ES" dirty="0"/>
              <a:t>Calle Séptima y </a:t>
            </a:r>
          </a:p>
          <a:p>
            <a:pPr lvl="0" algn="ctr" defTabSz="400050">
              <a:lnSpc>
                <a:spcPct val="90000"/>
              </a:lnSpc>
              <a:spcBef>
                <a:spcPct val="0"/>
              </a:spcBef>
              <a:spcAft>
                <a:spcPct val="35000"/>
              </a:spcAft>
            </a:pPr>
            <a:r>
              <a:rPr lang="es-ES" dirty="0"/>
              <a:t>Guatemala S/N</a:t>
            </a:r>
          </a:p>
          <a:p>
            <a:pPr lvl="0" algn="ctr" defTabSz="400050">
              <a:lnSpc>
                <a:spcPct val="90000"/>
              </a:lnSpc>
              <a:spcBef>
                <a:spcPct val="0"/>
              </a:spcBef>
              <a:spcAft>
                <a:spcPct val="35000"/>
              </a:spcAft>
            </a:pPr>
            <a:r>
              <a:rPr lang="es-ES" dirty="0"/>
              <a:t>Col. Agrícola San Antonio</a:t>
            </a:r>
          </a:p>
          <a:p>
            <a:pPr lvl="0" algn="ctr" defTabSz="400050">
              <a:lnSpc>
                <a:spcPct val="90000"/>
              </a:lnSpc>
              <a:spcBef>
                <a:spcPct val="0"/>
              </a:spcBef>
              <a:spcAft>
                <a:spcPct val="35000"/>
              </a:spcAft>
            </a:pPr>
            <a:r>
              <a:rPr lang="es-ES" kern="1200" dirty="0"/>
              <a:t>Tel. 625 323 5279</a:t>
            </a:r>
          </a:p>
        </p:txBody>
      </p:sp>
      <p:pic>
        <p:nvPicPr>
          <p:cNvPr id="2" name="Imagen 1">
            <a:extLst>
              <a:ext uri="{FF2B5EF4-FFF2-40B4-BE49-F238E27FC236}">
                <a16:creationId xmlns:a16="http://schemas.microsoft.com/office/drawing/2014/main" id="{2F575175-6482-B5A3-588F-D29C7CF77055}"/>
              </a:ext>
            </a:extLst>
          </p:cNvPr>
          <p:cNvPicPr>
            <a:picLocks noChangeAspect="1"/>
          </p:cNvPicPr>
          <p:nvPr/>
        </p:nvPicPr>
        <p:blipFill>
          <a:blip r:embed="rId4"/>
          <a:stretch>
            <a:fillRect/>
          </a:stretch>
        </p:blipFill>
        <p:spPr>
          <a:xfrm>
            <a:off x="174171" y="-61271"/>
            <a:ext cx="5612892" cy="1205484"/>
          </a:xfrm>
          <a:prstGeom prst="rect">
            <a:avLst/>
          </a:prstGeom>
        </p:spPr>
      </p:pic>
    </p:spTree>
    <p:extLst>
      <p:ext uri="{BB962C8B-B14F-4D97-AF65-F5344CB8AC3E}">
        <p14:creationId xmlns:p14="http://schemas.microsoft.com/office/powerpoint/2010/main" val="366412635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5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1162</TotalTime>
  <Words>5374</Words>
  <Application>Microsoft Office PowerPoint</Application>
  <PresentationFormat>Panorámica</PresentationFormat>
  <Paragraphs>333</Paragraphs>
  <Slides>54</Slides>
  <Notes>0</Notes>
  <HiddenSlides>0</HiddenSlides>
  <MMClips>2</MMClips>
  <ScaleCrop>false</ScaleCrop>
  <HeadingPairs>
    <vt:vector size="8" baseType="variant">
      <vt:variant>
        <vt:lpstr>Fuentes usadas</vt:lpstr>
      </vt:variant>
      <vt:variant>
        <vt:i4>10</vt:i4>
      </vt:variant>
      <vt:variant>
        <vt:lpstr>Tema</vt:lpstr>
      </vt:variant>
      <vt:variant>
        <vt:i4>4</vt:i4>
      </vt:variant>
      <vt:variant>
        <vt:lpstr>Servidores OLE incrustados</vt:lpstr>
      </vt:variant>
      <vt:variant>
        <vt:i4>1</vt:i4>
      </vt:variant>
      <vt:variant>
        <vt:lpstr>Títulos de diapositiva</vt:lpstr>
      </vt:variant>
      <vt:variant>
        <vt:i4>54</vt:i4>
      </vt:variant>
    </vt:vector>
  </HeadingPairs>
  <TitlesOfParts>
    <vt:vector size="69" baseType="lpstr">
      <vt:lpstr>Arial</vt:lpstr>
      <vt:lpstr>Bahnschrift SemiCondensed</vt:lpstr>
      <vt:lpstr>Bebas neue</vt:lpstr>
      <vt:lpstr>Calibri</vt:lpstr>
      <vt:lpstr>Calibri Light</vt:lpstr>
      <vt:lpstr>LATO</vt:lpstr>
      <vt:lpstr>Open Sans</vt:lpstr>
      <vt:lpstr>Segoe UI Black</vt:lpstr>
      <vt:lpstr>Times New Roman</vt:lpstr>
      <vt:lpstr>Wingdings</vt:lpstr>
      <vt:lpstr>Tema de Office</vt:lpstr>
      <vt:lpstr>1_Tema de Office</vt:lpstr>
      <vt:lpstr>5_Tema de Office</vt:lpstr>
      <vt:lpstr>2_Tema de Office</vt:lpstr>
      <vt:lpstr>Acrobat Document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Valeria</dc:creator>
  <cp:lastModifiedBy>Fiscalia</cp:lastModifiedBy>
  <cp:revision>116</cp:revision>
  <dcterms:created xsi:type="dcterms:W3CDTF">2024-08-15T17:28:36Z</dcterms:created>
  <dcterms:modified xsi:type="dcterms:W3CDTF">2025-07-03T21:03:05Z</dcterms:modified>
</cp:coreProperties>
</file>