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77" r:id="rId4"/>
    <p:sldId id="270" r:id="rId5"/>
    <p:sldId id="271" r:id="rId6"/>
    <p:sldId id="272" r:id="rId7"/>
    <p:sldId id="276" r:id="rId8"/>
    <p:sldId id="275" r:id="rId9"/>
    <p:sldId id="287" r:id="rId10"/>
    <p:sldId id="286" r:id="rId11"/>
    <p:sldId id="288" r:id="rId12"/>
    <p:sldId id="273" r:id="rId13"/>
    <p:sldId id="278" r:id="rId14"/>
    <p:sldId id="279" r:id="rId15"/>
    <p:sldId id="280" r:id="rId16"/>
    <p:sldId id="285" r:id="rId17"/>
    <p:sldId id="281" r:id="rId18"/>
    <p:sldId id="282" r:id="rId19"/>
    <p:sldId id="284" r:id="rId20"/>
    <p:sldId id="269" r:id="rId2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78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p:cNvSpPr>
            <a:spLocks noGrp="1"/>
          </p:cNvSpPr>
          <p:nvPr>
            <p:ph type="dt" sz="half" idx="10"/>
          </p:nvPr>
        </p:nvSpPr>
        <p:spPr/>
        <p:txBody>
          <a:bodyPr/>
          <a:lstStyle/>
          <a:p>
            <a:fld id="{F300A2FA-CF38-4C9C-8989-A41230DBCD14}" type="datetimeFigureOut">
              <a:rPr lang="es-MX" smtClean="0"/>
              <a:t>02/09/2025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87C31CBD-6855-413D-9DCE-4D4F74605483}" type="slidenum">
              <a:rPr lang="es-MX" smtClean="0"/>
              <a:t>‹Nº›</a:t>
            </a:fld>
            <a:endParaRPr lang="es-MX"/>
          </a:p>
        </p:txBody>
      </p:sp>
    </p:spTree>
    <p:extLst>
      <p:ext uri="{BB962C8B-B14F-4D97-AF65-F5344CB8AC3E}">
        <p14:creationId xmlns:p14="http://schemas.microsoft.com/office/powerpoint/2010/main" val="26121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F300A2FA-CF38-4C9C-8989-A41230DBCD14}" type="datetimeFigureOut">
              <a:rPr lang="es-MX" smtClean="0"/>
              <a:t>02/09/2025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87C31CBD-6855-413D-9DCE-4D4F74605483}" type="slidenum">
              <a:rPr lang="es-MX" smtClean="0"/>
              <a:t>‹Nº›</a:t>
            </a:fld>
            <a:endParaRPr lang="es-MX"/>
          </a:p>
        </p:txBody>
      </p:sp>
    </p:spTree>
    <p:extLst>
      <p:ext uri="{BB962C8B-B14F-4D97-AF65-F5344CB8AC3E}">
        <p14:creationId xmlns:p14="http://schemas.microsoft.com/office/powerpoint/2010/main" val="1621999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F300A2FA-CF38-4C9C-8989-A41230DBCD14}" type="datetimeFigureOut">
              <a:rPr lang="es-MX" smtClean="0"/>
              <a:t>02/09/2025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87C31CBD-6855-413D-9DCE-4D4F74605483}" type="slidenum">
              <a:rPr lang="es-MX" smtClean="0"/>
              <a:t>‹Nº›</a:t>
            </a:fld>
            <a:endParaRPr lang="es-MX"/>
          </a:p>
        </p:txBody>
      </p:sp>
    </p:spTree>
    <p:extLst>
      <p:ext uri="{BB962C8B-B14F-4D97-AF65-F5344CB8AC3E}">
        <p14:creationId xmlns:p14="http://schemas.microsoft.com/office/powerpoint/2010/main" val="4187231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p:cNvSpPr>
            <a:spLocks noGrp="1"/>
          </p:cNvSpPr>
          <p:nvPr>
            <p:ph type="dt" sz="half" idx="10"/>
          </p:nvPr>
        </p:nvSpPr>
        <p:spPr/>
        <p:txBody>
          <a:bodyPr/>
          <a:lstStyle/>
          <a:p>
            <a:fld id="{F300A2FA-CF38-4C9C-8989-A41230DBCD14}" type="datetimeFigureOut">
              <a:rPr lang="es-MX" smtClean="0"/>
              <a:t>02/09/2025</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87C31CBD-6855-413D-9DCE-4D4F74605483}" type="slidenum">
              <a:rPr lang="es-MX" smtClean="0"/>
              <a:t>‹Nº›</a:t>
            </a:fld>
            <a:endParaRPr lang="es-MX"/>
          </a:p>
        </p:txBody>
      </p:sp>
    </p:spTree>
    <p:extLst>
      <p:ext uri="{BB962C8B-B14F-4D97-AF65-F5344CB8AC3E}">
        <p14:creationId xmlns:p14="http://schemas.microsoft.com/office/powerpoint/2010/main" val="3209458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p:cNvSpPr>
            <a:spLocks noGrp="1"/>
          </p:cNvSpPr>
          <p:nvPr>
            <p:ph type="dt" sz="half" idx="10"/>
          </p:nvPr>
        </p:nvSpPr>
        <p:spPr/>
        <p:txBody>
          <a:bodyPr/>
          <a:lstStyle/>
          <a:p>
            <a:fld id="{F300A2FA-CF38-4C9C-8989-A41230DBCD14}" type="datetimeFigureOut">
              <a:rPr lang="es-MX" smtClean="0"/>
              <a:t>02/09/2025</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87C31CBD-6855-413D-9DCE-4D4F74605483}" type="slidenum">
              <a:rPr lang="es-MX" smtClean="0"/>
              <a:t>‹Nº›</a:t>
            </a:fld>
            <a:endParaRPr lang="es-MX"/>
          </a:p>
        </p:txBody>
      </p:sp>
    </p:spTree>
    <p:extLst>
      <p:ext uri="{BB962C8B-B14F-4D97-AF65-F5344CB8AC3E}">
        <p14:creationId xmlns:p14="http://schemas.microsoft.com/office/powerpoint/2010/main" val="3958320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2"/>
          <p:cNvSpPr>
            <a:spLocks noGrp="1"/>
          </p:cNvSpPr>
          <p:nvPr>
            <p:ph type="dt" sz="half" idx="10"/>
          </p:nvPr>
        </p:nvSpPr>
        <p:spPr/>
        <p:txBody>
          <a:bodyPr/>
          <a:lstStyle/>
          <a:p>
            <a:fld id="{F300A2FA-CF38-4C9C-8989-A41230DBCD14}" type="datetimeFigureOut">
              <a:rPr lang="es-MX" smtClean="0"/>
              <a:t>02/09/2025</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87C31CBD-6855-413D-9DCE-4D4F74605483}" type="slidenum">
              <a:rPr lang="es-MX" smtClean="0"/>
              <a:t>‹Nº›</a:t>
            </a:fld>
            <a:endParaRPr lang="es-MX"/>
          </a:p>
        </p:txBody>
      </p:sp>
    </p:spTree>
    <p:extLst>
      <p:ext uri="{BB962C8B-B14F-4D97-AF65-F5344CB8AC3E}">
        <p14:creationId xmlns:p14="http://schemas.microsoft.com/office/powerpoint/2010/main" val="3852391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F300A2FA-CF38-4C9C-8989-A41230DBCD14}" type="datetimeFigureOut">
              <a:rPr lang="es-MX" smtClean="0"/>
              <a:t>02/09/2025</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87C31CBD-6855-413D-9DCE-4D4F74605483}" type="slidenum">
              <a:rPr lang="es-MX" smtClean="0"/>
              <a:t>‹Nº›</a:t>
            </a:fld>
            <a:endParaRPr lang="es-MX"/>
          </a:p>
        </p:txBody>
      </p:sp>
    </p:spTree>
    <p:extLst>
      <p:ext uri="{BB962C8B-B14F-4D97-AF65-F5344CB8AC3E}">
        <p14:creationId xmlns:p14="http://schemas.microsoft.com/office/powerpoint/2010/main" val="36137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F300A2FA-CF38-4C9C-8989-A41230DBCD14}" type="datetimeFigureOut">
              <a:rPr lang="es-MX" smtClean="0"/>
              <a:t>02/09/2025</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87C31CBD-6855-413D-9DCE-4D4F74605483}" type="slidenum">
              <a:rPr lang="es-MX" smtClean="0"/>
              <a:t>‹Nº›</a:t>
            </a:fld>
            <a:endParaRPr lang="es-MX"/>
          </a:p>
        </p:txBody>
      </p:sp>
    </p:spTree>
    <p:extLst>
      <p:ext uri="{BB962C8B-B14F-4D97-AF65-F5344CB8AC3E}">
        <p14:creationId xmlns:p14="http://schemas.microsoft.com/office/powerpoint/2010/main" val="808311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F300A2FA-CF38-4C9C-8989-A41230DBCD14}" type="datetimeFigureOut">
              <a:rPr lang="es-MX" smtClean="0"/>
              <a:t>02/09/2025</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87C31CBD-6855-413D-9DCE-4D4F74605483}" type="slidenum">
              <a:rPr lang="es-MX" smtClean="0"/>
              <a:t>‹Nº›</a:t>
            </a:fld>
            <a:endParaRPr lang="es-MX"/>
          </a:p>
        </p:txBody>
      </p:sp>
    </p:spTree>
    <p:extLst>
      <p:ext uri="{BB962C8B-B14F-4D97-AF65-F5344CB8AC3E}">
        <p14:creationId xmlns:p14="http://schemas.microsoft.com/office/powerpoint/2010/main" val="1205493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F300A2FA-CF38-4C9C-8989-A41230DBCD14}" type="datetimeFigureOut">
              <a:rPr lang="es-MX" smtClean="0"/>
              <a:t>02/09/2025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87C31CBD-6855-413D-9DCE-4D4F74605483}" type="slidenum">
              <a:rPr lang="es-MX" smtClean="0"/>
              <a:t>‹Nº›</a:t>
            </a:fld>
            <a:endParaRPr lang="es-MX"/>
          </a:p>
        </p:txBody>
      </p:sp>
    </p:spTree>
    <p:extLst>
      <p:ext uri="{BB962C8B-B14F-4D97-AF65-F5344CB8AC3E}">
        <p14:creationId xmlns:p14="http://schemas.microsoft.com/office/powerpoint/2010/main" val="2997795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F300A2FA-CF38-4C9C-8989-A41230DBCD14}" type="datetimeFigureOut">
              <a:rPr lang="es-MX" smtClean="0"/>
              <a:t>02/09/2025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87C31CBD-6855-413D-9DCE-4D4F74605483}" type="slidenum">
              <a:rPr lang="es-MX" smtClean="0"/>
              <a:t>‹Nº›</a:t>
            </a:fld>
            <a:endParaRPr lang="es-MX"/>
          </a:p>
        </p:txBody>
      </p:sp>
    </p:spTree>
    <p:extLst>
      <p:ext uri="{BB962C8B-B14F-4D97-AF65-F5344CB8AC3E}">
        <p14:creationId xmlns:p14="http://schemas.microsoft.com/office/powerpoint/2010/main" val="2283879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00A2FA-CF38-4C9C-8989-A41230DBCD14}" type="datetimeFigureOut">
              <a:rPr lang="es-MX" smtClean="0"/>
              <a:t>02/09/2025</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C31CBD-6855-413D-9DCE-4D4F74605483}" type="slidenum">
              <a:rPr lang="es-MX" smtClean="0"/>
              <a:t>‹Nº›</a:t>
            </a:fld>
            <a:endParaRPr lang="es-MX"/>
          </a:p>
        </p:txBody>
      </p:sp>
    </p:spTree>
    <p:extLst>
      <p:ext uri="{BB962C8B-B14F-4D97-AF65-F5344CB8AC3E}">
        <p14:creationId xmlns:p14="http://schemas.microsoft.com/office/powerpoint/2010/main" val="14005822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2.png"/><Relationship Id="rId7"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5"/>
          <a:stretch>
            <a:fillRect/>
          </a:stretch>
        </p:blipFill>
        <p:spPr>
          <a:xfrm>
            <a:off x="13421862" y="-1390793"/>
            <a:ext cx="57290" cy="57290"/>
          </a:xfrm>
          <a:prstGeom prst="rect">
            <a:avLst/>
          </a:prstGeom>
        </p:spPr>
      </p:pic>
      <p:pic>
        <p:nvPicPr>
          <p:cNvPr id="9" name="presentacion 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1208315"/>
            <a:ext cx="12192000" cy="5649686"/>
          </a:xfrm>
          <a:prstGeom prst="rect">
            <a:avLst/>
          </a:prstGeom>
          <a:ln>
            <a:noFill/>
          </a:ln>
          <a:effectLst>
            <a:outerShdw blurRad="190500" algn="tl" rotWithShape="0">
              <a:srgbClr val="000000">
                <a:alpha val="70000"/>
              </a:srgbClr>
            </a:outerShdw>
          </a:effectLst>
        </p:spPr>
      </p:pic>
      <p:sp>
        <p:nvSpPr>
          <p:cNvPr id="11" name="CuadroTexto 10"/>
          <p:cNvSpPr txBox="1"/>
          <p:nvPr/>
        </p:nvSpPr>
        <p:spPr>
          <a:xfrm>
            <a:off x="3189506" y="5320600"/>
            <a:ext cx="6204859" cy="1384995"/>
          </a:xfrm>
          <a:prstGeom prst="rect">
            <a:avLst/>
          </a:prstGeom>
          <a:noFill/>
        </p:spPr>
        <p:txBody>
          <a:bodyPr wrap="square" rtlCol="0">
            <a:spAutoFit/>
          </a:bodyPr>
          <a:lstStyle/>
          <a:p>
            <a:pPr algn="ctr"/>
            <a:r>
              <a:rPr lang="es-ES" sz="4800" b="1" dirty="0">
                <a:solidFill>
                  <a:schemeClr val="bg1"/>
                </a:solidFill>
                <a:latin typeface="LATO"/>
              </a:rPr>
              <a:t>INTERVENCIÓN</a:t>
            </a:r>
            <a:r>
              <a:rPr lang="es-ES" sz="2000" b="1" dirty="0">
                <a:solidFill>
                  <a:schemeClr val="bg1"/>
                </a:solidFill>
                <a:latin typeface="LATO"/>
              </a:rPr>
              <a:t> </a:t>
            </a:r>
          </a:p>
          <a:p>
            <a:pPr algn="ctr"/>
            <a:r>
              <a:rPr lang="es-ES" sz="3600" b="1" dirty="0">
                <a:solidFill>
                  <a:srgbClr val="00B0F0"/>
                </a:solidFill>
                <a:latin typeface="LATO"/>
              </a:rPr>
              <a:t>TÉCNICA JURÍDICA</a:t>
            </a:r>
            <a:endParaRPr lang="es-MX" sz="4000" b="1" dirty="0">
              <a:solidFill>
                <a:srgbClr val="00B0F0"/>
              </a:solidFill>
              <a:latin typeface="LATO"/>
            </a:endParaRPr>
          </a:p>
        </p:txBody>
      </p:sp>
      <p:pic>
        <p:nvPicPr>
          <p:cNvPr id="12" name="Imagen 11"/>
          <p:cNvPicPr>
            <a:picLocks noChangeAspect="1"/>
          </p:cNvPicPr>
          <p:nvPr/>
        </p:nvPicPr>
        <p:blipFill>
          <a:blip r:embed="rId5"/>
          <a:stretch>
            <a:fillRect/>
          </a:stretch>
        </p:blipFill>
        <p:spPr>
          <a:xfrm>
            <a:off x="3453588" y="355880"/>
            <a:ext cx="5284823" cy="4812314"/>
          </a:xfrm>
          <a:prstGeom prst="rect">
            <a:avLst/>
          </a:prstGeom>
        </p:spPr>
      </p:pic>
      <p:pic>
        <p:nvPicPr>
          <p:cNvPr id="13" name="Imagen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4590" y="97972"/>
            <a:ext cx="3157625" cy="888900"/>
          </a:xfrm>
          <a:prstGeom prst="rect">
            <a:avLst/>
          </a:prstGeom>
        </p:spPr>
      </p:pic>
    </p:spTree>
    <p:extLst>
      <p:ext uri="{BB962C8B-B14F-4D97-AF65-F5344CB8AC3E}">
        <p14:creationId xmlns:p14="http://schemas.microsoft.com/office/powerpoint/2010/main" val="23264666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8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repeatCount="indefinite" fill="hold" display="0">
                  <p:stCondLst>
                    <p:cond delay="indefinite"/>
                  </p:stCondLst>
                </p:cTn>
                <p:tgtEl>
                  <p:spTgt spid="9"/>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Rectángulo 4"/>
          <p:cNvSpPr/>
          <p:nvPr/>
        </p:nvSpPr>
        <p:spPr>
          <a:xfrm>
            <a:off x="2317845" y="1792655"/>
            <a:ext cx="6880992" cy="2554545"/>
          </a:xfrm>
          <a:prstGeom prst="rect">
            <a:avLst/>
          </a:prstGeom>
        </p:spPr>
        <p:txBody>
          <a:bodyPr wrap="square">
            <a:spAutoFit/>
          </a:bodyPr>
          <a:lstStyle/>
          <a:p>
            <a:pPr algn="ctr"/>
            <a:endParaRPr lang="es-MX" sz="2800" dirty="0">
              <a:latin typeface="Arial Black" panose="020B0A04020102020204" pitchFamily="34" charset="0"/>
            </a:endParaRPr>
          </a:p>
          <a:p>
            <a:pPr algn="ctr"/>
            <a:r>
              <a:rPr lang="es-MX" sz="6600" b="1" dirty="0">
                <a:solidFill>
                  <a:schemeClr val="accent2"/>
                </a:solidFill>
                <a:effectLst>
                  <a:outerShdw blurRad="38100" dist="38100" dir="2700000" algn="tl">
                    <a:srgbClr val="000000">
                      <a:alpha val="43137"/>
                    </a:srgbClr>
                  </a:outerShdw>
                </a:effectLst>
                <a:ea typeface="+mj-ea"/>
                <a:cs typeface="+mj-cs"/>
              </a:rPr>
              <a:t>VIOLENCIA </a:t>
            </a:r>
          </a:p>
          <a:p>
            <a:pPr algn="ctr"/>
            <a:r>
              <a:rPr lang="es-MX" sz="6600" b="1" dirty="0">
                <a:solidFill>
                  <a:schemeClr val="accent2"/>
                </a:solidFill>
                <a:effectLst>
                  <a:outerShdw blurRad="38100" dist="38100" dir="2700000" algn="tl">
                    <a:srgbClr val="000000">
                      <a:alpha val="43137"/>
                    </a:srgbClr>
                  </a:outerShdw>
                </a:effectLst>
                <a:ea typeface="+mj-ea"/>
                <a:cs typeface="+mj-cs"/>
              </a:rPr>
              <a:t>SEXUAL</a:t>
            </a:r>
            <a:endParaRPr lang="es-MX" sz="6600" dirty="0">
              <a:solidFill>
                <a:srgbClr val="002060"/>
              </a:solidFill>
            </a:endParaRPr>
          </a:p>
        </p:txBody>
      </p:sp>
      <p:sp>
        <p:nvSpPr>
          <p:cNvPr id="13" name="Marcador de contenido 2">
            <a:extLst>
              <a:ext uri="{FF2B5EF4-FFF2-40B4-BE49-F238E27FC236}">
                <a16:creationId xmlns:a16="http://schemas.microsoft.com/office/drawing/2014/main" id="{E2DEEA94-7A07-654D-CFAF-FEF44DF5774F}"/>
              </a:ext>
            </a:extLst>
          </p:cNvPr>
          <p:cNvSpPr txBox="1">
            <a:spLocks/>
          </p:cNvSpPr>
          <p:nvPr/>
        </p:nvSpPr>
        <p:spPr>
          <a:xfrm>
            <a:off x="1354665" y="4481802"/>
            <a:ext cx="10092266" cy="191064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MX" dirty="0">
              <a:solidFill>
                <a:srgbClr val="7030A0"/>
              </a:solidFill>
            </a:endParaRPr>
          </a:p>
          <a:p>
            <a:pPr marL="0" indent="0">
              <a:buFont typeface="Arial" panose="020B0604020202020204" pitchFamily="34" charset="0"/>
              <a:buNone/>
            </a:pPr>
            <a:r>
              <a:rPr lang="es-MX" sz="2400" dirty="0">
                <a:solidFill>
                  <a:srgbClr val="002060"/>
                </a:solidFill>
              </a:rPr>
              <a:t>Son conductas que están señaladas en el Código Penal como </a:t>
            </a:r>
            <a:r>
              <a:rPr lang="es-MX" sz="2400" b="1" dirty="0">
                <a:solidFill>
                  <a:srgbClr val="002060"/>
                </a:solidFill>
              </a:rPr>
              <a:t>tipos penales que protegen la libertad y seguridad sexual y el normal desarrollo psicosexual de niñas, niños y adolescentes o personas incapaces.</a:t>
            </a:r>
            <a:r>
              <a:rPr lang="es-MX" sz="2400" dirty="0">
                <a:solidFill>
                  <a:srgbClr val="002060"/>
                </a:solidFill>
              </a:rPr>
              <a:t> </a:t>
            </a:r>
          </a:p>
        </p:txBody>
      </p:sp>
    </p:spTree>
    <p:extLst>
      <p:ext uri="{BB962C8B-B14F-4D97-AF65-F5344CB8AC3E}">
        <p14:creationId xmlns:p14="http://schemas.microsoft.com/office/powerpoint/2010/main" val="377628193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Picture 2" descr="Abuso sexual infantil, un problema en aumento - El Sol de Morelia |  Noticias Locales, Policiacas, sobre México, Michoacán y el Mund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2781" y="2436580"/>
            <a:ext cx="4924696" cy="426901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Signos y síntomas del abuso sexual infantil - Página web de cursoscapl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22427" y="2428536"/>
            <a:ext cx="3773573" cy="4287951"/>
          </a:xfrm>
          <a:prstGeom prst="rect">
            <a:avLst/>
          </a:prstGeom>
          <a:noFill/>
          <a:extLst>
            <a:ext uri="{909E8E84-426E-40DD-AFC4-6F175D3DCCD1}">
              <a14:hiddenFill xmlns:a14="http://schemas.microsoft.com/office/drawing/2010/main">
                <a:solidFill>
                  <a:srgbClr val="FFFFFF"/>
                </a:solidFill>
              </a14:hiddenFill>
            </a:ext>
          </a:extLst>
        </p:spPr>
      </p:pic>
      <p:sp>
        <p:nvSpPr>
          <p:cNvPr id="15" name="Rectángulo 14"/>
          <p:cNvSpPr/>
          <p:nvPr/>
        </p:nvSpPr>
        <p:spPr>
          <a:xfrm>
            <a:off x="340490" y="1502391"/>
            <a:ext cx="3448843" cy="1107996"/>
          </a:xfrm>
          <a:prstGeom prst="rect">
            <a:avLst/>
          </a:prstGeom>
        </p:spPr>
        <p:txBody>
          <a:bodyPr wrap="square">
            <a:spAutoFit/>
          </a:bodyPr>
          <a:lstStyle/>
          <a:p>
            <a:pPr algn="ctr"/>
            <a:r>
              <a:rPr lang="es-MX" sz="6600" b="1" dirty="0">
                <a:solidFill>
                  <a:schemeClr val="accent2"/>
                </a:solidFill>
                <a:effectLst>
                  <a:outerShdw blurRad="38100" dist="38100" dir="2700000" algn="tl">
                    <a:srgbClr val="000000">
                      <a:alpha val="43137"/>
                    </a:srgbClr>
                  </a:outerShdw>
                </a:effectLst>
                <a:ea typeface="+mj-ea"/>
                <a:cs typeface="+mj-cs"/>
              </a:rPr>
              <a:t>Violación</a:t>
            </a:r>
          </a:p>
        </p:txBody>
      </p:sp>
    </p:spTree>
    <p:extLst>
      <p:ext uri="{BB962C8B-B14F-4D97-AF65-F5344CB8AC3E}">
        <p14:creationId xmlns:p14="http://schemas.microsoft.com/office/powerpoint/2010/main" val="333792318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Rectángulo 1"/>
          <p:cNvSpPr/>
          <p:nvPr/>
        </p:nvSpPr>
        <p:spPr>
          <a:xfrm>
            <a:off x="644153" y="1658002"/>
            <a:ext cx="2850460" cy="923330"/>
          </a:xfrm>
          <a:prstGeom prst="rect">
            <a:avLst/>
          </a:prstGeom>
        </p:spPr>
        <p:txBody>
          <a:bodyPr wrap="none">
            <a:spAutoFit/>
          </a:bodyPr>
          <a:lstStyle/>
          <a:p>
            <a:r>
              <a:rPr lang="es-MX" sz="5400" b="1" dirty="0">
                <a:solidFill>
                  <a:schemeClr val="accent2"/>
                </a:solidFill>
                <a:effectLst>
                  <a:outerShdw blurRad="38100" dist="38100" dir="2700000" algn="tl">
                    <a:srgbClr val="000000">
                      <a:alpha val="43137"/>
                    </a:srgbClr>
                  </a:outerShdw>
                </a:effectLst>
                <a:ea typeface="+mj-ea"/>
                <a:cs typeface="+mj-cs"/>
              </a:rPr>
              <a:t>Violación</a:t>
            </a:r>
          </a:p>
        </p:txBody>
      </p:sp>
      <p:sp>
        <p:nvSpPr>
          <p:cNvPr id="13" name="CuadroTexto 12"/>
          <p:cNvSpPr txBox="1"/>
          <p:nvPr/>
        </p:nvSpPr>
        <p:spPr>
          <a:xfrm>
            <a:off x="644153" y="2570444"/>
            <a:ext cx="7418022" cy="3724096"/>
          </a:xfrm>
          <a:prstGeom prst="rect">
            <a:avLst/>
          </a:prstGeom>
          <a:noFill/>
        </p:spPr>
        <p:txBody>
          <a:bodyPr wrap="square" rtlCol="0">
            <a:spAutoFit/>
          </a:bodyPr>
          <a:lstStyle/>
          <a:p>
            <a:r>
              <a:rPr lang="es-MX" sz="2000" b="1" dirty="0">
                <a:solidFill>
                  <a:srgbClr val="002060"/>
                </a:solidFill>
              </a:rPr>
              <a:t>Artículo 171.</a:t>
            </a:r>
            <a:r>
              <a:rPr lang="es-MX" sz="2000" dirty="0">
                <a:solidFill>
                  <a:srgbClr val="002060"/>
                </a:solidFill>
              </a:rPr>
              <a:t> </a:t>
            </a:r>
            <a:r>
              <a:rPr lang="es-MX" dirty="0">
                <a:solidFill>
                  <a:srgbClr val="002060"/>
                </a:solidFill>
              </a:rPr>
              <a:t>A quien </a:t>
            </a:r>
            <a:r>
              <a:rPr lang="es-MX" u="sng" dirty="0">
                <a:solidFill>
                  <a:srgbClr val="002060"/>
                </a:solidFill>
              </a:rPr>
              <a:t>por medio </a:t>
            </a:r>
            <a:r>
              <a:rPr lang="es-MX" dirty="0">
                <a:solidFill>
                  <a:srgbClr val="002060"/>
                </a:solidFill>
              </a:rPr>
              <a:t>de la </a:t>
            </a:r>
            <a:r>
              <a:rPr lang="es-MX" u="sng" dirty="0">
                <a:solidFill>
                  <a:srgbClr val="002060"/>
                </a:solidFill>
              </a:rPr>
              <a:t>violencia física o moral</a:t>
            </a:r>
            <a:r>
              <a:rPr lang="es-MX" dirty="0">
                <a:solidFill>
                  <a:srgbClr val="002060"/>
                </a:solidFill>
              </a:rPr>
              <a:t> realice </a:t>
            </a:r>
            <a:r>
              <a:rPr lang="es-MX" u="sng" dirty="0">
                <a:solidFill>
                  <a:srgbClr val="002060"/>
                </a:solidFill>
              </a:rPr>
              <a:t>cópula</a:t>
            </a:r>
            <a:r>
              <a:rPr lang="es-MX" dirty="0">
                <a:solidFill>
                  <a:srgbClr val="002060"/>
                </a:solidFill>
              </a:rPr>
              <a:t> con persona de cualquier sexo, se le impondrá prisión de ocho a veinte años y de seiscientos a mil días multa. Se entiende por </a:t>
            </a:r>
            <a:r>
              <a:rPr lang="es-MX" dirty="0">
                <a:solidFill>
                  <a:srgbClr val="002060"/>
                </a:solidFill>
                <a:effectLst>
                  <a:outerShdw blurRad="38100" dist="38100" dir="2700000" algn="tl">
                    <a:srgbClr val="000000">
                      <a:alpha val="43137"/>
                    </a:srgbClr>
                  </a:outerShdw>
                </a:effectLst>
              </a:rPr>
              <a:t>cópula</a:t>
            </a:r>
            <a:r>
              <a:rPr lang="es-MX" dirty="0">
                <a:solidFill>
                  <a:srgbClr val="002060"/>
                </a:solidFill>
              </a:rPr>
              <a:t>, la introducción del pene en el cuerpo humano por vía </a:t>
            </a:r>
            <a:r>
              <a:rPr lang="es-MX" u="sng" dirty="0">
                <a:solidFill>
                  <a:srgbClr val="002060"/>
                </a:solidFill>
              </a:rPr>
              <a:t>vaginal</a:t>
            </a:r>
            <a:r>
              <a:rPr lang="es-MX" dirty="0">
                <a:solidFill>
                  <a:srgbClr val="002060"/>
                </a:solidFill>
              </a:rPr>
              <a:t>, </a:t>
            </a:r>
            <a:r>
              <a:rPr lang="es-MX" u="sng" dirty="0">
                <a:solidFill>
                  <a:srgbClr val="002060"/>
                </a:solidFill>
              </a:rPr>
              <a:t>anal</a:t>
            </a:r>
            <a:r>
              <a:rPr lang="es-MX" dirty="0">
                <a:solidFill>
                  <a:srgbClr val="002060"/>
                </a:solidFill>
              </a:rPr>
              <a:t> o </a:t>
            </a:r>
            <a:r>
              <a:rPr lang="es-MX" u="sng" dirty="0">
                <a:solidFill>
                  <a:srgbClr val="002060"/>
                </a:solidFill>
              </a:rPr>
              <a:t>bucal</a:t>
            </a:r>
            <a:r>
              <a:rPr lang="es-MX" dirty="0">
                <a:solidFill>
                  <a:srgbClr val="002060"/>
                </a:solidFill>
              </a:rPr>
              <a:t>. </a:t>
            </a:r>
          </a:p>
          <a:p>
            <a:endParaRPr lang="es-MX" dirty="0">
              <a:solidFill>
                <a:srgbClr val="002060"/>
              </a:solidFill>
            </a:endParaRPr>
          </a:p>
          <a:p>
            <a:r>
              <a:rPr lang="es-MX" dirty="0">
                <a:solidFill>
                  <a:srgbClr val="002060"/>
                </a:solidFill>
              </a:rPr>
              <a:t>Si entre el activo y el pasivo de la violación existiera un vínculo matrimonial, de concubinato o de pareja, se impondrá la pena prevista en este artículo, en estos casos el delito se perseguirá previa querella.</a:t>
            </a:r>
          </a:p>
          <a:p>
            <a:endParaRPr lang="es-MX" dirty="0">
              <a:solidFill>
                <a:srgbClr val="002060"/>
              </a:solidFill>
            </a:endParaRPr>
          </a:p>
          <a:p>
            <a:r>
              <a:rPr lang="es-MX" dirty="0">
                <a:solidFill>
                  <a:srgbClr val="002060"/>
                </a:solidFill>
              </a:rPr>
              <a:t> Se sancionará con las mismas penas a quien introduzca por vía vaginal o anal cualquier elemento, instrumento o cualquier parte del cuerpo humano, distinto al pene, por medio de la violencia física o moral o sin el consentimiento de la víctima.</a:t>
            </a:r>
          </a:p>
        </p:txBody>
      </p:sp>
      <p:pic>
        <p:nvPicPr>
          <p:cNvPr id="14" name="Picture 4" descr="Cómo actuar si tu hijo o hija fue víctima de violación sexual? | Noticias |  Agencia Peruana de Noticias Andin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25645" y="2775064"/>
            <a:ext cx="3415219" cy="3033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776130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4" name="Picture 2" descr="México es número 1 en violación de niños en el mund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15598" y="1652278"/>
            <a:ext cx="8636414" cy="4857983"/>
          </a:xfrm>
          <a:prstGeom prst="rect">
            <a:avLst/>
          </a:prstGeom>
          <a:noFill/>
          <a:extLst>
            <a:ext uri="{909E8E84-426E-40DD-AFC4-6F175D3DCCD1}">
              <a14:hiddenFill xmlns:a14="http://schemas.microsoft.com/office/drawing/2010/main">
                <a:solidFill>
                  <a:srgbClr val="FFFFFF"/>
                </a:solidFill>
              </a14:hiddenFill>
            </a:ext>
          </a:extLst>
        </p:spPr>
      </p:pic>
      <p:sp>
        <p:nvSpPr>
          <p:cNvPr id="15" name="Título 1"/>
          <p:cNvSpPr txBox="1">
            <a:spLocks/>
          </p:cNvSpPr>
          <p:nvPr/>
        </p:nvSpPr>
        <p:spPr>
          <a:xfrm>
            <a:off x="-32657" y="1261654"/>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4800" b="1" dirty="0">
                <a:solidFill>
                  <a:schemeClr val="accent2"/>
                </a:solidFill>
                <a:effectLst>
                  <a:outerShdw blurRad="38100" dist="38100" dir="2700000" algn="tl">
                    <a:srgbClr val="000000">
                      <a:alpha val="43137"/>
                    </a:srgbClr>
                  </a:outerShdw>
                </a:effectLst>
                <a:latin typeface="+mn-lt"/>
              </a:rPr>
              <a:t>Violación en niños</a:t>
            </a:r>
          </a:p>
        </p:txBody>
      </p:sp>
      <p:pic>
        <p:nvPicPr>
          <p:cNvPr id="13" name="Imagen 12"/>
          <p:cNvPicPr>
            <a:picLocks noChangeAspect="1"/>
          </p:cNvPicPr>
          <p:nvPr/>
        </p:nvPicPr>
        <p:blipFill>
          <a:blip r:embed="rId3"/>
          <a:stretch>
            <a:fillRect/>
          </a:stretch>
        </p:blipFill>
        <p:spPr>
          <a:xfrm>
            <a:off x="4858030" y="76199"/>
            <a:ext cx="1676402" cy="1676402"/>
          </a:xfrm>
          <a:prstGeom prst="rect">
            <a:avLst/>
          </a:prstGeom>
        </p:spPr>
      </p:pic>
    </p:spTree>
    <p:extLst>
      <p:ext uri="{BB962C8B-B14F-4D97-AF65-F5344CB8AC3E}">
        <p14:creationId xmlns:p14="http://schemas.microsoft.com/office/powerpoint/2010/main" val="376959103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CuadroTexto 12"/>
          <p:cNvSpPr txBox="1"/>
          <p:nvPr/>
        </p:nvSpPr>
        <p:spPr>
          <a:xfrm>
            <a:off x="648510" y="2196568"/>
            <a:ext cx="10894979" cy="3693319"/>
          </a:xfrm>
          <a:prstGeom prst="rect">
            <a:avLst/>
          </a:prstGeom>
          <a:noFill/>
        </p:spPr>
        <p:txBody>
          <a:bodyPr wrap="square" rtlCol="0">
            <a:spAutoFit/>
          </a:bodyPr>
          <a:lstStyle/>
          <a:p>
            <a:r>
              <a:rPr lang="es-MX" b="1" dirty="0">
                <a:solidFill>
                  <a:schemeClr val="bg1"/>
                </a:solidFill>
              </a:rPr>
              <a:t> </a:t>
            </a:r>
            <a:r>
              <a:rPr lang="es-MX" b="1" dirty="0">
                <a:solidFill>
                  <a:srgbClr val="002060"/>
                </a:solidFill>
              </a:rPr>
              <a:t>Artículo 172.</a:t>
            </a:r>
            <a:r>
              <a:rPr lang="es-MX" dirty="0">
                <a:solidFill>
                  <a:srgbClr val="002060"/>
                </a:solidFill>
              </a:rPr>
              <a:t> Se aplicarán de diez a treinta años de prisión a quien: </a:t>
            </a:r>
          </a:p>
          <a:p>
            <a:endParaRPr lang="es-MX" dirty="0">
              <a:solidFill>
                <a:srgbClr val="002060"/>
              </a:solidFill>
            </a:endParaRPr>
          </a:p>
          <a:p>
            <a:pPr lvl="0"/>
            <a:r>
              <a:rPr lang="es-MX" dirty="0">
                <a:solidFill>
                  <a:srgbClr val="002060"/>
                </a:solidFill>
              </a:rPr>
              <a:t>I.- Realice cópula con persona menor de catorce años de edad o con persona que no tenga la capacidad de comprender el significado del hecho o por cualquier causa no pueda resistirlo; o </a:t>
            </a:r>
          </a:p>
          <a:p>
            <a:pPr lvl="0"/>
            <a:r>
              <a:rPr lang="es-MX" dirty="0">
                <a:solidFill>
                  <a:srgbClr val="002060"/>
                </a:solidFill>
              </a:rPr>
              <a:t>II.- Introduzca por vía anal o vaginal cualquier elemento, instrumento o cualquier parte del cuerpo humano distinto del pene en una persona menor de catorce años de edad o persona que no tenga capacidad de comprender el significado del hecho, o por cualquier causa no pueda resistirlo. </a:t>
            </a:r>
          </a:p>
          <a:p>
            <a:endParaRPr lang="es-MX" dirty="0">
              <a:solidFill>
                <a:srgbClr val="002060"/>
              </a:solidFill>
            </a:endParaRPr>
          </a:p>
          <a:p>
            <a:r>
              <a:rPr lang="es-MX" dirty="0">
                <a:solidFill>
                  <a:srgbClr val="002060"/>
                </a:solidFill>
              </a:rPr>
              <a:t>Si se ejerciera violencia física o moral, la pena prevista se aumentará en una mitad. </a:t>
            </a:r>
          </a:p>
          <a:p>
            <a:endParaRPr lang="es-MX" dirty="0">
              <a:solidFill>
                <a:srgbClr val="002060"/>
              </a:solidFill>
            </a:endParaRPr>
          </a:p>
          <a:p>
            <a:r>
              <a:rPr lang="es-MX" dirty="0">
                <a:solidFill>
                  <a:srgbClr val="002060"/>
                </a:solidFill>
              </a:rPr>
              <a:t>Si el delito fuere cometido previa suministración de algún estupefaciente o psicotrópico a la víctima, en contra de su voluntad o sin su conocimiento, la pena se aumentará en dos terceras partes. </a:t>
            </a:r>
            <a:r>
              <a:rPr lang="es-MX" dirty="0">
                <a:solidFill>
                  <a:schemeClr val="bg1"/>
                </a:solidFill>
              </a:rPr>
              <a:t>pena se aumentará en dos terceras partes. </a:t>
            </a:r>
          </a:p>
        </p:txBody>
      </p:sp>
    </p:spTree>
    <p:extLst>
      <p:ext uri="{BB962C8B-B14F-4D97-AF65-F5344CB8AC3E}">
        <p14:creationId xmlns:p14="http://schemas.microsoft.com/office/powerpoint/2010/main" val="346323326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ítulo 1"/>
          <p:cNvSpPr txBox="1">
            <a:spLocks/>
          </p:cNvSpPr>
          <p:nvPr/>
        </p:nvSpPr>
        <p:spPr>
          <a:xfrm>
            <a:off x="438431" y="1467561"/>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5400" b="1" dirty="0">
                <a:solidFill>
                  <a:schemeClr val="accent2"/>
                </a:solidFill>
                <a:effectLst>
                  <a:outerShdw blurRad="38100" dist="38100" dir="2700000" algn="tl">
                    <a:srgbClr val="000000">
                      <a:alpha val="43137"/>
                    </a:srgbClr>
                  </a:outerShdw>
                </a:effectLst>
                <a:latin typeface="+mn-lt"/>
              </a:rPr>
              <a:t>Abuso sexual</a:t>
            </a:r>
          </a:p>
        </p:txBody>
      </p:sp>
      <p:pic>
        <p:nvPicPr>
          <p:cNvPr id="14" name="Picture 2" descr="Curso Virtual Sobre Abuso Sexual Infantil | Aula MEJO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7742" y="2252415"/>
            <a:ext cx="8836516" cy="4418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192099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CuadroTexto 12"/>
          <p:cNvSpPr txBox="1"/>
          <p:nvPr/>
        </p:nvSpPr>
        <p:spPr>
          <a:xfrm>
            <a:off x="416416" y="2666533"/>
            <a:ext cx="5984382" cy="3416320"/>
          </a:xfrm>
          <a:prstGeom prst="rect">
            <a:avLst/>
          </a:prstGeom>
          <a:noFill/>
        </p:spPr>
        <p:txBody>
          <a:bodyPr wrap="square" rtlCol="0">
            <a:spAutoFit/>
          </a:bodyPr>
          <a:lstStyle/>
          <a:p>
            <a:endParaRPr lang="es-MX" b="1" dirty="0">
              <a:solidFill>
                <a:srgbClr val="002060"/>
              </a:solidFill>
            </a:endParaRPr>
          </a:p>
          <a:p>
            <a:r>
              <a:rPr lang="es-MX" b="1" dirty="0">
                <a:solidFill>
                  <a:srgbClr val="002060"/>
                </a:solidFill>
              </a:rPr>
              <a:t>Artículo 173.</a:t>
            </a:r>
            <a:r>
              <a:rPr lang="es-MX" dirty="0">
                <a:solidFill>
                  <a:srgbClr val="002060"/>
                </a:solidFill>
              </a:rPr>
              <a:t> A quien </a:t>
            </a:r>
            <a:r>
              <a:rPr lang="es-MX" u="sng" dirty="0">
                <a:solidFill>
                  <a:srgbClr val="002060"/>
                </a:solidFill>
              </a:rPr>
              <a:t>sin consentimiento </a:t>
            </a:r>
            <a:r>
              <a:rPr lang="es-MX" dirty="0">
                <a:solidFill>
                  <a:srgbClr val="002060"/>
                </a:solidFill>
              </a:rPr>
              <a:t>de una persona y </a:t>
            </a:r>
            <a:r>
              <a:rPr lang="es-MX" u="sng" dirty="0">
                <a:solidFill>
                  <a:srgbClr val="002060"/>
                </a:solidFill>
              </a:rPr>
              <a:t>sin el propósito de llegar a la cópula</a:t>
            </a:r>
            <a:r>
              <a:rPr lang="es-MX" dirty="0">
                <a:solidFill>
                  <a:srgbClr val="002060"/>
                </a:solidFill>
              </a:rPr>
              <a:t>, ejecute en ella un acto sexual, la obligue a observarlo o la haga ejecutarlo, se le impondrán de seis meses a seis años de prisión y de cien a trescientos días multa. </a:t>
            </a:r>
          </a:p>
          <a:p>
            <a:r>
              <a:rPr lang="es-MX" dirty="0">
                <a:solidFill>
                  <a:srgbClr val="002060"/>
                </a:solidFill>
              </a:rPr>
              <a:t>Si se hiciere uso de violencia física o moral, la pena prevista se aumentará en una mitad. </a:t>
            </a:r>
          </a:p>
          <a:p>
            <a:r>
              <a:rPr lang="es-MX" dirty="0">
                <a:solidFill>
                  <a:srgbClr val="002060"/>
                </a:solidFill>
              </a:rPr>
              <a:t>Este delito se perseguirá previa querella, salvo que concurra violencia o se trate de personas menores de edad o que no tenga la capacidad de comprender el significado del hecho. </a:t>
            </a:r>
          </a:p>
          <a:p>
            <a:endParaRPr lang="es-MX" dirty="0">
              <a:solidFill>
                <a:srgbClr val="002060"/>
              </a:solidFill>
            </a:endParaRPr>
          </a:p>
        </p:txBody>
      </p:sp>
      <p:pic>
        <p:nvPicPr>
          <p:cNvPr id="14" name="Marcador de contenido 5">
            <a:extLst>
              <a:ext uri="{FF2B5EF4-FFF2-40B4-BE49-F238E27FC236}">
                <a16:creationId xmlns:a16="http://schemas.microsoft.com/office/drawing/2014/main" id="{D47AED93-2459-A9B1-EE90-5785F69875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04622" y="2920531"/>
            <a:ext cx="4820266" cy="2908324"/>
          </a:xfrm>
          <a:prstGeom prst="rect">
            <a:avLst/>
          </a:prstGeom>
        </p:spPr>
      </p:pic>
      <p:sp>
        <p:nvSpPr>
          <p:cNvPr id="2" name="Rectángulo 1"/>
          <p:cNvSpPr/>
          <p:nvPr/>
        </p:nvSpPr>
        <p:spPr>
          <a:xfrm>
            <a:off x="864872" y="1934850"/>
            <a:ext cx="3430811" cy="769441"/>
          </a:xfrm>
          <a:prstGeom prst="rect">
            <a:avLst/>
          </a:prstGeom>
        </p:spPr>
        <p:txBody>
          <a:bodyPr wrap="none">
            <a:spAutoFit/>
          </a:bodyPr>
          <a:lstStyle/>
          <a:p>
            <a:r>
              <a:rPr lang="es-MX" sz="4400" b="1" dirty="0">
                <a:solidFill>
                  <a:schemeClr val="accent2"/>
                </a:solidFill>
                <a:effectLst>
                  <a:outerShdw blurRad="38100" dist="38100" dir="2700000" algn="tl">
                    <a:srgbClr val="000000">
                      <a:alpha val="43137"/>
                    </a:srgbClr>
                  </a:outerShdw>
                </a:effectLst>
              </a:rPr>
              <a:t>Abuso Sexual </a:t>
            </a:r>
            <a:endParaRPr lang="es-MX" sz="4400" dirty="0"/>
          </a:p>
        </p:txBody>
      </p:sp>
    </p:spTree>
    <p:extLst>
      <p:ext uri="{BB962C8B-B14F-4D97-AF65-F5344CB8AC3E}">
        <p14:creationId xmlns:p14="http://schemas.microsoft.com/office/powerpoint/2010/main" val="351411988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CuadroTexto 12"/>
          <p:cNvSpPr txBox="1"/>
          <p:nvPr/>
        </p:nvSpPr>
        <p:spPr>
          <a:xfrm>
            <a:off x="416416" y="3218881"/>
            <a:ext cx="11359167" cy="2031325"/>
          </a:xfrm>
          <a:prstGeom prst="rect">
            <a:avLst/>
          </a:prstGeom>
          <a:noFill/>
        </p:spPr>
        <p:txBody>
          <a:bodyPr wrap="square" rtlCol="0">
            <a:spAutoFit/>
          </a:bodyPr>
          <a:lstStyle/>
          <a:p>
            <a:r>
              <a:rPr lang="es-MX" b="1" dirty="0">
                <a:solidFill>
                  <a:srgbClr val="002060"/>
                </a:solidFill>
              </a:rPr>
              <a:t>Artículo 174.</a:t>
            </a:r>
            <a:r>
              <a:rPr lang="es-MX" dirty="0">
                <a:solidFill>
                  <a:srgbClr val="002060"/>
                </a:solidFill>
              </a:rPr>
              <a:t> A quien </a:t>
            </a:r>
            <a:r>
              <a:rPr lang="es-MX" u="sng" dirty="0">
                <a:solidFill>
                  <a:srgbClr val="002060"/>
                </a:solidFill>
              </a:rPr>
              <a:t>sin el propósito de llegar a la cópula </a:t>
            </a:r>
            <a:r>
              <a:rPr lang="es-MX" dirty="0">
                <a:solidFill>
                  <a:srgbClr val="002060"/>
                </a:solidFill>
              </a:rPr>
              <a:t>ejecute un acto sexual en una persona menor de catorce años o persona que no tenga la capacidad de comprender el significado del hecho o que por cualquier causa no pueda resistirlo, o la obligue a observar o ejecutar dicho acto, se le impondrán de tres a diez años de prisión y de doscientos a cuatrocientos días de multa. </a:t>
            </a:r>
          </a:p>
          <a:p>
            <a:r>
              <a:rPr lang="es-MX" dirty="0">
                <a:solidFill>
                  <a:srgbClr val="002060"/>
                </a:solidFill>
              </a:rPr>
              <a:t>Si se hiciere uso de violencia física o moral, la pena prevista se aumentará en una mitad. Si el delito fuere cometido previa suministración de algún estupefaciente o psicotrópico a la víctima, en contra de su voluntad o sin su conocimiento, la pena se aumentará en dos terceras partes. </a:t>
            </a:r>
          </a:p>
        </p:txBody>
      </p:sp>
      <p:sp>
        <p:nvSpPr>
          <p:cNvPr id="2" name="CuadroTexto 1"/>
          <p:cNvSpPr txBox="1"/>
          <p:nvPr/>
        </p:nvSpPr>
        <p:spPr>
          <a:xfrm>
            <a:off x="416416" y="1946536"/>
            <a:ext cx="10738353" cy="830997"/>
          </a:xfrm>
          <a:prstGeom prst="rect">
            <a:avLst/>
          </a:prstGeom>
          <a:noFill/>
        </p:spPr>
        <p:txBody>
          <a:bodyPr wrap="square" rtlCol="0">
            <a:spAutoFit/>
          </a:bodyPr>
          <a:lstStyle/>
          <a:p>
            <a:pPr algn="ctr"/>
            <a:r>
              <a:rPr lang="es-MX" sz="4800" b="1" dirty="0">
                <a:solidFill>
                  <a:schemeClr val="accent2"/>
                </a:solidFill>
                <a:effectLst>
                  <a:outerShdw blurRad="38100" dist="38100" dir="2700000" algn="tl">
                    <a:srgbClr val="000000">
                      <a:alpha val="43137"/>
                    </a:srgbClr>
                  </a:outerShdw>
                </a:effectLst>
              </a:rPr>
              <a:t>Abuso Sexual en menores de edad</a:t>
            </a:r>
          </a:p>
        </p:txBody>
      </p:sp>
    </p:spTree>
    <p:extLst>
      <p:ext uri="{BB962C8B-B14F-4D97-AF65-F5344CB8AC3E}">
        <p14:creationId xmlns:p14="http://schemas.microsoft.com/office/powerpoint/2010/main" val="114106543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Llamada de flecha a la izquierda 1"/>
          <p:cNvSpPr/>
          <p:nvPr/>
        </p:nvSpPr>
        <p:spPr>
          <a:xfrm>
            <a:off x="5696231" y="2967997"/>
            <a:ext cx="3657140" cy="2345789"/>
          </a:xfrm>
          <a:prstGeom prst="leftArrowCallout">
            <a:avLst>
              <a:gd name="adj1" fmla="val 9137"/>
              <a:gd name="adj2" fmla="val 11274"/>
              <a:gd name="adj3" fmla="val 11781"/>
              <a:gd name="adj4" fmla="val 7247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s-MX" b="1" dirty="0">
                <a:solidFill>
                  <a:srgbClr val="002060"/>
                </a:solidFill>
              </a:rPr>
              <a:t>CULPA</a:t>
            </a:r>
          </a:p>
          <a:p>
            <a:pPr>
              <a:lnSpc>
                <a:spcPct val="150000"/>
              </a:lnSpc>
            </a:pPr>
            <a:r>
              <a:rPr lang="es-MX" b="1" dirty="0">
                <a:solidFill>
                  <a:srgbClr val="002060"/>
                </a:solidFill>
              </a:rPr>
              <a:t>VERGÜENZA</a:t>
            </a:r>
          </a:p>
          <a:p>
            <a:pPr>
              <a:lnSpc>
                <a:spcPct val="150000"/>
              </a:lnSpc>
            </a:pPr>
            <a:r>
              <a:rPr lang="es-MX" b="1" dirty="0">
                <a:solidFill>
                  <a:srgbClr val="002060"/>
                </a:solidFill>
              </a:rPr>
              <a:t>DESCONFIANZA</a:t>
            </a:r>
          </a:p>
          <a:p>
            <a:pPr>
              <a:lnSpc>
                <a:spcPct val="150000"/>
              </a:lnSpc>
            </a:pPr>
            <a:r>
              <a:rPr lang="es-MX" b="1" dirty="0">
                <a:solidFill>
                  <a:srgbClr val="002060"/>
                </a:solidFill>
              </a:rPr>
              <a:t>CONFUSIÓN</a:t>
            </a:r>
          </a:p>
          <a:p>
            <a:pPr>
              <a:lnSpc>
                <a:spcPct val="150000"/>
              </a:lnSpc>
            </a:pPr>
            <a:r>
              <a:rPr lang="es-MX" b="1" dirty="0">
                <a:solidFill>
                  <a:srgbClr val="002060"/>
                </a:solidFill>
              </a:rPr>
              <a:t>MIEDO</a:t>
            </a:r>
          </a:p>
          <a:p>
            <a:pPr>
              <a:lnSpc>
                <a:spcPct val="150000"/>
              </a:lnSpc>
            </a:pPr>
            <a:r>
              <a:rPr lang="es-MX" b="1" dirty="0">
                <a:solidFill>
                  <a:srgbClr val="002060"/>
                </a:solidFill>
              </a:rPr>
              <a:t>ENOJO</a:t>
            </a:r>
          </a:p>
        </p:txBody>
      </p:sp>
      <p:sp>
        <p:nvSpPr>
          <p:cNvPr id="5" name="CuadroTexto 4"/>
          <p:cNvSpPr txBox="1"/>
          <p:nvPr/>
        </p:nvSpPr>
        <p:spPr>
          <a:xfrm>
            <a:off x="622478" y="1653641"/>
            <a:ext cx="10947043" cy="1200329"/>
          </a:xfrm>
          <a:prstGeom prst="rect">
            <a:avLst/>
          </a:prstGeom>
          <a:noFill/>
        </p:spPr>
        <p:txBody>
          <a:bodyPr wrap="square" rtlCol="0">
            <a:spAutoFit/>
          </a:bodyPr>
          <a:lstStyle/>
          <a:p>
            <a:pPr algn="ctr"/>
            <a:r>
              <a:rPr lang="es-MX" sz="3600" b="1" dirty="0">
                <a:solidFill>
                  <a:schemeClr val="accent2"/>
                </a:solidFill>
                <a:effectLst>
                  <a:outerShdw blurRad="38100" dist="38100" dir="2700000" algn="tl">
                    <a:srgbClr val="000000">
                      <a:alpha val="43137"/>
                    </a:srgbClr>
                  </a:outerShdw>
                </a:effectLst>
                <a:ea typeface="+mj-ea"/>
                <a:cs typeface="+mj-cs"/>
              </a:rPr>
              <a:t>EMOCIONES QUE SE PUEDEN EXPERIMENTAR</a:t>
            </a:r>
          </a:p>
          <a:p>
            <a:pPr algn="ctr"/>
            <a:r>
              <a:rPr lang="es-MX" sz="3600" b="1" dirty="0">
                <a:solidFill>
                  <a:schemeClr val="accent2"/>
                </a:solidFill>
                <a:effectLst>
                  <a:outerShdw blurRad="38100" dist="38100" dir="2700000" algn="tl">
                    <a:srgbClr val="000000">
                      <a:alpha val="43137"/>
                    </a:srgbClr>
                  </a:outerShdw>
                </a:effectLst>
                <a:ea typeface="+mj-ea"/>
                <a:cs typeface="+mj-cs"/>
              </a:rPr>
              <a:t>DURANTE EL ABUSO SEXUAL INFANTIL</a:t>
            </a:r>
          </a:p>
        </p:txBody>
      </p:sp>
      <p:sp>
        <p:nvSpPr>
          <p:cNvPr id="14" name="CuadroTexto 13"/>
          <p:cNvSpPr txBox="1"/>
          <p:nvPr/>
        </p:nvSpPr>
        <p:spPr>
          <a:xfrm>
            <a:off x="622478" y="5521158"/>
            <a:ext cx="10238705" cy="1200329"/>
          </a:xfrm>
          <a:prstGeom prst="rect">
            <a:avLst/>
          </a:prstGeom>
          <a:noFill/>
        </p:spPr>
        <p:txBody>
          <a:bodyPr wrap="square" rtlCol="0">
            <a:spAutoFit/>
          </a:bodyPr>
          <a:lstStyle/>
          <a:p>
            <a:pPr algn="ctr"/>
            <a:r>
              <a:rPr lang="es-MX" sz="3600" b="1">
                <a:solidFill>
                  <a:schemeClr val="accent2"/>
                </a:solidFill>
                <a:effectLst>
                  <a:outerShdw blurRad="38100" dist="38100" dir="2700000" algn="tl">
                    <a:srgbClr val="000000">
                      <a:alpha val="43137"/>
                    </a:srgbClr>
                  </a:outerShdw>
                </a:effectLst>
                <a:ea typeface="+mj-ea"/>
                <a:cs typeface="+mj-cs"/>
              </a:rPr>
              <a:t>LA VIOLENCIA SEXUAL INFANTIL </a:t>
            </a:r>
          </a:p>
          <a:p>
            <a:pPr algn="ctr"/>
            <a:r>
              <a:rPr lang="es-MX" sz="3600" b="1">
                <a:solidFill>
                  <a:schemeClr val="accent2"/>
                </a:solidFill>
                <a:effectLst>
                  <a:outerShdw blurRad="38100" dist="38100" dir="2700000" algn="tl">
                    <a:srgbClr val="000000">
                      <a:alpha val="43137"/>
                    </a:srgbClr>
                  </a:outerShdw>
                </a:effectLst>
                <a:ea typeface="+mj-ea"/>
                <a:cs typeface="+mj-cs"/>
              </a:rPr>
              <a:t>PUEDE PREVENIRSE</a:t>
            </a:r>
            <a:endParaRPr lang="es-MX" sz="3600" b="1" dirty="0">
              <a:solidFill>
                <a:schemeClr val="accent2"/>
              </a:solidFill>
              <a:effectLst>
                <a:outerShdw blurRad="38100" dist="38100" dir="2700000" algn="tl">
                  <a:srgbClr val="000000">
                    <a:alpha val="43137"/>
                  </a:srgbClr>
                </a:outerShdw>
              </a:effectLst>
              <a:ea typeface="+mj-ea"/>
              <a:cs typeface="+mj-cs"/>
            </a:endParaRPr>
          </a:p>
        </p:txBody>
      </p:sp>
      <p:pic>
        <p:nvPicPr>
          <p:cNvPr id="1026" name="Picture 2" descr="Resultado de imagen de IMAGEN DE NIÑOS DESCONCERTADOS"/>
          <p:cNvPicPr>
            <a:picLocks noChangeAspect="1" noChangeArrowheads="1"/>
          </p:cNvPicPr>
          <p:nvPr/>
        </p:nvPicPr>
        <p:blipFill rotWithShape="1">
          <a:blip r:embed="rId5">
            <a:extLst>
              <a:ext uri="{28A0092B-C50C-407E-A947-70E740481C1C}">
                <a14:useLocalDpi xmlns:a14="http://schemas.microsoft.com/office/drawing/2010/main" val="0"/>
              </a:ext>
            </a:extLst>
          </a:blip>
          <a:srcRect t="9497" r="28745" b="8996"/>
          <a:stretch/>
        </p:blipFill>
        <p:spPr bwMode="auto">
          <a:xfrm>
            <a:off x="4230230" y="2862017"/>
            <a:ext cx="1466001" cy="2655128"/>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p:cNvPicPr>
            <a:picLocks noChangeAspect="1"/>
          </p:cNvPicPr>
          <p:nvPr/>
        </p:nvPicPr>
        <p:blipFill>
          <a:blip r:embed="rId6"/>
          <a:stretch>
            <a:fillRect/>
          </a:stretch>
        </p:blipFill>
        <p:spPr>
          <a:xfrm>
            <a:off x="1106741" y="6359002"/>
            <a:ext cx="1237595" cy="377985"/>
          </a:xfrm>
          <a:prstGeom prst="rect">
            <a:avLst/>
          </a:prstGeom>
        </p:spPr>
      </p:pic>
    </p:spTree>
    <p:extLst>
      <p:ext uri="{BB962C8B-B14F-4D97-AF65-F5344CB8AC3E}">
        <p14:creationId xmlns:p14="http://schemas.microsoft.com/office/powerpoint/2010/main" val="284333234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5" name="Imagen 14" descr="CUERPO HUMANO - hombre y mujer,: vector de stock (libre de regalías)  559877527 | Shutterstock"/>
          <p:cNvPicPr/>
          <p:nvPr/>
        </p:nvPicPr>
        <p:blipFill rotWithShape="1">
          <a:blip r:embed="rId5">
            <a:extLst>
              <a:ext uri="{28A0092B-C50C-407E-A947-70E740481C1C}">
                <a14:useLocalDpi xmlns:a14="http://schemas.microsoft.com/office/drawing/2010/main" val="0"/>
              </a:ext>
            </a:extLst>
          </a:blip>
          <a:srcRect t="10558" b="23682"/>
          <a:stretch/>
        </p:blipFill>
        <p:spPr bwMode="auto">
          <a:xfrm>
            <a:off x="5541684" y="1448451"/>
            <a:ext cx="5976603" cy="5268036"/>
          </a:xfrm>
          <a:prstGeom prst="rect">
            <a:avLst/>
          </a:prstGeom>
          <a:noFill/>
          <a:ln>
            <a:noFill/>
          </a:ln>
          <a:extLst>
            <a:ext uri="{53640926-AAD7-44D8-BBD7-CCE9431645EC}">
              <a14:shadowObscured xmlns:a14="http://schemas.microsoft.com/office/drawing/2010/main"/>
            </a:ext>
          </a:extLst>
        </p:spPr>
      </p:pic>
      <p:pic>
        <p:nvPicPr>
          <p:cNvPr id="16" name="Imagen 15"/>
          <p:cNvPicPr>
            <a:picLocks noChangeAspect="1"/>
          </p:cNvPicPr>
          <p:nvPr/>
        </p:nvPicPr>
        <p:blipFill>
          <a:blip r:embed="rId3"/>
          <a:stretch>
            <a:fillRect/>
          </a:stretch>
        </p:blipFill>
        <p:spPr>
          <a:xfrm>
            <a:off x="4858030" y="76199"/>
            <a:ext cx="1676402" cy="1676402"/>
          </a:xfrm>
          <a:prstGeom prst="rect">
            <a:avLst/>
          </a:prstGeom>
        </p:spPr>
      </p:pic>
      <p:sp>
        <p:nvSpPr>
          <p:cNvPr id="17" name="Título 1"/>
          <p:cNvSpPr txBox="1">
            <a:spLocks/>
          </p:cNvSpPr>
          <p:nvPr/>
        </p:nvSpPr>
        <p:spPr>
          <a:xfrm>
            <a:off x="174172" y="2531749"/>
            <a:ext cx="5025686" cy="268696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6000" b="1" dirty="0">
                <a:solidFill>
                  <a:schemeClr val="accent2"/>
                </a:solidFill>
                <a:effectLst>
                  <a:outerShdw blurRad="38100" dist="38100" dir="2700000" algn="tl">
                    <a:srgbClr val="000000">
                      <a:alpha val="43137"/>
                    </a:srgbClr>
                  </a:outerShdw>
                </a:effectLst>
                <a:latin typeface="+mn-lt"/>
              </a:rPr>
              <a:t>Partes sexuales y erógenas</a:t>
            </a:r>
          </a:p>
        </p:txBody>
      </p:sp>
    </p:spTree>
    <p:extLst>
      <p:ext uri="{BB962C8B-B14F-4D97-AF65-F5344CB8AC3E}">
        <p14:creationId xmlns:p14="http://schemas.microsoft.com/office/powerpoint/2010/main" val="153690173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CuadroTexto 12"/>
          <p:cNvSpPr txBox="1"/>
          <p:nvPr/>
        </p:nvSpPr>
        <p:spPr>
          <a:xfrm>
            <a:off x="1251625" y="1730479"/>
            <a:ext cx="9688749" cy="646331"/>
          </a:xfrm>
          <a:prstGeom prst="rect">
            <a:avLst/>
          </a:prstGeom>
          <a:noFill/>
        </p:spPr>
        <p:txBody>
          <a:bodyPr wrap="square" rtlCol="0">
            <a:spAutoFit/>
          </a:bodyPr>
          <a:lstStyle/>
          <a:p>
            <a:pPr algn="ctr"/>
            <a:r>
              <a:rPr lang="es-MX" sz="3600" b="1" dirty="0">
                <a:solidFill>
                  <a:schemeClr val="accent2"/>
                </a:solidFill>
                <a:effectLst>
                  <a:outerShdw blurRad="38100" dist="38100" dir="2700000" algn="tl">
                    <a:srgbClr val="000000">
                      <a:alpha val="43137"/>
                    </a:srgbClr>
                  </a:outerShdw>
                </a:effectLst>
                <a:ea typeface="+mj-ea"/>
                <a:cs typeface="+mj-cs"/>
              </a:rPr>
              <a:t>AGRAVANTES</a:t>
            </a:r>
          </a:p>
        </p:txBody>
      </p:sp>
      <p:sp>
        <p:nvSpPr>
          <p:cNvPr id="14" name="Título 1"/>
          <p:cNvSpPr txBox="1">
            <a:spLocks/>
          </p:cNvSpPr>
          <p:nvPr/>
        </p:nvSpPr>
        <p:spPr>
          <a:xfrm>
            <a:off x="879143" y="2569640"/>
            <a:ext cx="10515600" cy="400858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s-MX" sz="1800" b="1" dirty="0">
                <a:solidFill>
                  <a:srgbClr val="002060"/>
                </a:solidFill>
                <a:latin typeface="+mn-lt"/>
              </a:rPr>
              <a:t>Artículo 175.</a:t>
            </a:r>
            <a:r>
              <a:rPr lang="es-MX" sz="1800" dirty="0">
                <a:solidFill>
                  <a:srgbClr val="002060"/>
                </a:solidFill>
                <a:latin typeface="+mn-lt"/>
              </a:rPr>
              <a:t> Las penas previstas para la violación y el abuso sexual, se aumentarán en dos terceras partes, cuando fueren cometidos:</a:t>
            </a:r>
            <a:br>
              <a:rPr lang="es-MX" sz="1800" dirty="0">
                <a:solidFill>
                  <a:srgbClr val="002060"/>
                </a:solidFill>
                <a:latin typeface="+mn-lt"/>
              </a:rPr>
            </a:br>
            <a:r>
              <a:rPr lang="es-MX" sz="1800" dirty="0">
                <a:solidFill>
                  <a:srgbClr val="002060"/>
                </a:solidFill>
                <a:latin typeface="+mn-lt"/>
              </a:rPr>
              <a:t>I.- Con intervención directa o inmediata de dos o más personas; </a:t>
            </a:r>
            <a:br>
              <a:rPr lang="es-MX" sz="1800" dirty="0">
                <a:solidFill>
                  <a:srgbClr val="002060"/>
                </a:solidFill>
                <a:latin typeface="+mn-lt"/>
              </a:rPr>
            </a:br>
            <a:r>
              <a:rPr lang="es-MX" sz="1800" dirty="0">
                <a:solidFill>
                  <a:srgbClr val="002060"/>
                </a:solidFill>
                <a:latin typeface="+mn-lt"/>
              </a:rPr>
              <a:t>II.-Quebrantando la fe que expresa o tácitamente nace de cualquier relación que inspire confianza y respeto;</a:t>
            </a:r>
            <a:br>
              <a:rPr lang="es-MX" sz="1800" dirty="0">
                <a:solidFill>
                  <a:srgbClr val="002060"/>
                </a:solidFill>
                <a:latin typeface="+mn-lt"/>
              </a:rPr>
            </a:br>
            <a:r>
              <a:rPr lang="es-MX" sz="1800" dirty="0">
                <a:solidFill>
                  <a:srgbClr val="002060"/>
                </a:solidFill>
                <a:latin typeface="+mn-lt"/>
              </a:rPr>
              <a:t>III.-Por quien desempeñe un cargo o empleo público o ejerza su profesión o posición que le conceda cualquier tipo de autoridad laboral, académica o religiosa,  utilizando los medios o circunstancia que su cargo o situación personal le proporcionen. Además de la pena de prisión, el sentenciado será, en su caso,  destituido del cargo o empleo o suspendido por el término de cinco años en el ejercicio de dicha profesión; </a:t>
            </a:r>
          </a:p>
          <a:p>
            <a:pPr>
              <a:lnSpc>
                <a:spcPct val="100000"/>
              </a:lnSpc>
            </a:pPr>
            <a:r>
              <a:rPr lang="es-MX" sz="1800" dirty="0">
                <a:solidFill>
                  <a:srgbClr val="002060"/>
                </a:solidFill>
                <a:latin typeface="+mn-lt"/>
              </a:rPr>
              <a:t>IV.-Ejerciendo sobre la víctima actos que revistan un carácter particularmente degradante o vejatorio; </a:t>
            </a:r>
            <a:br>
              <a:rPr lang="es-MX" sz="1800" dirty="0">
                <a:solidFill>
                  <a:srgbClr val="002060"/>
                </a:solidFill>
                <a:latin typeface="+mn-lt"/>
              </a:rPr>
            </a:br>
            <a:r>
              <a:rPr lang="es-MX" sz="1800" dirty="0">
                <a:solidFill>
                  <a:srgbClr val="002060"/>
                </a:solidFill>
                <a:latin typeface="+mn-lt"/>
              </a:rPr>
              <a:t>V.-Encontrándose la víctima a bordo de un vehículo de servicio público; </a:t>
            </a:r>
            <a:br>
              <a:rPr lang="es-MX" sz="1800" dirty="0">
                <a:solidFill>
                  <a:srgbClr val="002060"/>
                </a:solidFill>
                <a:latin typeface="+mn-lt"/>
              </a:rPr>
            </a:br>
            <a:r>
              <a:rPr lang="es-MX" sz="1800" dirty="0">
                <a:solidFill>
                  <a:srgbClr val="002060"/>
                </a:solidFill>
                <a:latin typeface="+mn-lt"/>
              </a:rPr>
              <a:t>VI.-En despoblado o lugar solitario; o </a:t>
            </a:r>
            <a:br>
              <a:rPr lang="es-MX" sz="1800" dirty="0">
                <a:solidFill>
                  <a:srgbClr val="002060"/>
                </a:solidFill>
                <a:latin typeface="+mn-lt"/>
              </a:rPr>
            </a:br>
            <a:r>
              <a:rPr lang="es-MX" sz="1800" dirty="0">
                <a:solidFill>
                  <a:srgbClr val="002060"/>
                </a:solidFill>
                <a:latin typeface="+mn-lt"/>
              </a:rPr>
              <a:t>VII.- Por personas con quien la víctima tenga un vínculo matrimonial, de parentesco por consanguinidad, afinidad o civil; con quien tenga o haya tenido alguna relación afectiva o sentimental de hecho. </a:t>
            </a:r>
          </a:p>
        </p:txBody>
      </p:sp>
    </p:spTree>
    <p:extLst>
      <p:ext uri="{BB962C8B-B14F-4D97-AF65-F5344CB8AC3E}">
        <p14:creationId xmlns:p14="http://schemas.microsoft.com/office/powerpoint/2010/main" val="143592688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Título 1"/>
          <p:cNvSpPr txBox="1">
            <a:spLocks/>
          </p:cNvSpPr>
          <p:nvPr/>
        </p:nvSpPr>
        <p:spPr>
          <a:xfrm>
            <a:off x="283884" y="174856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b="1" dirty="0">
                <a:solidFill>
                  <a:schemeClr val="accent2"/>
                </a:solidFill>
                <a:effectLst>
                  <a:outerShdw blurRad="38100" dist="38100" dir="2700000" algn="tl">
                    <a:srgbClr val="000000">
                      <a:alpha val="43137"/>
                    </a:srgbClr>
                  </a:outerShdw>
                </a:effectLst>
                <a:latin typeface="+mn-lt"/>
              </a:rPr>
              <a:t>Hostigamiento Sexual</a:t>
            </a:r>
          </a:p>
        </p:txBody>
      </p:sp>
      <p:pic>
        <p:nvPicPr>
          <p:cNvPr id="15" name="Picture 2" descr="México – Protocolo para casos de acoso y hostigamiento sexual o labora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602" y="2454258"/>
            <a:ext cx="4497827" cy="3429001"/>
          </a:xfrm>
          <a:prstGeom prst="rect">
            <a:avLst/>
          </a:prstGeom>
          <a:noFill/>
          <a:extLst>
            <a:ext uri="{909E8E84-426E-40DD-AFC4-6F175D3DCCD1}">
              <a14:hiddenFill xmlns:a14="http://schemas.microsoft.com/office/drawing/2010/main">
                <a:solidFill>
                  <a:srgbClr val="FFFFFF"/>
                </a:solidFill>
              </a14:hiddenFill>
            </a:ext>
          </a:extLst>
        </p:spPr>
      </p:pic>
      <p:sp>
        <p:nvSpPr>
          <p:cNvPr id="16" name="CuadroTexto 15"/>
          <p:cNvSpPr txBox="1"/>
          <p:nvPr/>
        </p:nvSpPr>
        <p:spPr>
          <a:xfrm>
            <a:off x="5902817" y="1946536"/>
            <a:ext cx="5945222" cy="4278094"/>
          </a:xfrm>
          <a:prstGeom prst="rect">
            <a:avLst/>
          </a:prstGeom>
          <a:noFill/>
        </p:spPr>
        <p:txBody>
          <a:bodyPr wrap="square" rtlCol="0">
            <a:spAutoFit/>
          </a:bodyPr>
          <a:lstStyle/>
          <a:p>
            <a:r>
              <a:rPr lang="es-MX" sz="1600" b="1" dirty="0">
                <a:solidFill>
                  <a:srgbClr val="002060"/>
                </a:solidFill>
              </a:rPr>
              <a:t>Artículo 176.</a:t>
            </a:r>
            <a:r>
              <a:rPr lang="es-MX" sz="1600" dirty="0">
                <a:solidFill>
                  <a:srgbClr val="002060"/>
                </a:solidFill>
              </a:rPr>
              <a:t> Se impondrá de seis meses a dos años de prisión y de treinta a noventa días multa y, en su caso, destitución del empleo, profesión u oficio relacionado con la conducta punible, a quien sin llegar a la violación o al abuso sexual, realice a otra persona, sin su consentimiento, algún acto lascivo o de connotación sexual valiéndose de su posición jerárquica o autoridad derivada de la relación laboral, docente, religiosa, doméstica o cualquiera otra que implique subordinación. </a:t>
            </a:r>
          </a:p>
          <a:p>
            <a:endParaRPr lang="es-MX" sz="1600" dirty="0">
              <a:solidFill>
                <a:srgbClr val="002060"/>
              </a:solidFill>
            </a:endParaRPr>
          </a:p>
          <a:p>
            <a:r>
              <a:rPr lang="es-MX" sz="1600" dirty="0">
                <a:solidFill>
                  <a:srgbClr val="002060"/>
                </a:solidFill>
              </a:rPr>
              <a:t>Si la persona hostigadora fuera servidora pública, docente o ministro de culto, se impondrá de diez meses a tres años de prisión y de ciento cincuenta a trescientos días multa, se le destituirá y se le inhabilitará hasta por cinco años para ejercer el cargo, profesión u oficio relacionado con la conducta punible.</a:t>
            </a:r>
          </a:p>
          <a:p>
            <a:endParaRPr lang="es-MX" sz="1600" dirty="0">
              <a:solidFill>
                <a:srgbClr val="002060"/>
              </a:solidFill>
            </a:endParaRPr>
          </a:p>
          <a:p>
            <a:r>
              <a:rPr lang="es-MX" sz="1600" dirty="0">
                <a:solidFill>
                  <a:srgbClr val="002060"/>
                </a:solidFill>
              </a:rPr>
              <a:t>Cuando la víctima estuviese bajo su guarda y custodia, además de las penas señaladas en el presente artículo, esta se perderá. </a:t>
            </a:r>
          </a:p>
        </p:txBody>
      </p:sp>
    </p:spTree>
    <p:extLst>
      <p:ext uri="{BB962C8B-B14F-4D97-AF65-F5344CB8AC3E}">
        <p14:creationId xmlns:p14="http://schemas.microsoft.com/office/powerpoint/2010/main" val="301481708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ítulo 1"/>
          <p:cNvSpPr txBox="1">
            <a:spLocks/>
          </p:cNvSpPr>
          <p:nvPr/>
        </p:nvSpPr>
        <p:spPr>
          <a:xfrm>
            <a:off x="632138" y="1805191"/>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b="1" dirty="0">
                <a:solidFill>
                  <a:srgbClr val="002060"/>
                </a:solidFill>
              </a:rPr>
              <a:t>      </a:t>
            </a:r>
            <a:r>
              <a:rPr lang="es-MX" b="1" dirty="0">
                <a:solidFill>
                  <a:schemeClr val="accent2"/>
                </a:solidFill>
                <a:effectLst>
                  <a:outerShdw blurRad="38100" dist="38100" dir="2700000" algn="tl">
                    <a:srgbClr val="000000">
                      <a:alpha val="43137"/>
                    </a:srgbClr>
                  </a:outerShdw>
                </a:effectLst>
                <a:latin typeface="+mn-lt"/>
              </a:rPr>
              <a:t>Acoso Sexual</a:t>
            </a:r>
          </a:p>
        </p:txBody>
      </p:sp>
      <p:pic>
        <p:nvPicPr>
          <p:cNvPr id="14" name="Picture 2" descr="Tipos de acoso sexual que pueden darse en el trabajo - ExpokNew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4171" y="2554970"/>
            <a:ext cx="5844027" cy="3897921"/>
          </a:xfrm>
          <a:prstGeom prst="rect">
            <a:avLst/>
          </a:prstGeom>
          <a:noFill/>
          <a:extLst>
            <a:ext uri="{909E8E84-426E-40DD-AFC4-6F175D3DCCD1}">
              <a14:hiddenFill xmlns:a14="http://schemas.microsoft.com/office/drawing/2010/main">
                <a:solidFill>
                  <a:srgbClr val="FFFFFF"/>
                </a:solidFill>
              </a14:hiddenFill>
            </a:ext>
          </a:extLst>
        </p:spPr>
      </p:pic>
      <p:sp>
        <p:nvSpPr>
          <p:cNvPr id="15" name="CuadroTexto 14"/>
          <p:cNvSpPr txBox="1"/>
          <p:nvPr/>
        </p:nvSpPr>
        <p:spPr>
          <a:xfrm>
            <a:off x="6534432" y="2554970"/>
            <a:ext cx="5236142" cy="3970318"/>
          </a:xfrm>
          <a:prstGeom prst="rect">
            <a:avLst/>
          </a:prstGeom>
          <a:noFill/>
        </p:spPr>
        <p:txBody>
          <a:bodyPr wrap="square" rtlCol="0">
            <a:spAutoFit/>
          </a:bodyPr>
          <a:lstStyle/>
          <a:p>
            <a:r>
              <a:rPr lang="es-MX" b="1" dirty="0">
                <a:solidFill>
                  <a:srgbClr val="002060"/>
                </a:solidFill>
              </a:rPr>
              <a:t>Artículo 176 Bis. </a:t>
            </a:r>
            <a:r>
              <a:rPr lang="es-MX" dirty="0">
                <a:solidFill>
                  <a:srgbClr val="002060"/>
                </a:solidFill>
              </a:rPr>
              <a:t>Se le impondrá de seis meses a dos años de prisión y de treinta a sesenta días multa, a quien sin llegar a la violación o al abuso sexual, realice a otra persona, sin su consentimiento, algún acto lascivo o de connotación sexual. </a:t>
            </a:r>
          </a:p>
          <a:p>
            <a:endParaRPr lang="es-MX" dirty="0">
              <a:solidFill>
                <a:srgbClr val="002060"/>
              </a:solidFill>
            </a:endParaRPr>
          </a:p>
          <a:p>
            <a:endParaRPr lang="es-MX" dirty="0">
              <a:solidFill>
                <a:srgbClr val="002060"/>
              </a:solidFill>
            </a:endParaRPr>
          </a:p>
          <a:p>
            <a:r>
              <a:rPr lang="es-MX" b="1" dirty="0">
                <a:solidFill>
                  <a:srgbClr val="002060"/>
                </a:solidFill>
              </a:rPr>
              <a:t>Artículo 176 Ter. </a:t>
            </a:r>
            <a:r>
              <a:rPr lang="es-MX" dirty="0">
                <a:solidFill>
                  <a:srgbClr val="002060"/>
                </a:solidFill>
              </a:rPr>
              <a:t>Las sanciones referidas en los artículos 176 y 176 Bis, se aumentarán en una mitad cuando el delito se cometa en contra de persona menor de edad o de quien no tenga capacidad de comprender el significado del hecho o que por cualquier causa no pueda resistirlo. </a:t>
            </a:r>
          </a:p>
          <a:p>
            <a:endParaRPr lang="es-MX" dirty="0">
              <a:solidFill>
                <a:srgbClr val="002060"/>
              </a:solidFill>
            </a:endParaRPr>
          </a:p>
        </p:txBody>
      </p:sp>
    </p:spTree>
    <p:extLst>
      <p:ext uri="{BB962C8B-B14F-4D97-AF65-F5344CB8AC3E}">
        <p14:creationId xmlns:p14="http://schemas.microsoft.com/office/powerpoint/2010/main" val="54851244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ítulo 1"/>
          <p:cNvSpPr txBox="1">
            <a:spLocks/>
          </p:cNvSpPr>
          <p:nvPr/>
        </p:nvSpPr>
        <p:spPr>
          <a:xfrm>
            <a:off x="838200" y="1650946"/>
            <a:ext cx="401983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b="1" dirty="0">
                <a:solidFill>
                  <a:schemeClr val="accent2"/>
                </a:solidFill>
                <a:effectLst>
                  <a:outerShdw blurRad="38100" dist="38100" dir="2700000" algn="tl">
                    <a:srgbClr val="000000">
                      <a:alpha val="43137"/>
                    </a:srgbClr>
                  </a:outerShdw>
                </a:effectLst>
                <a:latin typeface="+mn-lt"/>
              </a:rPr>
              <a:t>Estupro</a:t>
            </a:r>
          </a:p>
        </p:txBody>
      </p:sp>
      <p:pic>
        <p:nvPicPr>
          <p:cNvPr id="14" name="Picture 4" descr="Estupro | delitos-n-particula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1658" y="2406766"/>
            <a:ext cx="6332774" cy="4296667"/>
          </a:xfrm>
          <a:prstGeom prst="rect">
            <a:avLst/>
          </a:prstGeom>
          <a:noFill/>
          <a:extLst>
            <a:ext uri="{909E8E84-426E-40DD-AFC4-6F175D3DCCD1}">
              <a14:hiddenFill xmlns:a14="http://schemas.microsoft.com/office/drawing/2010/main">
                <a:solidFill>
                  <a:srgbClr val="FFFFFF"/>
                </a:solidFill>
              </a14:hiddenFill>
            </a:ext>
          </a:extLst>
        </p:spPr>
      </p:pic>
      <p:sp>
        <p:nvSpPr>
          <p:cNvPr id="15" name="CuadroTexto 14"/>
          <p:cNvSpPr txBox="1"/>
          <p:nvPr/>
        </p:nvSpPr>
        <p:spPr>
          <a:xfrm>
            <a:off x="7294649" y="2185680"/>
            <a:ext cx="3482503" cy="3693319"/>
          </a:xfrm>
          <a:prstGeom prst="rect">
            <a:avLst/>
          </a:prstGeom>
          <a:noFill/>
        </p:spPr>
        <p:txBody>
          <a:bodyPr wrap="square" rtlCol="0">
            <a:spAutoFit/>
          </a:bodyPr>
          <a:lstStyle/>
          <a:p>
            <a:r>
              <a:rPr lang="es-MX" dirty="0">
                <a:solidFill>
                  <a:schemeClr val="bg1"/>
                </a:solidFill>
              </a:rPr>
              <a:t> </a:t>
            </a:r>
            <a:endParaRPr lang="es-MX" dirty="0">
              <a:solidFill>
                <a:srgbClr val="002060"/>
              </a:solidFill>
            </a:endParaRPr>
          </a:p>
          <a:p>
            <a:r>
              <a:rPr lang="es-MX" b="1" dirty="0">
                <a:solidFill>
                  <a:srgbClr val="002060"/>
                </a:solidFill>
              </a:rPr>
              <a:t>Artículo 177.</a:t>
            </a:r>
            <a:r>
              <a:rPr lang="es-MX" dirty="0">
                <a:solidFill>
                  <a:srgbClr val="002060"/>
                </a:solidFill>
              </a:rPr>
              <a:t> A quien tenga cópula con persona mayor de catorce y menor de dieciocho años, obteniendo su consentimiento por medio de cualquier tipo de engaño, se le impondrá de dos a seis años de prisión y multa de treinta a ochenta veces el valor diario de la Unidad de Medida y Actualización. </a:t>
            </a:r>
          </a:p>
          <a:p>
            <a:r>
              <a:rPr lang="es-MX" dirty="0">
                <a:solidFill>
                  <a:srgbClr val="002060"/>
                </a:solidFill>
              </a:rPr>
              <a:t>Este delito se perseguirá previa querella. </a:t>
            </a:r>
            <a:endParaRPr lang="es-MX" dirty="0">
              <a:solidFill>
                <a:schemeClr val="bg1"/>
              </a:solidFill>
            </a:endParaRPr>
          </a:p>
        </p:txBody>
      </p:sp>
    </p:spTree>
    <p:extLst>
      <p:ext uri="{BB962C8B-B14F-4D97-AF65-F5344CB8AC3E}">
        <p14:creationId xmlns:p14="http://schemas.microsoft.com/office/powerpoint/2010/main" val="196240930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ítulo 1"/>
          <p:cNvSpPr txBox="1">
            <a:spLocks/>
          </p:cNvSpPr>
          <p:nvPr/>
        </p:nvSpPr>
        <p:spPr>
          <a:xfrm>
            <a:off x="1343171" y="1712661"/>
            <a:ext cx="3514859"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b="1" dirty="0">
                <a:solidFill>
                  <a:schemeClr val="accent2"/>
                </a:solidFill>
                <a:effectLst>
                  <a:outerShdw blurRad="38100" dist="38100" dir="2700000" algn="tl">
                    <a:srgbClr val="000000">
                      <a:alpha val="43137"/>
                    </a:srgbClr>
                  </a:outerShdw>
                </a:effectLst>
                <a:latin typeface="+mn-lt"/>
              </a:rPr>
              <a:t>Incesto</a:t>
            </a:r>
          </a:p>
        </p:txBody>
      </p:sp>
      <p:pic>
        <p:nvPicPr>
          <p:cNvPr id="14" name="Imagen 13"/>
          <p:cNvPicPr/>
          <p:nvPr/>
        </p:nvPicPr>
        <p:blipFill rotWithShape="1">
          <a:blip r:embed="rId5"/>
          <a:srcRect l="67633" t="26795" r="16989" b="59827"/>
          <a:stretch/>
        </p:blipFill>
        <p:spPr bwMode="auto">
          <a:xfrm>
            <a:off x="612110" y="2447110"/>
            <a:ext cx="5106670" cy="4133296"/>
          </a:xfrm>
          <a:prstGeom prst="rect">
            <a:avLst/>
          </a:prstGeom>
          <a:ln>
            <a:noFill/>
          </a:ln>
          <a:extLst>
            <a:ext uri="{53640926-AAD7-44D8-BBD7-CCE9431645EC}">
              <a14:shadowObscured xmlns:a14="http://schemas.microsoft.com/office/drawing/2010/main"/>
            </a:ext>
          </a:extLst>
        </p:spPr>
      </p:pic>
      <p:sp>
        <p:nvSpPr>
          <p:cNvPr id="15" name="CuadroTexto 14"/>
          <p:cNvSpPr txBox="1"/>
          <p:nvPr/>
        </p:nvSpPr>
        <p:spPr>
          <a:xfrm>
            <a:off x="6267460" y="2387884"/>
            <a:ext cx="5000017" cy="3693319"/>
          </a:xfrm>
          <a:prstGeom prst="rect">
            <a:avLst/>
          </a:prstGeom>
          <a:noFill/>
        </p:spPr>
        <p:txBody>
          <a:bodyPr wrap="square" rtlCol="0">
            <a:spAutoFit/>
          </a:bodyPr>
          <a:lstStyle/>
          <a:p>
            <a:r>
              <a:rPr lang="es-MX" b="1" dirty="0">
                <a:solidFill>
                  <a:srgbClr val="002060"/>
                </a:solidFill>
              </a:rPr>
              <a:t>Artículo 178.</a:t>
            </a:r>
            <a:r>
              <a:rPr lang="es-MX" dirty="0">
                <a:solidFill>
                  <a:srgbClr val="002060"/>
                </a:solidFill>
              </a:rPr>
              <a:t> La cópula entre ascendientes y descendientes consanguíneos en línea recta o entre hermanos, se sancionará con prisión o tratamiento en libertad de uno a seis años. </a:t>
            </a:r>
          </a:p>
          <a:p>
            <a:endParaRPr lang="es-MX" dirty="0">
              <a:solidFill>
                <a:srgbClr val="002060"/>
              </a:solidFill>
            </a:endParaRPr>
          </a:p>
          <a:p>
            <a:r>
              <a:rPr lang="es-MX" b="1" dirty="0">
                <a:solidFill>
                  <a:srgbClr val="002060"/>
                </a:solidFill>
              </a:rPr>
              <a:t>Artículo 179.</a:t>
            </a:r>
            <a:r>
              <a:rPr lang="es-MX" dirty="0">
                <a:solidFill>
                  <a:srgbClr val="002060"/>
                </a:solidFill>
              </a:rPr>
              <a:t> Cuando a consecuencia de la comisión de alguno de los delitos previstos en el presente Título resulte descendencia, la reparación del daño comprenderá, además, el pago de alimentos para ésta, en los términos que fija la legislación civil.</a:t>
            </a:r>
          </a:p>
          <a:p>
            <a:r>
              <a:rPr lang="es-MX" dirty="0">
                <a:solidFill>
                  <a:srgbClr val="002060"/>
                </a:solidFill>
              </a:rPr>
              <a:t> </a:t>
            </a:r>
          </a:p>
          <a:p>
            <a:endParaRPr lang="es-MX" dirty="0"/>
          </a:p>
        </p:txBody>
      </p:sp>
    </p:spTree>
    <p:extLst>
      <p:ext uri="{BB962C8B-B14F-4D97-AF65-F5344CB8AC3E}">
        <p14:creationId xmlns:p14="http://schemas.microsoft.com/office/powerpoint/2010/main" val="301327682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ítulo 1"/>
          <p:cNvSpPr txBox="1">
            <a:spLocks/>
          </p:cNvSpPr>
          <p:nvPr/>
        </p:nvSpPr>
        <p:spPr>
          <a:xfrm>
            <a:off x="174171" y="174856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b="1" dirty="0">
                <a:solidFill>
                  <a:schemeClr val="accent2"/>
                </a:solidFill>
                <a:effectLst>
                  <a:outerShdw blurRad="38100" dist="38100" dir="2700000" algn="tl">
                    <a:srgbClr val="000000">
                      <a:alpha val="43137"/>
                    </a:srgbClr>
                  </a:outerShdw>
                </a:effectLst>
                <a:latin typeface="+mn-lt"/>
              </a:rPr>
              <a:t>Contra la intimidad sexual (Sexting)</a:t>
            </a:r>
          </a:p>
        </p:txBody>
      </p:sp>
      <p:sp>
        <p:nvSpPr>
          <p:cNvPr id="14" name="CuadroTexto 13"/>
          <p:cNvSpPr txBox="1"/>
          <p:nvPr/>
        </p:nvSpPr>
        <p:spPr>
          <a:xfrm>
            <a:off x="296215" y="2345827"/>
            <a:ext cx="11608586" cy="3970318"/>
          </a:xfrm>
          <a:prstGeom prst="rect">
            <a:avLst/>
          </a:prstGeom>
          <a:noFill/>
        </p:spPr>
        <p:txBody>
          <a:bodyPr wrap="square" rtlCol="0">
            <a:spAutoFit/>
          </a:bodyPr>
          <a:lstStyle/>
          <a:p>
            <a:pPr algn="just"/>
            <a:r>
              <a:rPr lang="es-MX" b="1" dirty="0">
                <a:solidFill>
                  <a:srgbClr val="002060"/>
                </a:solidFill>
              </a:rPr>
              <a:t>Artículo 180 Bis. </a:t>
            </a:r>
            <a:r>
              <a:rPr lang="es-MX" dirty="0">
                <a:solidFill>
                  <a:srgbClr val="002060"/>
                </a:solidFill>
              </a:rPr>
              <a:t>A quien reciba u obtenga de una persona, imágenes, textos o grabaciones de voz o audiovisuales de contenido erótico o sexual y las revele o difunda sin su consentimiento y en perjuicio de su intimidad, se le impondrá de uno a cinco años de prisión y de cien a doscientos días de multa. </a:t>
            </a:r>
          </a:p>
          <a:p>
            <a:pPr algn="just"/>
            <a:r>
              <a:rPr lang="es-MX" dirty="0">
                <a:solidFill>
                  <a:srgbClr val="002060"/>
                </a:solidFill>
              </a:rPr>
              <a:t> </a:t>
            </a:r>
          </a:p>
          <a:p>
            <a:pPr algn="just"/>
            <a:r>
              <a:rPr lang="es-MX" dirty="0">
                <a:solidFill>
                  <a:srgbClr val="002060"/>
                </a:solidFill>
              </a:rPr>
              <a:t>Las penas a que se refiere el presente artículo, se aumentarán en una mitad cuando el delito se cometa en contra de una persona menor de catorce años o que no tenga la capacidad de comprender el significado del hecho o que por cualquier causa no pueda resistirlo, aun y cuando mediare su consentimiento.  </a:t>
            </a:r>
          </a:p>
          <a:p>
            <a:pPr algn="just"/>
            <a:r>
              <a:rPr lang="es-MX" dirty="0">
                <a:solidFill>
                  <a:srgbClr val="002060"/>
                </a:solidFill>
              </a:rPr>
              <a:t> </a:t>
            </a:r>
          </a:p>
          <a:p>
            <a:pPr algn="just"/>
            <a:r>
              <a:rPr lang="es-MX" dirty="0">
                <a:solidFill>
                  <a:srgbClr val="002060"/>
                </a:solidFill>
              </a:rPr>
              <a:t>A quien sin haber recibido u obtenido de la víctima imágenes, textos o grabaciones de voz o audiovisuales de contenido erótico o sexual, y a sabiendas de que la información fue revelada y difundida sin el consentimiento de la víctima y aun así la difunde, se le impondrá de noventa a ciento ochenta días de trabajo a favor de la comunidad. Si la víctima es de las contempladas en el párrafo anterior, además de trabajo a favor de la comunidad, se le impondrá de seis meses a dos años de prisión.  </a:t>
            </a:r>
          </a:p>
          <a:p>
            <a:pPr algn="just"/>
            <a:r>
              <a:rPr lang="es-MX" b="1" dirty="0">
                <a:solidFill>
                  <a:srgbClr val="002060"/>
                </a:solidFill>
              </a:rPr>
              <a:t> </a:t>
            </a:r>
            <a:endParaRPr lang="es-MX" dirty="0">
              <a:solidFill>
                <a:srgbClr val="002060"/>
              </a:solidFill>
            </a:endParaRPr>
          </a:p>
        </p:txBody>
      </p:sp>
    </p:spTree>
    <p:extLst>
      <p:ext uri="{BB962C8B-B14F-4D97-AF65-F5344CB8AC3E}">
        <p14:creationId xmlns:p14="http://schemas.microsoft.com/office/powerpoint/2010/main" val="45284955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Picture 2" descr="Por qué es tan popular (y peligroso) el sexting? - ¿Ya lo sabía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4172" y="1329677"/>
            <a:ext cx="2997146" cy="2018830"/>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n 14" descr="Riesgos del Internet: &quot;Sexting&quot;"/>
          <p:cNvPicPr/>
          <p:nvPr/>
        </p:nvPicPr>
        <p:blipFill>
          <a:blip r:embed="rId6">
            <a:extLst>
              <a:ext uri="{28A0092B-C50C-407E-A947-70E740481C1C}">
                <a14:useLocalDpi xmlns:a14="http://schemas.microsoft.com/office/drawing/2010/main" val="0"/>
              </a:ext>
            </a:extLst>
          </a:blip>
          <a:srcRect/>
          <a:stretch>
            <a:fillRect/>
          </a:stretch>
        </p:blipFill>
        <p:spPr bwMode="auto">
          <a:xfrm>
            <a:off x="9182637" y="1350205"/>
            <a:ext cx="2710726" cy="2281821"/>
          </a:xfrm>
          <a:prstGeom prst="rect">
            <a:avLst/>
          </a:prstGeom>
          <a:noFill/>
          <a:ln>
            <a:noFill/>
          </a:ln>
        </p:spPr>
      </p:pic>
      <p:pic>
        <p:nvPicPr>
          <p:cNvPr id="16" name="Imagen 15" descr="Sexting - EcuRed"/>
          <p:cNvPicPr/>
          <p:nvPr/>
        </p:nvPicPr>
        <p:blipFill rotWithShape="1">
          <a:blip r:embed="rId7">
            <a:extLst>
              <a:ext uri="{28A0092B-C50C-407E-A947-70E740481C1C}">
                <a14:useLocalDpi xmlns:a14="http://schemas.microsoft.com/office/drawing/2010/main" val="0"/>
              </a:ext>
            </a:extLst>
          </a:blip>
          <a:srcRect l="19430" t="5141"/>
          <a:stretch/>
        </p:blipFill>
        <p:spPr bwMode="auto">
          <a:xfrm>
            <a:off x="8966119" y="4022892"/>
            <a:ext cx="3225881" cy="2214620"/>
          </a:xfrm>
          <a:prstGeom prst="rect">
            <a:avLst/>
          </a:prstGeom>
          <a:noFill/>
          <a:ln>
            <a:noFill/>
          </a:ln>
        </p:spPr>
      </p:pic>
      <p:pic>
        <p:nvPicPr>
          <p:cNvPr id="17" name="Imagen 16" descr="Qué es el sexting?"/>
          <p:cNvPicPr/>
          <p:nvPr/>
        </p:nvPicPr>
        <p:blipFill rotWithShape="1">
          <a:blip r:embed="rId8">
            <a:extLst>
              <a:ext uri="{28A0092B-C50C-407E-A947-70E740481C1C}">
                <a14:useLocalDpi xmlns:a14="http://schemas.microsoft.com/office/drawing/2010/main" val="0"/>
              </a:ext>
            </a:extLst>
          </a:blip>
          <a:srcRect b="21488"/>
          <a:stretch/>
        </p:blipFill>
        <p:spPr bwMode="auto">
          <a:xfrm>
            <a:off x="174172" y="4065615"/>
            <a:ext cx="2997146" cy="2171897"/>
          </a:xfrm>
          <a:prstGeom prst="rect">
            <a:avLst/>
          </a:prstGeom>
          <a:noFill/>
          <a:ln>
            <a:noFill/>
          </a:ln>
        </p:spPr>
      </p:pic>
    </p:spTree>
    <p:extLst>
      <p:ext uri="{BB962C8B-B14F-4D97-AF65-F5344CB8AC3E}">
        <p14:creationId xmlns:p14="http://schemas.microsoft.com/office/powerpoint/2010/main" val="233420937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Rectángulo 1"/>
          <p:cNvSpPr/>
          <p:nvPr/>
        </p:nvSpPr>
        <p:spPr>
          <a:xfrm>
            <a:off x="5696231" y="3240727"/>
            <a:ext cx="6096000" cy="2308324"/>
          </a:xfrm>
          <a:prstGeom prst="rect">
            <a:avLst/>
          </a:prstGeom>
        </p:spPr>
        <p:txBody>
          <a:bodyPr>
            <a:spAutoFit/>
          </a:bodyPr>
          <a:lstStyle/>
          <a:p>
            <a:pPr lvl="0"/>
            <a:r>
              <a:rPr lang="es-MX" b="1" dirty="0">
                <a:solidFill>
                  <a:srgbClr val="002060"/>
                </a:solidFill>
              </a:rPr>
              <a:t>Artículo 180 Ter.  </a:t>
            </a:r>
            <a:r>
              <a:rPr lang="es-MX" dirty="0">
                <a:solidFill>
                  <a:srgbClr val="002060"/>
                </a:solidFill>
              </a:rPr>
              <a:t>A quien mediante el uso de las tecnologías de la información y la comunicación o cualquier otro medio, simule la apariencia de una persona, en imágenes o grabaciones de voz o audiovisuales de contenido erótico o sexual, que haga presumir la aparición de la víctima en dicho contenido y lo revele o difunda sin el consentimiento de la víctima, se le impondrá de uno a tres años de prisión y de cien a doscientos días de multa.  </a:t>
            </a:r>
          </a:p>
        </p:txBody>
      </p:sp>
      <p:sp>
        <p:nvSpPr>
          <p:cNvPr id="5" name="CuadroTexto 4"/>
          <p:cNvSpPr txBox="1"/>
          <p:nvPr/>
        </p:nvSpPr>
        <p:spPr>
          <a:xfrm>
            <a:off x="460375" y="1911755"/>
            <a:ext cx="5363570" cy="701731"/>
          </a:xfrm>
          <a:prstGeom prst="rect">
            <a:avLst/>
          </a:prstGeom>
          <a:noFill/>
        </p:spPr>
        <p:txBody>
          <a:bodyPr wrap="square" rtlCol="0">
            <a:spAutoFit/>
          </a:bodyPr>
          <a:lstStyle/>
          <a:p>
            <a:pPr>
              <a:lnSpc>
                <a:spcPct val="90000"/>
              </a:lnSpc>
              <a:spcBef>
                <a:spcPct val="0"/>
              </a:spcBef>
            </a:pPr>
            <a:r>
              <a:rPr lang="es-MX" sz="4400" b="1" dirty="0">
                <a:solidFill>
                  <a:schemeClr val="accent2"/>
                </a:solidFill>
                <a:effectLst>
                  <a:outerShdw blurRad="38100" dist="38100" dir="2700000" algn="tl">
                    <a:srgbClr val="000000">
                      <a:alpha val="43137"/>
                    </a:srgbClr>
                  </a:outerShdw>
                </a:effectLst>
                <a:ea typeface="+mj-ea"/>
                <a:cs typeface="+mj-cs"/>
              </a:rPr>
              <a:t>Inteligencia Artificial</a:t>
            </a:r>
          </a:p>
        </p:txBody>
      </p:sp>
      <p:sp>
        <p:nvSpPr>
          <p:cNvPr id="6" name="AutoShape 2" descr="Los peligros del porno 'deepfake': la inteligencia artificial también te  puede arruinar la vid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7" name="Imagen 6"/>
          <p:cNvPicPr>
            <a:picLocks noChangeAspect="1"/>
          </p:cNvPicPr>
          <p:nvPr/>
        </p:nvPicPr>
        <p:blipFill>
          <a:blip r:embed="rId5"/>
          <a:stretch>
            <a:fillRect/>
          </a:stretch>
        </p:blipFill>
        <p:spPr>
          <a:xfrm>
            <a:off x="460375" y="2772640"/>
            <a:ext cx="4793205" cy="3299323"/>
          </a:xfrm>
          <a:prstGeom prst="rect">
            <a:avLst/>
          </a:prstGeom>
        </p:spPr>
      </p:pic>
    </p:spTree>
    <p:extLst>
      <p:ext uri="{BB962C8B-B14F-4D97-AF65-F5344CB8AC3E}">
        <p14:creationId xmlns:p14="http://schemas.microsoft.com/office/powerpoint/2010/main" val="15926678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11808000"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5361" y="199450"/>
            <a:ext cx="3123896" cy="879405"/>
          </a:xfrm>
          <a:prstGeom prst="rect">
            <a:avLst/>
          </a:prstGeom>
        </p:spPr>
      </p:pic>
      <p:sp>
        <p:nvSpPr>
          <p:cNvPr id="16" name="Rectangle 2"/>
          <p:cNvSpPr txBox="1">
            <a:spLocks noChangeArrowheads="1"/>
          </p:cNvSpPr>
          <p:nvPr/>
        </p:nvSpPr>
        <p:spPr>
          <a:xfrm>
            <a:off x="5112663" y="2857500"/>
            <a:ext cx="5731733" cy="11430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buClrTx/>
              <a:buFontTx/>
            </a:pPr>
            <a:r>
              <a:rPr lang="es-ES" altLang="es-MX" sz="4800" b="1" dirty="0">
                <a:solidFill>
                  <a:srgbClr val="002060"/>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egoe UI Black" panose="020B0A02040204020203" pitchFamily="34" charset="0"/>
              </a:rPr>
              <a:t>“INVESTIGACIÓN </a:t>
            </a:r>
          </a:p>
          <a:p>
            <a:pPr algn="ctr">
              <a:buClrTx/>
              <a:buFontTx/>
            </a:pPr>
            <a:r>
              <a:rPr lang="es-ES" altLang="es-MX" sz="4800" b="1" dirty="0">
                <a:solidFill>
                  <a:srgbClr val="002060"/>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egoe UI Black" panose="020B0A02040204020203" pitchFamily="34" charset="0"/>
              </a:rPr>
              <a:t>EN ACCIÓN”</a:t>
            </a:r>
          </a:p>
        </p:txBody>
      </p:sp>
      <p:pic>
        <p:nvPicPr>
          <p:cNvPr id="28" name="Imagen 27"/>
          <p:cNvPicPr/>
          <p:nvPr/>
        </p:nvPicPr>
        <p:blipFill>
          <a:blip r:embed="rId5">
            <a:extLst>
              <a:ext uri="{28A0092B-C50C-407E-A947-70E740481C1C}">
                <a14:useLocalDpi xmlns:a14="http://schemas.microsoft.com/office/drawing/2010/main" val="0"/>
              </a:ext>
            </a:extLst>
          </a:blip>
          <a:srcRect/>
          <a:stretch>
            <a:fillRect/>
          </a:stretch>
        </p:blipFill>
        <p:spPr bwMode="auto">
          <a:xfrm>
            <a:off x="932151" y="1831910"/>
            <a:ext cx="3776325" cy="3925863"/>
          </a:xfrm>
          <a:prstGeom prst="rect">
            <a:avLst/>
          </a:prstGeom>
          <a:noFill/>
        </p:spPr>
      </p:pic>
      <p:sp>
        <p:nvSpPr>
          <p:cNvPr id="9" name="Rectangle 2"/>
          <p:cNvSpPr txBox="1">
            <a:spLocks noChangeArrowheads="1"/>
          </p:cNvSpPr>
          <p:nvPr/>
        </p:nvSpPr>
        <p:spPr>
          <a:xfrm>
            <a:off x="5112662" y="5322945"/>
            <a:ext cx="5731733" cy="11430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buClrTx/>
              <a:buFontTx/>
            </a:pPr>
            <a:r>
              <a:rPr lang="es-ES" altLang="es-MX" sz="4800" b="1" dirty="0">
                <a:solidFill>
                  <a:srgbClr val="002060"/>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egoe UI Black" panose="020B0A02040204020203" pitchFamily="34" charset="0"/>
              </a:rPr>
              <a:t>“GRACIAS”</a:t>
            </a:r>
          </a:p>
        </p:txBody>
      </p:sp>
    </p:spTree>
    <p:extLst>
      <p:ext uri="{BB962C8B-B14F-4D97-AF65-F5344CB8AC3E}">
        <p14:creationId xmlns:p14="http://schemas.microsoft.com/office/powerpoint/2010/main" val="303999784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592</TotalTime>
  <Words>1590</Words>
  <Application>Microsoft Office PowerPoint</Application>
  <PresentationFormat>Panorámica</PresentationFormat>
  <Paragraphs>78</Paragraphs>
  <Slides>20</Slides>
  <Notes>0</Notes>
  <HiddenSlides>0</HiddenSlides>
  <MMClips>1</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20</vt:i4>
      </vt:variant>
    </vt:vector>
  </HeadingPairs>
  <TitlesOfParts>
    <vt:vector size="27" baseType="lpstr">
      <vt:lpstr>Arial</vt:lpstr>
      <vt:lpstr>Arial Black</vt:lpstr>
      <vt:lpstr>Calibri</vt:lpstr>
      <vt:lpstr>Calibri Light</vt:lpstr>
      <vt:lpstr>LATO</vt:lpstr>
      <vt:lpstr>Segoe UI Black</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Valeria</dc:creator>
  <cp:lastModifiedBy>María Reyes</cp:lastModifiedBy>
  <cp:revision>82</cp:revision>
  <dcterms:created xsi:type="dcterms:W3CDTF">2024-08-15T17:28:36Z</dcterms:created>
  <dcterms:modified xsi:type="dcterms:W3CDTF">2025-09-02T18:33:40Z</dcterms:modified>
</cp:coreProperties>
</file>