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  <p:sldMasterId id="2147483745" r:id="rId2"/>
    <p:sldMasterId id="2147483757" r:id="rId3"/>
  </p:sldMasterIdLst>
  <p:notesMasterIdLst>
    <p:notesMasterId r:id="rId43"/>
  </p:notesMasterIdLst>
  <p:sldIdLst>
    <p:sldId id="276" r:id="rId4"/>
    <p:sldId id="277" r:id="rId5"/>
    <p:sldId id="359" r:id="rId6"/>
    <p:sldId id="358" r:id="rId7"/>
    <p:sldId id="357" r:id="rId8"/>
    <p:sldId id="356" r:id="rId9"/>
    <p:sldId id="355" r:id="rId10"/>
    <p:sldId id="362" r:id="rId11"/>
    <p:sldId id="360" r:id="rId12"/>
    <p:sldId id="365" r:id="rId13"/>
    <p:sldId id="363" r:id="rId14"/>
    <p:sldId id="364" r:id="rId15"/>
    <p:sldId id="371" r:id="rId16"/>
    <p:sldId id="361" r:id="rId17"/>
    <p:sldId id="366" r:id="rId18"/>
    <p:sldId id="370" r:id="rId19"/>
    <p:sldId id="367" r:id="rId20"/>
    <p:sldId id="369" r:id="rId21"/>
    <p:sldId id="368" r:id="rId22"/>
    <p:sldId id="267" r:id="rId23"/>
    <p:sldId id="268" r:id="rId24"/>
    <p:sldId id="373" r:id="rId25"/>
    <p:sldId id="372" r:id="rId26"/>
    <p:sldId id="374" r:id="rId27"/>
    <p:sldId id="339" r:id="rId28"/>
    <p:sldId id="269" r:id="rId29"/>
    <p:sldId id="376" r:id="rId30"/>
    <p:sldId id="375" r:id="rId31"/>
    <p:sldId id="378" r:id="rId32"/>
    <p:sldId id="377" r:id="rId33"/>
    <p:sldId id="379" r:id="rId34"/>
    <p:sldId id="340" r:id="rId35"/>
    <p:sldId id="383" r:id="rId36"/>
    <p:sldId id="381" r:id="rId37"/>
    <p:sldId id="382" r:id="rId38"/>
    <p:sldId id="385" r:id="rId39"/>
    <p:sldId id="384" r:id="rId40"/>
    <p:sldId id="387" r:id="rId41"/>
    <p:sldId id="321" r:id="rId42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5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84137-6348-4E5E-888B-EDDA8579572F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43F04-7D25-4333-900F-D0459831FFF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2474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3EC3F0-D426-46DF-8002-62BD0B9E2A6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884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43F04-7D25-4333-900F-D0459831FFFC}" type="slidenum">
              <a:rPr lang="es-MX" smtClean="0"/>
              <a:pPr/>
              <a:t>32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525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7063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6698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2094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0143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514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6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908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1163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6252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0599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7168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5484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2794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8520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6643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3102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83AA2F-9023-1D40-B7E3-F7457508E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B6DAEE5-B646-6C4A-9262-D1D0CFE12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C14C74B-3A49-EC48-A5B3-F10E7BA88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DB94CCA-C0E0-5B49-A0FB-510D1423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96000D4-0FDC-F243-A418-7038642E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5115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3555DE-B363-194C-B09F-0E96EF67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72A868B-C381-1946-9A94-A840D0E74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F2A5FEA-FBE3-1B4E-B6A2-BB7E723C0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ABB9F2-3DC3-434F-B021-23CB67DC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BA72A55-B251-154D-9491-621AD4CA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0309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5E43F9-A73D-C24A-A94C-C4948DFF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6B41C17-8E79-C844-9E97-E858509FB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401FA1E-3904-DB4B-B368-ABD0B44B9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DC90AB4-5306-844F-8C7D-0B66E987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0CC576E-EFDC-F141-8DF6-880F20CB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8691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3CCA797-9A51-2240-8699-BDC91350C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E3E0753-B826-6344-B33B-C14EEE223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1537F36-0767-B743-9A2F-462DB1597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B7E081B-05B5-7C46-92D4-2C79A819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9DD127A-0238-804A-A9B2-86B2B524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8AC8081-F527-F44C-8BE8-320E55E4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5068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C07E851-02D8-3246-99FD-F9B73DF4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9F5FF1B-A832-8241-B7D8-F8C256D6E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EE162A7-5B5A-314D-B117-FE9955313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53F3EF49-55A3-5B4C-9254-E4158E780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BF22F5E-86FE-F549-9349-630E6C7D1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A5C3019-20D5-7F4F-AF3D-BFFCB0311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02A2B255-444D-4D48-B9B7-36B5BF9D7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67178FE-37BF-9F4D-B7F5-9575F3AD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540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AB6987-51C1-F843-A3B5-F682018DA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4A72EAC9-A738-C44F-91ED-784F1618F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D826617-4BCB-C845-B1B0-C090D2F1D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2B43777-0A40-D34D-BE72-B0C487A28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905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2AEFC24-54D0-1342-8196-6D685565E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A7E8620-46CA-424D-A556-0778AA05C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F7E5641D-6296-AE48-B850-B1DA3EBD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895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C19AECB-6952-6949-B31D-80BD1F5C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876C347-00DD-264B-BAD6-A141C6003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445FFD9-E542-0F46-A9D1-AF94F0605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05DE4C4-F7C6-EB4F-8B9A-4E11341E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07A9768-2EE1-CA4B-A17A-B4756DCE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CAF99FC-49B9-A148-A518-A7B869532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166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C3B5FD-6666-0A4D-8D34-E903150B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2912D1D-318C-5A45-9D22-E35D2EE07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246E686-ADA8-6446-8861-2B86C533A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24E3DCE-9DEC-A84D-928C-6203F7BA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A63CF5E-81E4-0D40-A359-5252FA76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1B86A81-B286-C04E-B92F-03C05B45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0155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345961-F036-1143-A261-BF55C7DD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311A0B1-85A5-F04A-8766-AAD17C01A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EF51C47-EDD1-BE44-AFB5-3B405643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A9625B8-4F6C-FD41-9EA4-65A654AA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1E3DBF4-3876-5442-BA42-83499914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3950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F98044A-157E-4847-88D4-7D96E5EE98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0E6D883-9F80-4A44-914F-90FF86A64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5D292E7-E72B-BE4E-86FD-51107FA0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F75A346-F792-3A42-BBCA-1CBCF108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764B2E3-4A16-6A40-BEFA-216EC26B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7752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83AA2F-9023-1D40-B7E3-F7457508E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B6DAEE5-B646-6C4A-9262-D1D0CFE12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C14C74B-3A49-EC48-A5B3-F10E7BA88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DB94CCA-C0E0-5B49-A0FB-510D1423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96000D4-0FDC-F243-A418-7038642E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254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3555DE-B363-194C-B09F-0E96EF67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72A868B-C381-1946-9A94-A840D0E74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F2A5FEA-FBE3-1B4E-B6A2-BB7E723C0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ABB9F2-3DC3-434F-B021-23CB67DC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BA72A55-B251-154D-9491-621AD4CA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3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5E43F9-A73D-C24A-A94C-C4948DFF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6B41C17-8E79-C844-9E97-E858509FB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401FA1E-3904-DB4B-B368-ABD0B44B9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DC90AB4-5306-844F-8C7D-0B66E987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0CC576E-EFDC-F141-8DF6-880F20CB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279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3CCA797-9A51-2240-8699-BDC91350C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E3E0753-B826-6344-B33B-C14EEE223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1537F36-0767-B743-9A2F-462DB1597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B7E081B-05B5-7C46-92D4-2C79A819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9DD127A-0238-804A-A9B2-86B2B524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8AC8081-F527-F44C-8BE8-320E55E4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852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C07E851-02D8-3246-99FD-F9B73DF4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9F5FF1B-A832-8241-B7D8-F8C256D6E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EE162A7-5B5A-314D-B117-FE9955313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53F3EF49-55A3-5B4C-9254-E4158E780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BF22F5E-86FE-F549-9349-630E6C7D1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A5C3019-20D5-7F4F-AF3D-BFFCB0311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02A2B255-444D-4D48-B9B7-36B5BF9D7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67178FE-37BF-9F4D-B7F5-9575F3AD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776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AB6987-51C1-F843-A3B5-F682018DA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4A72EAC9-A738-C44F-91ED-784F1618F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D826617-4BCB-C845-B1B0-C090D2F1D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2B43777-0A40-D34D-BE72-B0C487A28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066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2AEFC24-54D0-1342-8196-6D685565E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A7E8620-46CA-424D-A556-0778AA05C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F7E5641D-6296-AE48-B850-B1DA3EBD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216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C19AECB-6952-6949-B31D-80BD1F5C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876C347-00DD-264B-BAD6-A141C6003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445FFD9-E542-0F46-A9D1-AF94F0605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05DE4C4-F7C6-EB4F-8B9A-4E11341E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07A9768-2EE1-CA4B-A17A-B4756DCE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CAF99FC-49B9-A148-A518-A7B869532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814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C3B5FD-6666-0A4D-8D34-E903150B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2912D1D-318C-5A45-9D22-E35D2EE07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246E686-ADA8-6446-8861-2B86C533A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24E3DCE-9DEC-A84D-928C-6203F7BA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A63CF5E-81E4-0D40-A359-5252FA76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1B86A81-B286-C04E-B92F-03C05B45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443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345961-F036-1143-A261-BF55C7DD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311A0B1-85A5-F04A-8766-AAD17C01A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EF51C47-EDD1-BE44-AFB5-3B405643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A9625B8-4F6C-FD41-9EA4-65A654AA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1E3DBF4-3876-5442-BA42-83499914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089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F98044A-157E-4847-88D4-7D96E5EE98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0E6D883-9F80-4A44-914F-90FF86A64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5D292E7-E72B-BE4E-86FD-51107FA0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F75A346-F792-3A42-BBCA-1CBCF108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764B2E3-4A16-6A40-BEFA-216EC26B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314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69E44-16F1-4205-977E-D686203BAF8A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88ED88-ED15-4EEE-A672-8C6CB423493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064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B904654-04E3-6343-AA5E-5E444F2E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B26C95F-6E74-D847-94CE-6AD412FA7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CDEEF75-AA4C-1A4F-852D-C6527FF47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ECD9-F0A8-3C4F-AED1-555FEE0E139B}" type="datetimeFigureOut">
              <a:rPr lang="es-MX" smtClean="0"/>
              <a:pPr/>
              <a:t>21/09/2023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D098A5C-3616-BD4D-9D17-9EA21B2AC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230288-0D66-024C-AE76-E4D784405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ED2AC-CC40-B441-B569-A8206077461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515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B904654-04E3-6343-AA5E-5E444F2E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B26C95F-6E74-D847-94CE-6AD412FA7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CDEEF75-AA4C-1A4F-852D-C6527FF47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BECD9-F0A8-3C4F-AED1-555FEE0E139B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D098A5C-3616-BD4D-9D17-9EA21B2AC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230288-0D66-024C-AE76-E4D784405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ED2AC-CC40-B441-B569-A82060774617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80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7054518-7DC7-8442-BEEC-74D6AAF01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446" y="0"/>
            <a:ext cx="12238446" cy="68841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36F3656-D2CC-6D41-A3DA-DB79ABDEC81E}"/>
              </a:ext>
            </a:extLst>
          </p:cNvPr>
          <p:cNvSpPr txBox="1"/>
          <p:nvPr/>
        </p:nvSpPr>
        <p:spPr>
          <a:xfrm>
            <a:off x="4380090" y="2892710"/>
            <a:ext cx="68578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ÚNICO PARA LA PREVENCIÓN, DETECCIÓN Y ACTUACIÓN EN CASOS DE VIOLENCIA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 NIÑAS, NIÑOS Y ADOLESCENTES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LAS ESCUELAS DE EDUCACIÓN BÁSICA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ESTADO DE CHIHUAHUA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Black" panose="02000503020000020003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xmlns="" id="{D2F24AC6-99B3-3B62-85D6-91982825F38F}"/>
              </a:ext>
            </a:extLst>
          </p:cNvPr>
          <p:cNvSpPr/>
          <p:nvPr/>
        </p:nvSpPr>
        <p:spPr>
          <a:xfrm>
            <a:off x="0" y="2198573"/>
            <a:ext cx="4763911" cy="1945627"/>
          </a:xfrm>
          <a:prstGeom prst="parallelogram">
            <a:avLst>
              <a:gd name="adj" fmla="val 168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112C00D-4ECC-03F5-2039-A4ACEC5DE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885" y="679480"/>
            <a:ext cx="3853059" cy="163452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D4C57C3-BE84-F47B-7F04-FE545FD92D6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5" y="2387205"/>
            <a:ext cx="4447822" cy="1603022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4A8C2F94-6047-B824-3D04-2D3C97ABC1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1" t="45866" r="31942" b="40254"/>
          <a:stretch/>
        </p:blipFill>
        <p:spPr bwMode="auto">
          <a:xfrm>
            <a:off x="286737" y="5345520"/>
            <a:ext cx="2591929" cy="1425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D0C1516-D838-95BB-3C4B-D43603B41E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445" y="5345520"/>
            <a:ext cx="1417263" cy="141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7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xmlns="" id="{062DB387-DC6C-5128-55BC-1FB4553C4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2546" y="2924173"/>
            <a:ext cx="8915400" cy="3777622"/>
          </a:xfrm>
        </p:spPr>
        <p:txBody>
          <a:bodyPr/>
          <a:lstStyle/>
          <a:p>
            <a:r>
              <a:rPr lang="es-MX" b="1" dirty="0">
                <a:solidFill>
                  <a:srgbClr val="7030A0"/>
                </a:solidFill>
              </a:rPr>
              <a:t>Promover las pautas de Prevención, detección y actuación </a:t>
            </a:r>
            <a:r>
              <a:rPr lang="es-MX" dirty="0">
                <a:solidFill>
                  <a:srgbClr val="7030A0"/>
                </a:solidFill>
              </a:rPr>
              <a:t>frente a los distintos tipos de violencia en las escuelas del Estado de Chihuahua.</a:t>
            </a:r>
          </a:p>
          <a:p>
            <a:r>
              <a:rPr lang="es-MX" b="1" dirty="0">
                <a:solidFill>
                  <a:srgbClr val="7030A0"/>
                </a:solidFill>
              </a:rPr>
              <a:t>Salvaguardar la integridad del alumno y sensibilizar a la comunidad educativa </a:t>
            </a:r>
            <a:r>
              <a:rPr lang="es-MX" dirty="0">
                <a:solidFill>
                  <a:srgbClr val="7030A0"/>
                </a:solidFill>
              </a:rPr>
              <a:t>para garantizar acciones a favor del respeto de los derechos humanos de niñas, niños y adolescentes.</a:t>
            </a:r>
          </a:p>
          <a:p>
            <a:endParaRPr lang="es-MX" dirty="0"/>
          </a:p>
        </p:txBody>
      </p:sp>
      <p:sp>
        <p:nvSpPr>
          <p:cNvPr id="12" name="Título 2">
            <a:extLst>
              <a:ext uri="{FF2B5EF4-FFF2-40B4-BE49-F238E27FC236}">
                <a16:creationId xmlns:a16="http://schemas.microsoft.com/office/drawing/2014/main" xmlns="" id="{F6B8A1FE-EF07-1C7B-E971-5DA197E92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6" y="1784301"/>
            <a:ext cx="6075817" cy="1478188"/>
          </a:xfrm>
        </p:spPr>
        <p:txBody>
          <a:bodyPr>
            <a:normAutofit/>
          </a:bodyPr>
          <a:lstStyle/>
          <a:p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Finalidad:</a:t>
            </a:r>
            <a:r>
              <a:rPr lang="es-MX" dirty="0"/>
              <a:t> </a:t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48033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90071"/>
            <a:ext cx="2404317" cy="1019945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3DFE30A6-B72F-8007-EF15-5D66EB609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1" y="2751161"/>
            <a:ext cx="10183359" cy="3777622"/>
          </a:xfrm>
        </p:spPr>
        <p:txBody>
          <a:bodyPr/>
          <a:lstStyle/>
          <a:p>
            <a:r>
              <a:rPr lang="es-MX" b="1" dirty="0">
                <a:solidFill>
                  <a:srgbClr val="7030A0"/>
                </a:solidFill>
              </a:rPr>
              <a:t>Inicia con el reporte de los hechos por parte de NNA </a:t>
            </a:r>
            <a:r>
              <a:rPr lang="es-MX" dirty="0">
                <a:solidFill>
                  <a:srgbClr val="7030A0"/>
                </a:solidFill>
              </a:rPr>
              <a:t>que esté sufriendo violencia por cualquier persona o autoridad, quien tenga conocimiento de estos hechos deberá dirigirse a la </a:t>
            </a:r>
            <a:r>
              <a:rPr lang="es-MX" b="1" dirty="0">
                <a:solidFill>
                  <a:srgbClr val="7030A0"/>
                </a:solidFill>
              </a:rPr>
              <a:t>Procuraduría Estatal de Protección de Niñas, Niños y Adolescentes o a las autoridades de primer contacto </a:t>
            </a:r>
            <a:r>
              <a:rPr lang="es-MX" dirty="0">
                <a:solidFill>
                  <a:srgbClr val="7030A0"/>
                </a:solidFill>
              </a:rPr>
              <a:t>(911 o fiscalía). </a:t>
            </a:r>
          </a:p>
          <a:p>
            <a:endParaRPr lang="es-MX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1863A6EC-E516-8F37-5E8E-E2541996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012" y="1911021"/>
            <a:ext cx="4522788" cy="132556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Procedimiento:</a:t>
            </a:r>
            <a:r>
              <a:rPr lang="es-ES" b="1" dirty="0">
                <a:latin typeface="+mn-lt"/>
              </a:rPr>
              <a:t> </a:t>
            </a:r>
            <a:r>
              <a:rPr lang="es-MX" dirty="0">
                <a:latin typeface="+mn-lt"/>
              </a:rPr>
              <a:t/>
            </a:r>
            <a:br>
              <a:rPr lang="es-MX" dirty="0">
                <a:latin typeface="+mn-lt"/>
              </a:rPr>
            </a:br>
            <a:endParaRPr lang="es-MX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12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9CDDC16F-288E-5B1C-9E36-64A3562ED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996" y="2455333"/>
            <a:ext cx="10721406" cy="42067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Para la atención y denuncia de violencias en contra de NNA a nivel nacional</a:t>
            </a:r>
          </a:p>
          <a:p>
            <a:r>
              <a:rPr lang="es-MX" b="1" dirty="0">
                <a:solidFill>
                  <a:srgbClr val="7030A0"/>
                </a:solidFill>
              </a:rPr>
              <a:t>Es una recomendación del Comité de los Derechos del Niño y una de las líneas estratégicas del Plan de Acción 2019-2024</a:t>
            </a:r>
            <a:r>
              <a:rPr lang="es-MX" dirty="0">
                <a:solidFill>
                  <a:srgbClr val="7030A0"/>
                </a:solidFill>
              </a:rPr>
              <a:t>, aprobado en julio 2019 por la  Comisión para poner fin a toda forma de violencia en contra de NNA(COMPREVNNA) del Sistema Nacional de Protección Integral de Niñas, Niños y Adolescentes.</a:t>
            </a:r>
          </a:p>
          <a:p>
            <a:r>
              <a:rPr lang="es-MX" dirty="0">
                <a:solidFill>
                  <a:srgbClr val="7030A0"/>
                </a:solidFill>
              </a:rPr>
              <a:t>Además, es una de las </a:t>
            </a:r>
            <a:r>
              <a:rPr lang="es-MX" b="1" dirty="0">
                <a:solidFill>
                  <a:srgbClr val="7030A0"/>
                </a:solidFill>
              </a:rPr>
              <a:t>acciones de la Estrategia Nacional para la Prevención y Atención de las Violencias en contra de Mujeres, NNA</a:t>
            </a:r>
            <a:r>
              <a:rPr lang="es-MX" dirty="0">
                <a:solidFill>
                  <a:srgbClr val="7030A0"/>
                </a:solidFill>
              </a:rPr>
              <a:t>, coordinada por la Secretaria de Gobernación, en la que confluyen autoridades de los Sistemas Nacionales: de Protección Integral de Niñas, Niños y Adolescentes; para Prevenir, Atender, Sancionar y Erradicar la Violencia en contra de las Mujeres, y para la Igualdad entre Mujeres y Hombres.</a:t>
            </a:r>
          </a:p>
          <a:p>
            <a:endParaRPr lang="es-MX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DA9A5D9A-0AE9-E006-935E-7626B89EA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996" y="1479244"/>
            <a:ext cx="8911687" cy="1280890"/>
          </a:xfrm>
        </p:spPr>
        <p:txBody>
          <a:bodyPr/>
          <a:lstStyle/>
          <a:p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El mecanismo: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04413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AB1D0A2A-A7D2-01FE-D397-27A6AD97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002" y="1984073"/>
            <a:ext cx="10995995" cy="441672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MX" b="1" dirty="0">
                <a:solidFill>
                  <a:srgbClr val="7030A0"/>
                </a:solidFill>
              </a:rPr>
              <a:t>Objetivo General:</a:t>
            </a: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Proporcionar elementos conceptuales, estrategias y mecanismos para la prevención, detección y actuación</a:t>
            </a:r>
            <a:r>
              <a:rPr lang="es-MX" dirty="0">
                <a:solidFill>
                  <a:srgbClr val="7030A0"/>
                </a:solidFill>
              </a:rPr>
              <a:t> </a:t>
            </a:r>
            <a:r>
              <a:rPr lang="es-MX" b="1" dirty="0">
                <a:solidFill>
                  <a:srgbClr val="7030A0"/>
                </a:solidFill>
              </a:rPr>
              <a:t>en casos de abuso sexual, acoso escolar y maltrato en NNA</a:t>
            </a:r>
            <a:r>
              <a:rPr lang="es-MX" dirty="0">
                <a:solidFill>
                  <a:srgbClr val="7030A0"/>
                </a:solidFill>
              </a:rPr>
              <a:t>, y  en las escuelas de educación básica publicas y privadas del Estado de Chihuahua.  </a:t>
            </a:r>
          </a:p>
          <a:p>
            <a:pPr marL="0" lvl="0" indent="0">
              <a:buNone/>
            </a:pPr>
            <a:r>
              <a:rPr lang="es-MX" b="1" dirty="0">
                <a:solidFill>
                  <a:srgbClr val="7030A0"/>
                </a:solidFill>
              </a:rPr>
              <a:t>Objetivos Específicos: </a:t>
            </a:r>
          </a:p>
          <a:p>
            <a:r>
              <a:rPr lang="es-MX" b="1" dirty="0">
                <a:solidFill>
                  <a:srgbClr val="7030A0"/>
                </a:solidFill>
              </a:rPr>
              <a:t>Sensibilizar a la comunidad educativa de sus responsabilidades y de las acciones inmediatas a realizar</a:t>
            </a:r>
            <a:r>
              <a:rPr lang="es-MX" dirty="0">
                <a:solidFill>
                  <a:srgbClr val="7030A0"/>
                </a:solidFill>
              </a:rPr>
              <a:t> para la prevención, detección y actuación en casos de abuso sexual, acoso escolar y maltrato, así como </a:t>
            </a:r>
            <a:r>
              <a:rPr lang="es-MX" b="1" dirty="0">
                <a:solidFill>
                  <a:srgbClr val="7030A0"/>
                </a:solidFill>
              </a:rPr>
              <a:t>la necesidad de involucrarse activamente en el conocimiento, promoción y la garantía a favor de los derechos </a:t>
            </a:r>
            <a:r>
              <a:rPr lang="es-MX" dirty="0">
                <a:solidFill>
                  <a:srgbClr val="7030A0"/>
                </a:solidFill>
              </a:rPr>
              <a:t>de las NNA.</a:t>
            </a: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Detectar de manera oportuna al alumnado en situación de riesgo </a:t>
            </a:r>
            <a:r>
              <a:rPr lang="es-MX" dirty="0">
                <a:solidFill>
                  <a:srgbClr val="7030A0"/>
                </a:solidFill>
              </a:rPr>
              <a:t>por abuso sexual, acoso escolar y/o maltrato, así como en su caso, </a:t>
            </a:r>
            <a:r>
              <a:rPr lang="es-MX" b="1" dirty="0">
                <a:solidFill>
                  <a:srgbClr val="7030A0"/>
                </a:solidFill>
              </a:rPr>
              <a:t>los potenciales generadores y posibles agresores dentro del entorno escolar</a:t>
            </a:r>
            <a:r>
              <a:rPr lang="es-MX" dirty="0">
                <a:solidFill>
                  <a:srgbClr val="7030A0"/>
                </a:solidFill>
              </a:rPr>
              <a:t>, para su debida referencia a las autoridades correspondientes. </a:t>
            </a: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Proporcionar</a:t>
            </a:r>
            <a:r>
              <a:rPr lang="es-MX" dirty="0">
                <a:solidFill>
                  <a:srgbClr val="7030A0"/>
                </a:solidFill>
              </a:rPr>
              <a:t> a la comunidad educativa en general, </a:t>
            </a:r>
            <a:r>
              <a:rPr lang="es-MX" b="1" dirty="0">
                <a:solidFill>
                  <a:srgbClr val="7030A0"/>
                </a:solidFill>
              </a:rPr>
              <a:t>las herramientas que les permitan brindar atención primaria de manera inmediata oportuna y pertinente </a:t>
            </a:r>
            <a:r>
              <a:rPr lang="es-MX" dirty="0">
                <a:solidFill>
                  <a:srgbClr val="7030A0"/>
                </a:solidFill>
              </a:rPr>
              <a:t>en los casos de abuso sexual, acoso escolar y maltrato en NNA.</a:t>
            </a:r>
          </a:p>
          <a:p>
            <a:pPr lvl="0"/>
            <a:endParaRPr lang="es-MX" dirty="0"/>
          </a:p>
          <a:p>
            <a:endParaRPr lang="es-MX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C13CF3BD-F749-254A-90D0-B90E90C3F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102" y="513368"/>
            <a:ext cx="8915400" cy="1325563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OBJETIVOS DEL PROTOCOLO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6803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41C44B83-F294-BB3A-0029-24EA7A915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910016"/>
            <a:ext cx="8915400" cy="510418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s-MX" dirty="0">
                <a:solidFill>
                  <a:srgbClr val="7030A0"/>
                </a:solidFill>
              </a:rPr>
              <a:t>Constitución política de los Estados Unidos Mexicanos</a:t>
            </a:r>
          </a:p>
          <a:p>
            <a:pPr lvl="0"/>
            <a:r>
              <a:rPr lang="es-MX" dirty="0">
                <a:solidFill>
                  <a:srgbClr val="7030A0"/>
                </a:solidFill>
              </a:rPr>
              <a:t>Convención sobre los derechos del niño</a:t>
            </a:r>
          </a:p>
          <a:p>
            <a:pPr lvl="0"/>
            <a:r>
              <a:rPr lang="es-MX" dirty="0">
                <a:solidFill>
                  <a:srgbClr val="7030A0"/>
                </a:solidFill>
              </a:rPr>
              <a:t>Ley General de Educación</a:t>
            </a:r>
          </a:p>
          <a:p>
            <a:pPr lvl="0"/>
            <a:r>
              <a:rPr lang="es-MX" dirty="0">
                <a:solidFill>
                  <a:srgbClr val="7030A0"/>
                </a:solidFill>
              </a:rPr>
              <a:t>Ley General de los Derechos de niñas, niños y adolescentes</a:t>
            </a:r>
          </a:p>
          <a:p>
            <a:pPr lvl="0"/>
            <a:r>
              <a:rPr lang="es-MX" dirty="0">
                <a:solidFill>
                  <a:srgbClr val="7030A0"/>
                </a:solidFill>
              </a:rPr>
              <a:t>Ley General de acceso de las mujeres a una vida libre de violencia</a:t>
            </a:r>
          </a:p>
          <a:p>
            <a:pPr lvl="0"/>
            <a:r>
              <a:rPr lang="es-MX" dirty="0">
                <a:solidFill>
                  <a:srgbClr val="7030A0"/>
                </a:solidFill>
              </a:rPr>
              <a:t>Ley General de victimas  </a:t>
            </a:r>
          </a:p>
          <a:p>
            <a:pPr lvl="0"/>
            <a:r>
              <a:rPr lang="es-MX" dirty="0">
                <a:solidFill>
                  <a:srgbClr val="7030A0"/>
                </a:solidFill>
              </a:rPr>
              <a:t>Ley Federal para prevenir y eliminar la discriminación</a:t>
            </a:r>
          </a:p>
          <a:p>
            <a:r>
              <a:rPr lang="es-MX" dirty="0">
                <a:solidFill>
                  <a:srgbClr val="7030A0"/>
                </a:solidFill>
              </a:rPr>
              <a:t>Constitución Política del Estado de Chihuahua</a:t>
            </a:r>
          </a:p>
          <a:p>
            <a:r>
              <a:rPr lang="es-MX" dirty="0">
                <a:solidFill>
                  <a:srgbClr val="7030A0"/>
                </a:solidFill>
              </a:rPr>
              <a:t>Código Penal del Estado de Chihuahua</a:t>
            </a:r>
          </a:p>
          <a:p>
            <a:r>
              <a:rPr lang="es-MX" dirty="0">
                <a:solidFill>
                  <a:srgbClr val="7030A0"/>
                </a:solidFill>
              </a:rPr>
              <a:t>Ley Estatal de Educación</a:t>
            </a:r>
          </a:p>
          <a:p>
            <a:r>
              <a:rPr lang="es-MX" dirty="0">
                <a:solidFill>
                  <a:srgbClr val="7030A0"/>
                </a:solidFill>
              </a:rPr>
              <a:t>Ley Estatal del derecho de las mujeres a una vida libre de violencia</a:t>
            </a:r>
          </a:p>
          <a:p>
            <a:r>
              <a:rPr lang="es-MX" dirty="0">
                <a:solidFill>
                  <a:srgbClr val="7030A0"/>
                </a:solidFill>
              </a:rPr>
              <a:t>Ley para prevenir y eliminar la discriminación en el Estado de Chihuahua</a:t>
            </a:r>
          </a:p>
          <a:p>
            <a:r>
              <a:rPr lang="es-MX" dirty="0">
                <a:solidFill>
                  <a:srgbClr val="7030A0"/>
                </a:solidFill>
              </a:rPr>
              <a:t>Ley de seguridad escolar para el Estado de Chihuahua</a:t>
            </a:r>
          </a:p>
          <a:p>
            <a:r>
              <a:rPr lang="es-MX" dirty="0">
                <a:solidFill>
                  <a:srgbClr val="7030A0"/>
                </a:solidFill>
              </a:rPr>
              <a:t>Ley de los derechos de las niñas, niños y adolescentes del Estado de Chihuahua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3069E77-C244-5EBE-DA2E-F93412B20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177" y="116650"/>
            <a:ext cx="8308839" cy="142643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MARCO JURÍDICO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2000" dirty="0">
                <a:solidFill>
                  <a:srgbClr val="7030A0"/>
                </a:solidFill>
              </a:rPr>
              <a:t>Retoma </a:t>
            </a:r>
            <a:r>
              <a:rPr lang="es-MX" sz="2000" b="1" dirty="0">
                <a:solidFill>
                  <a:srgbClr val="7030A0"/>
                </a:solidFill>
              </a:rPr>
              <a:t>los instrumentos internacionales de derechos humanos, normatividad federal y del Estado</a:t>
            </a:r>
            <a:r>
              <a:rPr lang="es-MX" sz="2000" dirty="0">
                <a:solidFill>
                  <a:srgbClr val="7030A0"/>
                </a:solidFill>
              </a:rPr>
              <a:t>, incorporadas en materias de este protocolo.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53426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1209A9C9-94D9-A4A7-C2DF-1C6BE5151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142" y="513368"/>
            <a:ext cx="8511715" cy="1325563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MARCO CONCEPTUAL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0E228694-38EE-5861-F27F-453125754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299" y="2352299"/>
            <a:ext cx="8915400" cy="37776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dirty="0">
                <a:solidFill>
                  <a:srgbClr val="7030A0"/>
                </a:solidFill>
              </a:rPr>
              <a:t>Tiene como objetivo </a:t>
            </a:r>
            <a:r>
              <a:rPr lang="es-MX" b="1" dirty="0">
                <a:solidFill>
                  <a:srgbClr val="7030A0"/>
                </a:solidFill>
              </a:rPr>
              <a:t>brindar herramientas a las autoridades responsables de la protección </a:t>
            </a:r>
            <a:r>
              <a:rPr lang="es-MX" dirty="0">
                <a:solidFill>
                  <a:srgbClr val="7030A0"/>
                </a:solidFill>
              </a:rPr>
              <a:t>de NNA </a:t>
            </a:r>
            <a:r>
              <a:rPr lang="es-MX" b="1" dirty="0">
                <a:solidFill>
                  <a:srgbClr val="7030A0"/>
                </a:solidFill>
              </a:rPr>
              <a:t>para reconocer: </a:t>
            </a:r>
          </a:p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Los diferentes tipos de violencia </a:t>
            </a:r>
            <a:r>
              <a:rPr lang="es-MX" dirty="0">
                <a:solidFill>
                  <a:srgbClr val="7030A0"/>
                </a:solidFill>
              </a:rPr>
              <a:t>que pueden manifestarse en contra de NNA; </a:t>
            </a: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Los derechos que pudieron ser vulnerados </a:t>
            </a:r>
            <a:r>
              <a:rPr lang="es-MX" dirty="0">
                <a:solidFill>
                  <a:srgbClr val="7030A0"/>
                </a:solidFill>
              </a:rPr>
              <a:t>y que es necesario restituir;</a:t>
            </a: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Los principios rectores que deben guiar las decisiones y actuaciones </a:t>
            </a:r>
            <a:r>
              <a:rPr lang="es-MX" dirty="0">
                <a:solidFill>
                  <a:srgbClr val="7030A0"/>
                </a:solidFill>
              </a:rPr>
              <a:t>de las autoridades; y </a:t>
            </a:r>
          </a:p>
          <a:p>
            <a:pPr lvl="0"/>
            <a:r>
              <a:rPr lang="es-MX" b="1" dirty="0">
                <a:solidFill>
                  <a:srgbClr val="7030A0"/>
                </a:solidFill>
              </a:rPr>
              <a:t>Las etapas de desarrollo de la NNA </a:t>
            </a:r>
            <a:r>
              <a:rPr lang="es-MX" dirty="0">
                <a:solidFill>
                  <a:srgbClr val="7030A0"/>
                </a:solidFill>
              </a:rPr>
              <a:t>para que las necesidades por grupo etario sean consideradas en las atenciones.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26630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4AE56400-2B76-E40B-DC79-3DEDE5BF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996" y="0"/>
            <a:ext cx="8911687" cy="199813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PROTOCOLO DE DERIVACIÓN Y SEGUIMIENTO </a:t>
            </a:r>
            <a:r>
              <a:rPr lang="es-E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s-E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s-MX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4EBD8923-4100-7CA2-A56F-2428F24BB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634" y="2776699"/>
            <a:ext cx="8915400" cy="3493472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es-E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Tiene como </a:t>
            </a: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propósito orientar </a:t>
            </a:r>
            <a:r>
              <a:rPr lang="es-MX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 las Autoridades Educativas Escolares, </a:t>
            </a: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sobre</a:t>
            </a:r>
            <a:r>
              <a:rPr lang="es-MX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cómo actuar ante sucesos que pongan en riesgo la integridad física y/o psicológica del alumno</a:t>
            </a:r>
            <a:r>
              <a:rPr lang="es-MX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que sale del ámbito de competencia de la escuela y por tanto </a:t>
            </a: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ameriten atención especializada.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MX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Guía el proceso de apoyo </a:t>
            </a:r>
            <a:r>
              <a:rPr lang="es-MX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que las redes institucionales brindan a la escuela, el cual contempla: </a:t>
            </a: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la notificación, </a:t>
            </a:r>
            <a:r>
              <a:rPr lang="es-MX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acompañamiento, seguimiento y la documentación </a:t>
            </a:r>
            <a:r>
              <a:rPr lang="es-MX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del suceso.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DDD06D9-70AF-6F2E-F536-654A117FC973}"/>
              </a:ext>
            </a:extLst>
          </p:cNvPr>
          <p:cNvSpPr txBox="1"/>
          <p:nvPr/>
        </p:nvSpPr>
        <p:spPr>
          <a:xfrm>
            <a:off x="2920823" y="1888246"/>
            <a:ext cx="6175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¿QUÉ ES Y PARA QUE ME SIRVE?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102284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Marcador de contenido 4">
            <a:extLst>
              <a:ext uri="{FF2B5EF4-FFF2-40B4-BE49-F238E27FC236}">
                <a16:creationId xmlns:a16="http://schemas.microsoft.com/office/drawing/2014/main" xmlns="" id="{BE5FA553-093C-AE51-A7F7-787B8A72B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78" y="1872256"/>
            <a:ext cx="11842044" cy="482953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000" b="1" dirty="0">
                <a:solidFill>
                  <a:srgbClr val="7030A0"/>
                </a:solidFill>
              </a:rPr>
              <a:t>Informa inmediatamente </a:t>
            </a:r>
            <a:r>
              <a:rPr lang="es-MX" sz="2000" dirty="0">
                <a:solidFill>
                  <a:srgbClr val="7030A0"/>
                </a:solidFill>
              </a:rPr>
              <a:t>(por escrito) </a:t>
            </a:r>
            <a:r>
              <a:rPr lang="es-MX" sz="2000" b="1" dirty="0">
                <a:solidFill>
                  <a:srgbClr val="7030A0"/>
                </a:solidFill>
              </a:rPr>
              <a:t>al director de tu escuela</a:t>
            </a:r>
            <a:r>
              <a:rPr lang="es-MX" sz="2000" dirty="0">
                <a:solidFill>
                  <a:srgbClr val="7030A0"/>
                </a:solidFill>
              </a:rPr>
              <a:t>, si observas cambios de conducta notables en algún alumno(a) o si recibes algún caso referido.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b="1" dirty="0">
                <a:solidFill>
                  <a:srgbClr val="7030A0"/>
                </a:solidFill>
              </a:rPr>
              <a:t>Se sugiere escuchar el alumno(a) </a:t>
            </a:r>
            <a:r>
              <a:rPr lang="es-MX" sz="2000" dirty="0">
                <a:solidFill>
                  <a:srgbClr val="7030A0"/>
                </a:solidFill>
              </a:rPr>
              <a:t>con atención, manifestar credibilidad ante el relato, comunicarle que se va a realizar una consulta con personal especializado y que de esta forma se le podrá proteger y apoyar mejor.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b="1" dirty="0">
                <a:solidFill>
                  <a:srgbClr val="7030A0"/>
                </a:solidFill>
              </a:rPr>
              <a:t>Evita hacer un interrogatorio</a:t>
            </a:r>
            <a:r>
              <a:rPr lang="es-MX" sz="2000" dirty="0">
                <a:solidFill>
                  <a:srgbClr val="7030A0"/>
                </a:solidFill>
              </a:rPr>
              <a:t>, postergar el momento de escucha, manifestar alarma ante el relato, o pedir que el alumno(a) muestre parte de su cuerpo.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b="1" dirty="0">
                <a:solidFill>
                  <a:srgbClr val="7030A0"/>
                </a:solidFill>
              </a:rPr>
              <a:t>El director elaborara un acta de hechos</a:t>
            </a:r>
            <a:r>
              <a:rPr lang="es-MX" sz="2000" dirty="0">
                <a:solidFill>
                  <a:srgbClr val="7030A0"/>
                </a:solidFill>
              </a:rPr>
              <a:t>, e informa a la familia del alumno(a), al supervisor escolar y al Programa de Convivencia.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b="1" dirty="0">
                <a:solidFill>
                  <a:srgbClr val="7030A0"/>
                </a:solidFill>
              </a:rPr>
              <a:t>El director y el supervisor analizan y canalizan el caso referido o identificado</a:t>
            </a:r>
            <a:r>
              <a:rPr lang="es-MX" sz="2000" dirty="0">
                <a:solidFill>
                  <a:srgbClr val="7030A0"/>
                </a:solidFill>
              </a:rPr>
              <a:t> a la institución que corresponde para su atención inmediata.</a:t>
            </a:r>
            <a:endParaRPr lang="es-MX" sz="2000" dirty="0"/>
          </a:p>
          <a:p>
            <a:pPr marL="457200" indent="-457200">
              <a:buFont typeface="+mj-lt"/>
              <a:buAutoNum type="arabicPeriod"/>
            </a:pPr>
            <a:r>
              <a:rPr lang="es-MX" sz="2000" b="1" dirty="0">
                <a:solidFill>
                  <a:srgbClr val="7030A0"/>
                </a:solidFill>
              </a:rPr>
              <a:t>El director</a:t>
            </a:r>
            <a:r>
              <a:rPr lang="es-MX" sz="2000" dirty="0">
                <a:solidFill>
                  <a:srgbClr val="7030A0"/>
                </a:solidFill>
              </a:rPr>
              <a:t>, junto con la familia del alumno(a), </a:t>
            </a:r>
            <a:r>
              <a:rPr lang="es-MX" sz="2000" b="1" dirty="0">
                <a:solidFill>
                  <a:srgbClr val="7030A0"/>
                </a:solidFill>
              </a:rPr>
              <a:t>documentará en un registro escolar</a:t>
            </a:r>
            <a:r>
              <a:rPr lang="es-MX" sz="2000" dirty="0">
                <a:solidFill>
                  <a:srgbClr val="7030A0"/>
                </a:solidFill>
              </a:rPr>
              <a:t> la actuación y las medidas adoptadas. 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>
                <a:solidFill>
                  <a:srgbClr val="7030A0"/>
                </a:solidFill>
              </a:rPr>
              <a:t>En caso de que existan </a:t>
            </a:r>
            <a:r>
              <a:rPr lang="es-MX" sz="2000" b="1" dirty="0">
                <a:solidFill>
                  <a:srgbClr val="7030A0"/>
                </a:solidFill>
              </a:rPr>
              <a:t>acuerdos dentro de la escuela </a:t>
            </a:r>
            <a:r>
              <a:rPr lang="es-MX" sz="2000" dirty="0">
                <a:solidFill>
                  <a:srgbClr val="7030A0"/>
                </a:solidFill>
              </a:rPr>
              <a:t>para la atención del caso, </a:t>
            </a:r>
            <a:r>
              <a:rPr lang="es-MX" sz="2000" b="1" dirty="0">
                <a:solidFill>
                  <a:srgbClr val="7030A0"/>
                </a:solidFill>
              </a:rPr>
              <a:t>el director dará cumplimiento a su seguimiento.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8A78D0F-426F-1996-E45F-A883ED9A6384}"/>
              </a:ext>
            </a:extLst>
          </p:cNvPr>
          <p:cNvSpPr txBox="1"/>
          <p:nvPr/>
        </p:nvSpPr>
        <p:spPr>
          <a:xfrm>
            <a:off x="2686757" y="519647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¿</a:t>
            </a:r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</a:t>
            </a:r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É</a:t>
            </a:r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DEBO HACER?</a:t>
            </a:r>
            <a:endParaRPr lang="es-MX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7505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98EF5BF-5F9D-5D82-4917-C946F83549D0}"/>
              </a:ext>
            </a:extLst>
          </p:cNvPr>
          <p:cNvSpPr txBox="1"/>
          <p:nvPr/>
        </p:nvSpPr>
        <p:spPr>
          <a:xfrm>
            <a:off x="2356555" y="2916746"/>
            <a:ext cx="74788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ES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PREVENCIÓN, DETECCIÓN </a:t>
            </a:r>
          </a:p>
          <a:p>
            <a:pPr marL="0" indent="0" algn="ctr">
              <a:buNone/>
            </a:pPr>
            <a:r>
              <a:rPr lang="es-ES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ACTUACIÓN.</a:t>
            </a:r>
            <a:endParaRPr lang="es-MX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570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8060F290-03FF-30F3-FCF7-ABB7C1D2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630" y="34027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FACTORES DE RIESGO </a:t>
            </a:r>
            <a:endParaRPr lang="es-MX" sz="44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Marcador de contenido 4">
            <a:extLst>
              <a:ext uri="{FF2B5EF4-FFF2-40B4-BE49-F238E27FC236}">
                <a16:creationId xmlns:a16="http://schemas.microsoft.com/office/drawing/2014/main" xmlns="" id="{BED35B07-601D-4E0D-FFB8-4EE942261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75" y="1943503"/>
            <a:ext cx="9618049" cy="5021943"/>
          </a:xfrm>
        </p:spPr>
        <p:txBody>
          <a:bodyPr>
            <a:normAutofit/>
          </a:bodyPr>
          <a:lstStyle/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Educación sexual ausente o deficiente.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Edad y sexo. 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Baja autoestima. 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Necesidad de afecto y/o atención o ausencia prolongada de los progenitores(as). 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Crecimiento en un entorno de relaciones violentas o discriminación.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Actitud pasiva, tendencia a la sumisión o timidez. 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Baja capacidad de toma de decisiones. 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Condiciones de aislamiento, carencia de redes familiares y sociales de apoyo. 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Falta de vivienda o vivienda que no reúne condiciones adecuadas.</a:t>
            </a:r>
          </a:p>
          <a:p>
            <a:r>
              <a:rPr lang="es-MX" sz="2200" dirty="0">
                <a:solidFill>
                  <a:srgbClr val="7030A0"/>
                </a:solidFill>
                <a:ea typeface="Calibri" panose="020F0502020204030204" pitchFamily="34" charset="0"/>
              </a:rPr>
              <a:t>Discapacidad.</a:t>
            </a:r>
            <a:endParaRPr lang="es-MX" sz="2200" dirty="0">
              <a:solidFill>
                <a:srgbClr val="7030A0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364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FEF42DD8-173D-BC9D-8527-42039B79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925" y="156205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INDICADORES GENERALES 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RIESGO </a:t>
            </a:r>
            <a:endParaRPr lang="es-MX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82172" y="2029556"/>
            <a:ext cx="11408228" cy="4228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Temor de ir al baño                                                                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Deserción escolar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Sensibilidad extrema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Incontinencia urinaria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Incontinencia fecal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Descenso brusco del rendimiento escolar.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Tendencia a quejarse mucho, ser exigente o aislado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Negativa repentina a participar en actividades físicas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Dificultades en la integración a grupos de iguales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Dificultades para concentrarse en las tareas escolares.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Evasión de la participación en juegos o actividades grupales.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Desinterés de las actividades vinculadas al aprendizaje y a la escuela.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Cambios notorios en los hábitos alimentarios (por exceso o disminución)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Manifestaciones auto-agresivas de distinto tipo (cortarse, golpearse, ponerse en situaciones de riesgo físico).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r="44497"/>
          <a:stretch/>
        </p:blipFill>
        <p:spPr>
          <a:xfrm>
            <a:off x="5965372" y="2029557"/>
            <a:ext cx="5196114" cy="20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74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B6C6803D-08B7-5D19-F01D-E82AF0750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996" y="403298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VIOLENCIA SEXUAL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9FE9DA0C-D3CC-C169-EAD7-E63D3AC64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152" y="2573873"/>
            <a:ext cx="9853696" cy="2886403"/>
          </a:xfrm>
        </p:spPr>
        <p:txBody>
          <a:bodyPr/>
          <a:lstStyle/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Convención sobre los derechos del niño.</a:t>
            </a:r>
            <a:endParaRPr lang="es-MX" sz="2400" dirty="0">
              <a:solidFill>
                <a:srgbClr val="7030A0"/>
              </a:solidFill>
            </a:endParaRPr>
          </a:p>
          <a:p>
            <a:r>
              <a:rPr lang="es-MX" sz="2400" dirty="0">
                <a:solidFill>
                  <a:srgbClr val="7030A0"/>
                </a:solidFill>
              </a:rPr>
              <a:t>Art.19.-</a:t>
            </a:r>
            <a:r>
              <a:rPr lang="es-MX" sz="2400" b="1" dirty="0">
                <a:solidFill>
                  <a:srgbClr val="7030A0"/>
                </a:solidFill>
              </a:rPr>
              <a:t> Los Estados Partes adoptarán todas las medidas legislativas, administrativas, sociales y educativas apropiadas para proteger al niño </a:t>
            </a:r>
            <a:r>
              <a:rPr lang="es-MX" sz="2400" dirty="0">
                <a:solidFill>
                  <a:srgbClr val="7030A0"/>
                </a:solidFill>
              </a:rPr>
              <a:t>contra toda forma de perjuicio o abuso físico o mental, descuido o trato negligente, malos tratos o explotación, incluido el abuso sexual, </a:t>
            </a:r>
            <a:r>
              <a:rPr lang="es-MX" sz="2400" b="1" dirty="0">
                <a:solidFill>
                  <a:srgbClr val="7030A0"/>
                </a:solidFill>
              </a:rPr>
              <a:t>mientras el niño se encuentre bajo la custodia</a:t>
            </a:r>
            <a:r>
              <a:rPr lang="es-MX" sz="2400" dirty="0">
                <a:solidFill>
                  <a:srgbClr val="7030A0"/>
                </a:solidFill>
              </a:rPr>
              <a:t> de los padres, de un representante legal o </a:t>
            </a:r>
            <a:r>
              <a:rPr lang="es-MX" sz="2400" b="1" dirty="0">
                <a:solidFill>
                  <a:srgbClr val="7030A0"/>
                </a:solidFill>
              </a:rPr>
              <a:t>de cualquier otra persona que lo tenga a su cargo.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1994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E2DEEA94-7A07-654D-CFAF-FEF44DF57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7" y="2559756"/>
            <a:ext cx="10092266" cy="19106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sz="2400" dirty="0">
                <a:solidFill>
                  <a:srgbClr val="7030A0"/>
                </a:solidFill>
              </a:rPr>
              <a:t>Estas conductas están señaladas en el Código Penal como </a:t>
            </a:r>
            <a:r>
              <a:rPr lang="es-MX" sz="2400" b="1" dirty="0">
                <a:solidFill>
                  <a:srgbClr val="7030A0"/>
                </a:solidFill>
              </a:rPr>
              <a:t>tipos penales que protegen la libertad y seguridad sexual y el normal desarrollo psicosexual de niñas, niños y adolescentes o personas incapaces.</a:t>
            </a:r>
            <a:r>
              <a:rPr lang="es-MX" sz="24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39F7CA7-D033-A8A1-45A6-A4E82AF124BC}"/>
              </a:ext>
            </a:extLst>
          </p:cNvPr>
          <p:cNvSpPr txBox="1"/>
          <p:nvPr/>
        </p:nvSpPr>
        <p:spPr>
          <a:xfrm>
            <a:off x="2794000" y="440204"/>
            <a:ext cx="56105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LOCAL</a:t>
            </a:r>
            <a:endParaRPr lang="es-MX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2862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95ACC68-E7AF-D917-1E89-7EEB6858EEEC}"/>
              </a:ext>
            </a:extLst>
          </p:cNvPr>
          <p:cNvSpPr txBox="1"/>
          <p:nvPr/>
        </p:nvSpPr>
        <p:spPr>
          <a:xfrm>
            <a:off x="581378" y="1938777"/>
            <a:ext cx="11029244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Violación. – Art. 171. </a:t>
            </a:r>
            <a:r>
              <a:rPr lang="es-MX" sz="2000" dirty="0">
                <a:solidFill>
                  <a:srgbClr val="7030A0"/>
                </a:solidFill>
              </a:rPr>
              <a:t>A quien por medio de la violencia física o moral realice cópula con persona de cualquier sexo. </a:t>
            </a:r>
          </a:p>
          <a:p>
            <a:pPr lvl="0"/>
            <a:endParaRPr lang="es-MX" sz="2000" dirty="0">
              <a:solidFill>
                <a:srgbClr val="7030A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Abuso Sexual. - Art. 173. </a:t>
            </a:r>
            <a:r>
              <a:rPr lang="es-MX" sz="2000" dirty="0">
                <a:solidFill>
                  <a:srgbClr val="7030A0"/>
                </a:solidFill>
              </a:rPr>
              <a:t>A quien sin consentimiento de una persona y sin el propósito de llegar a la cópula, ejecute en ella un acto sexual, la obligue a observarlo o la haga ejecutarlo.</a:t>
            </a:r>
          </a:p>
          <a:p>
            <a:pPr lvl="0"/>
            <a:endParaRPr lang="es-MX" sz="2000" dirty="0">
              <a:solidFill>
                <a:srgbClr val="7030A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Hostigamiento Sexual. –Art. 176</a:t>
            </a:r>
            <a:r>
              <a:rPr lang="es-MX" sz="2000" dirty="0">
                <a:solidFill>
                  <a:srgbClr val="7030A0"/>
                </a:solidFill>
              </a:rPr>
              <a:t> a quien sin llegar a la violación o al abuso sexual, realice a otra persona, sin su consentimiento, algún acto lascivo o de connotación sexual valiéndose de su posición jerárquica o autoridad derivada de la relación laboral, docente, religiosa, doméstica o cualquiera otra que implique subordinación.</a:t>
            </a:r>
          </a:p>
          <a:p>
            <a:pPr lvl="0"/>
            <a:endParaRPr lang="es-MX" sz="2000" dirty="0">
              <a:solidFill>
                <a:srgbClr val="7030A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LGAMVLV</a:t>
            </a:r>
            <a:r>
              <a:rPr lang="es-MX" sz="2000" dirty="0">
                <a:solidFill>
                  <a:srgbClr val="7030A0"/>
                </a:solidFill>
              </a:rPr>
              <a:t> </a:t>
            </a:r>
            <a:r>
              <a:rPr lang="es-MX" sz="2000" b="1" dirty="0">
                <a:solidFill>
                  <a:srgbClr val="7030A0"/>
                </a:solidFill>
              </a:rPr>
              <a:t>Art. 13</a:t>
            </a:r>
            <a:r>
              <a:rPr lang="es-MX" sz="2000" dirty="0">
                <a:solidFill>
                  <a:srgbClr val="7030A0"/>
                </a:solidFill>
              </a:rPr>
              <a:t>.- El hostigamiento sexual es el ejercicio del poder, en una relación de subordinación real de la víctima frente al agresor en los ámbitos laboral y/o escolar. Se expresa en conductas verbales, físicas o ambas, relacionadas con la sexualidad de connotación lasciva</a:t>
            </a:r>
            <a:r>
              <a:rPr lang="es-MX" sz="24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4D74A21-4216-F8B9-E052-10CF53305558}"/>
              </a:ext>
            </a:extLst>
          </p:cNvPr>
          <p:cNvSpPr txBox="1"/>
          <p:nvPr/>
        </p:nvSpPr>
        <p:spPr>
          <a:xfrm>
            <a:off x="2415822" y="406709"/>
            <a:ext cx="6254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PENALES</a:t>
            </a:r>
            <a:endParaRPr lang="es-MX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331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FB36C0D-641F-60FB-3B79-1377C027BF20}"/>
              </a:ext>
            </a:extLst>
          </p:cNvPr>
          <p:cNvSpPr txBox="1"/>
          <p:nvPr/>
        </p:nvSpPr>
        <p:spPr>
          <a:xfrm>
            <a:off x="897467" y="2189750"/>
            <a:ext cx="1039706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7030A0"/>
                </a:solidFill>
              </a:rPr>
              <a:t>Estupro. – Art. 177 </a:t>
            </a:r>
            <a:r>
              <a:rPr lang="es-MX" sz="2400" dirty="0">
                <a:solidFill>
                  <a:srgbClr val="7030A0"/>
                </a:solidFill>
              </a:rPr>
              <a:t>A quien tenga cópula con persona mayor de catorce y menor de dieciocho años, obteniendo su consentimiento por medio de cualquier tipo de engaño.</a:t>
            </a:r>
            <a:r>
              <a:rPr lang="es-MX" sz="2400" b="1" dirty="0">
                <a:solidFill>
                  <a:srgbClr val="7030A0"/>
                </a:solidFill>
              </a:rPr>
              <a:t> </a:t>
            </a:r>
          </a:p>
          <a:p>
            <a:pPr lvl="0"/>
            <a:endParaRPr lang="es-MX" sz="2400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7030A0"/>
                </a:solidFill>
              </a:rPr>
              <a:t>Incesto. – Art. 179 </a:t>
            </a:r>
            <a:r>
              <a:rPr lang="es-MX" sz="2400" dirty="0">
                <a:solidFill>
                  <a:srgbClr val="7030A0"/>
                </a:solidFill>
              </a:rPr>
              <a:t>La cópula entre ascendientes y descendientes consanguíneos en línea recta o entre hermanos.</a:t>
            </a:r>
          </a:p>
          <a:p>
            <a:pPr lvl="0"/>
            <a:endParaRPr lang="es-MX" sz="2400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7030A0"/>
                </a:solidFill>
              </a:rPr>
              <a:t>Contra la Intimidad Sexual (Sexting). - Art. 180 Bis. </a:t>
            </a:r>
            <a:r>
              <a:rPr lang="es-MX" sz="2400" dirty="0">
                <a:solidFill>
                  <a:srgbClr val="7030A0"/>
                </a:solidFill>
              </a:rPr>
              <a:t>- A quien reciba u obtenga de una persona, imágenes, textos o grabaciones de voz o audiovisuales de contenido erótico o sexual y las revele o difunda sin su consentimiento y en perjuicio de su intimidad.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40FFC00-CE79-5564-38BB-E17D41604ADA}"/>
              </a:ext>
            </a:extLst>
          </p:cNvPr>
          <p:cNvSpPr txBox="1"/>
          <p:nvPr/>
        </p:nvSpPr>
        <p:spPr>
          <a:xfrm>
            <a:off x="2415822" y="406709"/>
            <a:ext cx="6254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PENALES</a:t>
            </a:r>
            <a:endParaRPr lang="es-MX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1494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B53E802-BBE7-B85E-907D-AC1C2A169A91}"/>
              </a:ext>
            </a:extLst>
          </p:cNvPr>
          <p:cNvSpPr txBox="1"/>
          <p:nvPr/>
        </p:nvSpPr>
        <p:spPr>
          <a:xfrm>
            <a:off x="2494844" y="541867"/>
            <a:ext cx="59718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>
              <a:buNone/>
            </a:pPr>
            <a:r>
              <a:rPr lang="es-MX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PENALIDADES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A8B057E-45AB-5532-0288-92B5430067D3}"/>
              </a:ext>
            </a:extLst>
          </p:cNvPr>
          <p:cNvSpPr txBox="1"/>
          <p:nvPr/>
        </p:nvSpPr>
        <p:spPr>
          <a:xfrm>
            <a:off x="1444978" y="1926552"/>
            <a:ext cx="91327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Violación. 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Art.171. </a:t>
            </a:r>
            <a:r>
              <a:rPr lang="es-MX" sz="2000" dirty="0">
                <a:solidFill>
                  <a:srgbClr val="7030A0"/>
                </a:solidFill>
              </a:rPr>
              <a:t>De 8 a 20 años 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Art.172. </a:t>
            </a:r>
            <a:r>
              <a:rPr lang="es-MX" sz="2000" dirty="0">
                <a:solidFill>
                  <a:srgbClr val="7030A0"/>
                </a:solidFill>
              </a:rPr>
              <a:t>Contra un menor de edad. De 10 a 30 años</a:t>
            </a:r>
            <a:endParaRPr lang="es-MX" sz="2000" b="1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Abuso Sexual. 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Art.173. </a:t>
            </a:r>
            <a:r>
              <a:rPr lang="es-MX" sz="2000" dirty="0">
                <a:solidFill>
                  <a:srgbClr val="7030A0"/>
                </a:solidFill>
              </a:rPr>
              <a:t>De 6 meses a 6 años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Art.174. </a:t>
            </a:r>
            <a:r>
              <a:rPr lang="es-MX" sz="2000" dirty="0">
                <a:solidFill>
                  <a:srgbClr val="7030A0"/>
                </a:solidFill>
              </a:rPr>
              <a:t>Contra un menor de 14 años. De 3 a 10 años</a:t>
            </a:r>
            <a:endParaRPr lang="es-MX" sz="2000" b="1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Hostigamiento Sexual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 176</a:t>
            </a:r>
            <a:r>
              <a:rPr lang="es-MX" sz="2000" dirty="0">
                <a:solidFill>
                  <a:srgbClr val="7030A0"/>
                </a:solidFill>
              </a:rPr>
              <a:t>. De 6 meses a 2 años 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 176</a:t>
            </a:r>
            <a:r>
              <a:rPr lang="es-MX" sz="2000" dirty="0">
                <a:solidFill>
                  <a:srgbClr val="7030A0"/>
                </a:solidFill>
              </a:rPr>
              <a:t> </a:t>
            </a:r>
            <a:r>
              <a:rPr lang="es-MX" sz="2000" b="1" dirty="0">
                <a:solidFill>
                  <a:srgbClr val="7030A0"/>
                </a:solidFill>
              </a:rPr>
              <a:t>Ter</a:t>
            </a:r>
            <a:r>
              <a:rPr lang="es-MX" sz="2000" dirty="0">
                <a:solidFill>
                  <a:srgbClr val="7030A0"/>
                </a:solidFill>
              </a:rPr>
              <a:t> 9 meses a 3 años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Estupro.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 177 </a:t>
            </a:r>
            <a:r>
              <a:rPr lang="es-MX" sz="2000" dirty="0">
                <a:solidFill>
                  <a:srgbClr val="7030A0"/>
                </a:solidFill>
              </a:rPr>
              <a:t>De 1 a 4 años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Incesto.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 179 </a:t>
            </a:r>
            <a:r>
              <a:rPr lang="es-MX" sz="2000" dirty="0">
                <a:solidFill>
                  <a:srgbClr val="7030A0"/>
                </a:solidFill>
              </a:rPr>
              <a:t>De 1 a 6 años</a:t>
            </a:r>
            <a:endParaRPr lang="es-MX" sz="2000" b="1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rgbClr val="7030A0"/>
                </a:solidFill>
              </a:rPr>
              <a:t>Contra la Intimidad Sexual (Sexting).</a:t>
            </a:r>
          </a:p>
          <a:p>
            <a:pPr marL="0" lv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Art. 180 Bis. </a:t>
            </a:r>
            <a:r>
              <a:rPr lang="es-MX" sz="2000" dirty="0">
                <a:solidFill>
                  <a:srgbClr val="7030A0"/>
                </a:solidFill>
              </a:rPr>
              <a:t>De 6 meses a 4 años y contra un menor de 14 años de 9 meses a 6 años.</a:t>
            </a:r>
          </a:p>
        </p:txBody>
      </p:sp>
    </p:spTree>
    <p:extLst>
      <p:ext uri="{BB962C8B-B14F-4D97-AF65-F5344CB8AC3E}">
        <p14:creationId xmlns:p14="http://schemas.microsoft.com/office/powerpoint/2010/main" val="2946263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94AB1236-1D06-01D3-0A23-46BDA5F3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1" y="156205"/>
            <a:ext cx="9506479" cy="1280890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¿QUÉ ES ABUSO SEXUAL INFANTIL?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20E0868F-98AD-0A4C-2D1E-9BEBCA4DB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204" y="2504268"/>
            <a:ext cx="8915400" cy="3777622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rgbClr val="7030A0"/>
                </a:solidFill>
                <a:cs typeface="Arial" panose="020B0604020202020204" pitchFamily="34" charset="0"/>
              </a:rPr>
              <a:t>Se refiere a la </a:t>
            </a:r>
            <a:r>
              <a:rPr lang="es-MX" sz="2400" b="1" dirty="0">
                <a:solidFill>
                  <a:srgbClr val="7030A0"/>
                </a:solidFill>
                <a:cs typeface="Arial" panose="020B0604020202020204" pitchFamily="34" charset="0"/>
              </a:rPr>
              <a:t>interacción del adulto que ejerce poder y/o control </a:t>
            </a:r>
            <a:r>
              <a:rPr lang="es-MX" sz="2400" dirty="0">
                <a:solidFill>
                  <a:srgbClr val="7030A0"/>
                </a:solidFill>
                <a:cs typeface="Arial" panose="020B0604020202020204" pitchFamily="34" charset="0"/>
              </a:rPr>
              <a:t>sobre niñas, niños y adolescentes para estimulación sexual de sí mismo, hacia el menor de edad y/o algún testigo, pudiendo existir o no contacto físico.</a:t>
            </a:r>
          </a:p>
          <a:p>
            <a:pPr marL="0" indent="0">
              <a:buNone/>
            </a:pPr>
            <a:endParaRPr lang="es-MX" sz="2400" dirty="0">
              <a:solidFill>
                <a:srgbClr val="7030A0"/>
              </a:solidFill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rgbClr val="7030A0"/>
                </a:solidFill>
                <a:cs typeface="Arial" panose="020B0604020202020204" pitchFamily="34" charset="0"/>
              </a:rPr>
              <a:t>También se considera abuso sexual cuando quien ejerce ese poder y/o control </a:t>
            </a:r>
            <a:r>
              <a:rPr lang="es-MX" sz="2400" b="1" dirty="0">
                <a:solidFill>
                  <a:srgbClr val="7030A0"/>
                </a:solidFill>
                <a:cs typeface="Arial" panose="020B0604020202020204" pitchFamily="34" charset="0"/>
              </a:rPr>
              <a:t>es una niña o niño de mayor edad </a:t>
            </a:r>
            <a:r>
              <a:rPr lang="es-MX" sz="2400" dirty="0">
                <a:solidFill>
                  <a:srgbClr val="7030A0"/>
                </a:solidFill>
                <a:cs typeface="Arial" panose="020B0604020202020204" pitchFamily="34" charset="0"/>
              </a:rPr>
              <a:t>que la del agredido. </a:t>
            </a:r>
          </a:p>
          <a:p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6237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35A1C62F-D9E0-1194-93AA-4FF565662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98" y="156205"/>
            <a:ext cx="950647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INDICADORES ESPECÍFICOS 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RIESGO DE ABUSO SEXUAL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A284D14D-3836-66AF-06D3-3FB7A2EC1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98" y="1830241"/>
            <a:ext cx="10531738" cy="4871554"/>
          </a:xfrm>
        </p:spPr>
        <p:txBody>
          <a:bodyPr>
            <a:normAutofit/>
          </a:bodyPr>
          <a:lstStyle/>
          <a:p>
            <a:pPr lvl="0"/>
            <a:r>
              <a:rPr lang="es-MX" sz="2000" dirty="0">
                <a:solidFill>
                  <a:srgbClr val="7030A0"/>
                </a:solidFill>
              </a:rPr>
              <a:t>Molestias evidentes (o verbalizadas) en genitales.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Dificultades para caminar o sentarse.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Uso de información inusual para la edad sobre temas sexuales.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Sensibilidad extrema al contacto o acercamiento físico.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Ataques de ira.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Mostrarse triste.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Miedo a quedarse a solas con una persona en particular.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Conocimiento de temas sexuales y/o conducta inapropiada para un niño o niña de su edad.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Escribe, dibuja, juega o sueña con imágenes atemorizantes o sexuales.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Habla de un nuevo amigo o amiga mayor.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De repente, tiene dinero, juguetes u otros regalos sin motivo alguno.</a:t>
            </a:r>
          </a:p>
          <a:p>
            <a:pPr lvl="0"/>
            <a:r>
              <a:rPr lang="es-MX" sz="2000" dirty="0">
                <a:solidFill>
                  <a:srgbClr val="7030A0"/>
                </a:solidFill>
              </a:rPr>
              <a:t>Forzar a otras personas a realizar juegos sexuales.</a:t>
            </a:r>
          </a:p>
          <a:p>
            <a:pPr marL="0" indent="0">
              <a:buNone/>
            </a:pPr>
            <a:endParaRPr lang="es-MX" sz="2000" dirty="0">
              <a:solidFill>
                <a:srgbClr val="7030A0"/>
              </a:solidFill>
              <a:cs typeface="Arial" panose="020B0604020202020204" pitchFamily="34" charset="0"/>
            </a:endParaRPr>
          </a:p>
          <a:p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1497283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bg1"/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10ACE4A0-5F29-43C6-9AEE-39EF9C39D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008" y="0"/>
            <a:ext cx="8911687" cy="128089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ABUSO SEXUAL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ABUSO SEXUAL INFANTIL VID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53" y="550859"/>
            <a:ext cx="12102850" cy="57853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8814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bg1"/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02232B4-9E4B-FD66-3661-D634CB5FD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3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06097010-B459-DE66-2A05-DDA1EACC1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444" y="238680"/>
            <a:ext cx="8596668" cy="1320800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¿QUÉ ES ACOSO ESCOLAR?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9FF8D0BD-3222-A4A6-69AD-8E88AE956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44" y="2266737"/>
            <a:ext cx="9650589" cy="3817974"/>
          </a:xfrm>
        </p:spPr>
        <p:txBody>
          <a:bodyPr>
            <a:normAutofit fontScale="77500" lnSpcReduction="20000"/>
          </a:bodyPr>
          <a:lstStyle/>
          <a:p>
            <a:r>
              <a:rPr lang="es-MX" sz="3400" dirty="0">
                <a:solidFill>
                  <a:srgbClr val="7030A0"/>
                </a:solidFill>
                <a:cs typeface="Arial" panose="020B0604020202020204" pitchFamily="34" charset="0"/>
              </a:rPr>
              <a:t>Se refiere a toda </a:t>
            </a:r>
            <a:r>
              <a:rPr lang="es-MX" sz="3400" b="1" dirty="0">
                <a:solidFill>
                  <a:srgbClr val="7030A0"/>
                </a:solidFill>
                <a:cs typeface="Arial" panose="020B0604020202020204" pitchFamily="34" charset="0"/>
              </a:rPr>
              <a:t>conducta intencional, direccionada, frecuente y en desigualdad de poder </a:t>
            </a:r>
            <a:r>
              <a:rPr lang="es-MX" sz="3400" dirty="0">
                <a:solidFill>
                  <a:srgbClr val="7030A0"/>
                </a:solidFill>
                <a:cs typeface="Arial" panose="020B0604020202020204" pitchFamily="34" charset="0"/>
              </a:rPr>
              <a:t>(ya sea física, de edad, social, económica, entre otras) que se ejerce entre alumnos/as y en el entorno escolar, con objeto de someter, explotar y causar daño. </a:t>
            </a:r>
          </a:p>
          <a:p>
            <a:r>
              <a:rPr lang="es-MX" sz="3400" b="1" dirty="0">
                <a:solidFill>
                  <a:srgbClr val="7030A0"/>
                </a:solidFill>
                <a:cs typeface="Arial" panose="020B0604020202020204" pitchFamily="34" charset="0"/>
              </a:rPr>
              <a:t>El acoso escolar se distingue </a:t>
            </a:r>
            <a:r>
              <a:rPr lang="es-MX" sz="3400" dirty="0">
                <a:solidFill>
                  <a:srgbClr val="7030A0"/>
                </a:solidFill>
                <a:cs typeface="Arial" panose="020B0604020202020204" pitchFamily="34" charset="0"/>
              </a:rPr>
              <a:t>de otras situaciones de violencia por poseer estas </a:t>
            </a:r>
            <a:r>
              <a:rPr lang="es-MX" sz="3400" b="1" dirty="0">
                <a:solidFill>
                  <a:srgbClr val="7030A0"/>
                </a:solidFill>
                <a:cs typeface="Arial" panose="020B0604020202020204" pitchFamily="34" charset="0"/>
              </a:rPr>
              <a:t>tres características fundamentales: la intención, la repetición y la duración.</a:t>
            </a:r>
          </a:p>
          <a:p>
            <a:r>
              <a:rPr lang="es-MX" sz="3400" b="1" dirty="0">
                <a:solidFill>
                  <a:srgbClr val="7030A0"/>
                </a:solidFill>
                <a:cs typeface="Arial" panose="020B0604020202020204" pitchFamily="34" charset="0"/>
              </a:rPr>
              <a:t>Es importante considerar que en las dinámicas de acoso escolar </a:t>
            </a:r>
            <a:r>
              <a:rPr lang="es-MX" sz="3400" dirty="0">
                <a:solidFill>
                  <a:srgbClr val="7030A0"/>
                </a:solidFill>
                <a:cs typeface="Arial" panose="020B0604020202020204" pitchFamily="34" charset="0"/>
              </a:rPr>
              <a:t>la atención no sólo debe estar concentrada en el agredido, sino en todas las figuras que intervienen dentro del marco escolar, tomando en cuenta que </a:t>
            </a:r>
            <a:r>
              <a:rPr lang="es-MX" sz="3400" b="1" dirty="0">
                <a:solidFill>
                  <a:srgbClr val="7030A0"/>
                </a:solidFill>
                <a:cs typeface="Arial" panose="020B0604020202020204" pitchFamily="34" charset="0"/>
              </a:rPr>
              <a:t>un mismo alumno(a) puede jugar uno o varios roles: ser acosador, agredido o testigo.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5841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24CC2017-1265-5ACB-271E-97AB66DBC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21" y="23867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INDICADORES ESPECÍFICOS </a:t>
            </a:r>
            <a:br>
              <a:rPr lang="es-MX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RIESGO POR ACOSO ESCOLAR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238160" y="2586227"/>
            <a:ext cx="9715679" cy="3631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burlan de él/ella.               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insultan.                              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dicen cosas para molestar.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dicen groserías.                 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critican.                               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ponen apodos.                  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sujeto de discriminación.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gritan.                                                   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ignoran.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r="58785"/>
          <a:stretch/>
        </p:blipFill>
        <p:spPr>
          <a:xfrm>
            <a:off x="5849257" y="2586227"/>
            <a:ext cx="4804229" cy="291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54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66616ABC-78FE-7E91-594B-FD1D71535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65" y="156205"/>
            <a:ext cx="10137421" cy="1530162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 CONSIDERAN TIPOS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ACOSO ESCOLAR: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xmlns="" id="{82993BD8-230B-85FD-6204-379AF7F85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244" y="1990616"/>
            <a:ext cx="10453511" cy="456313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rgbClr val="7030A0"/>
                </a:solidFill>
              </a:rPr>
              <a:t>Acoso Verbal</a:t>
            </a:r>
            <a:r>
              <a:rPr lang="es-MX" sz="2400" dirty="0">
                <a:solidFill>
                  <a:srgbClr val="7030A0"/>
                </a:solidFill>
              </a:rPr>
              <a:t>. – consiste en </a:t>
            </a:r>
            <a:r>
              <a:rPr lang="es-MX" sz="2400" b="1" dirty="0">
                <a:solidFill>
                  <a:srgbClr val="7030A0"/>
                </a:solidFill>
              </a:rPr>
              <a:t>expresar de manera directa o indirecta </a:t>
            </a:r>
            <a:r>
              <a:rPr lang="es-MX" sz="2400" dirty="0">
                <a:solidFill>
                  <a:srgbClr val="7030A0"/>
                </a:solidFill>
              </a:rPr>
              <a:t>entre las alumnas y/o alumnos </a:t>
            </a:r>
            <a:r>
              <a:rPr lang="es-MX" sz="2400" b="1" dirty="0">
                <a:solidFill>
                  <a:srgbClr val="7030A0"/>
                </a:solidFill>
              </a:rPr>
              <a:t>palabras desagradables o agresivas, cuya intención sea humillar, amenazar o intimidar al otro</a:t>
            </a:r>
            <a:r>
              <a:rPr lang="es-MX" sz="2400" dirty="0">
                <a:solidFill>
                  <a:srgbClr val="7030A0"/>
                </a:solidFill>
              </a:rPr>
              <a:t>, se incluyen burlas, apodos, ofensas.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rgbClr val="7030A0"/>
                </a:solidFill>
              </a:rPr>
              <a:t>Acoso Social</a:t>
            </a:r>
            <a:r>
              <a:rPr lang="es-MX" sz="2400" dirty="0">
                <a:solidFill>
                  <a:srgbClr val="7030A0"/>
                </a:solidFill>
              </a:rPr>
              <a:t>. – consiste en </a:t>
            </a:r>
            <a:r>
              <a:rPr lang="es-MX" sz="2400" b="1" dirty="0">
                <a:solidFill>
                  <a:srgbClr val="7030A0"/>
                </a:solidFill>
              </a:rPr>
              <a:t>lesionar emocionalmente las relaciones </a:t>
            </a:r>
            <a:r>
              <a:rPr lang="es-MX" sz="2400" dirty="0">
                <a:solidFill>
                  <a:srgbClr val="7030A0"/>
                </a:solidFill>
              </a:rPr>
              <a:t>de un alumno(a) con otro u otros, </a:t>
            </a:r>
            <a:r>
              <a:rPr lang="es-MX" sz="2400" b="1" dirty="0">
                <a:solidFill>
                  <a:srgbClr val="7030A0"/>
                </a:solidFill>
              </a:rPr>
              <a:t>aislarlo, no tomarlo en cuenta o marginarlo</a:t>
            </a:r>
            <a:r>
              <a:rPr lang="es-MX" sz="2400" dirty="0">
                <a:solidFill>
                  <a:srgbClr val="7030A0"/>
                </a:solidFill>
              </a:rPr>
              <a:t>. Puede ser directo o indirecto, como </a:t>
            </a:r>
            <a:r>
              <a:rPr lang="es-MX" sz="2400" b="1" dirty="0">
                <a:solidFill>
                  <a:srgbClr val="7030A0"/>
                </a:solidFill>
              </a:rPr>
              <a:t>divulgar rumores de sus actividades personales y avergonzarlo en público. 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rgbClr val="7030A0"/>
                </a:solidFill>
              </a:rPr>
              <a:t>Acoso Físico</a:t>
            </a:r>
            <a:r>
              <a:rPr lang="es-MX" sz="2400" dirty="0">
                <a:solidFill>
                  <a:srgbClr val="7030A0"/>
                </a:solidFill>
              </a:rPr>
              <a:t>. – la </a:t>
            </a:r>
            <a:r>
              <a:rPr lang="es-MX" sz="2400" b="1" dirty="0">
                <a:solidFill>
                  <a:srgbClr val="7030A0"/>
                </a:solidFill>
              </a:rPr>
              <a:t>acción continúa </a:t>
            </a:r>
            <a:r>
              <a:rPr lang="es-MX" sz="2400" dirty="0">
                <a:solidFill>
                  <a:srgbClr val="7030A0"/>
                </a:solidFill>
              </a:rPr>
              <a:t>de un alumno(a) o bien de alumnas y alumnos para </a:t>
            </a:r>
            <a:r>
              <a:rPr lang="es-MX" sz="2400" b="1" dirty="0">
                <a:solidFill>
                  <a:srgbClr val="7030A0"/>
                </a:solidFill>
              </a:rPr>
              <a:t>lastimar u ocasionar lesiones corporales a otro o deteriorar sus pertenencias</a:t>
            </a:r>
            <a:r>
              <a:rPr lang="es-MX" sz="2400" dirty="0">
                <a:solidFill>
                  <a:srgbClr val="7030A0"/>
                </a:solidFill>
              </a:rPr>
              <a:t>, esto incluye patear, pellizcar, escupir, empujar, esconder sus cosas.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rgbClr val="7030A0"/>
                </a:solidFill>
              </a:rPr>
              <a:t>Ciberacoso</a:t>
            </a:r>
            <a:r>
              <a:rPr lang="es-MX" sz="2400" dirty="0">
                <a:solidFill>
                  <a:srgbClr val="7030A0"/>
                </a:solidFill>
              </a:rPr>
              <a:t>. – es acoso o </a:t>
            </a:r>
            <a:r>
              <a:rPr lang="es-MX" sz="2400" b="1" dirty="0">
                <a:solidFill>
                  <a:srgbClr val="7030A0"/>
                </a:solidFill>
              </a:rPr>
              <a:t>intimidación por medio de la tecnología digital</a:t>
            </a:r>
            <a:r>
              <a:rPr lang="es-MX" sz="2400" dirty="0">
                <a:solidFill>
                  <a:srgbClr val="7030A0"/>
                </a:solidFill>
              </a:rPr>
              <a:t>, redes sociales, mensajería, juegos, (teléfonos móviles, Tablet, lap- top).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3712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1"/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843A76-EF8F-422F-AEA6-43DC0C76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0"/>
            <a:ext cx="8911687" cy="128089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ACOSO ESCOLAR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ACOSO ESCOLAR VID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311" y="560070"/>
            <a:ext cx="11988800" cy="5829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0840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7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6B1FEEF-1490-F618-3EFF-508D82788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8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644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96BA9D4B-3B23-A96E-15E7-39E35026B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822" y="237067"/>
            <a:ext cx="8596668" cy="1320800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¿QUÉ ES MALTRATO?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34401EC9-AA1E-1FB0-E287-F38D991C1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298" y="1726797"/>
            <a:ext cx="10795403" cy="4956629"/>
          </a:xfrm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rgbClr val="7030A0"/>
                </a:solidFill>
              </a:rPr>
              <a:t>La organización Mundial de la Salud, define el maltrato infantil como los abusos y la desatención de que son objetos los menores de 18 años </a:t>
            </a:r>
            <a:r>
              <a:rPr lang="es-MX" sz="2400" dirty="0">
                <a:solidFill>
                  <a:srgbClr val="7030A0"/>
                </a:solidFill>
              </a:rPr>
              <a:t>e incluye todos los tipos de maltrato físico o psicológico, abuso sexual, desatención, negligencia y explotación comercial o de otro tipo que causen puedan causar un daño a la salud, desarrollo o dignidad de la niña, niño o adolescente y pone en peligro su supervivencia.</a:t>
            </a:r>
          </a:p>
          <a:p>
            <a:r>
              <a:rPr lang="es-MX" sz="2400" b="1" dirty="0">
                <a:solidFill>
                  <a:srgbClr val="7030A0"/>
                </a:solidFill>
              </a:rPr>
              <a:t>El maltrato causa estrés y se asocia al trastorno del desarrollo cerebral temprano</a:t>
            </a:r>
            <a:r>
              <a:rPr lang="es-MX" sz="2400" dirty="0">
                <a:solidFill>
                  <a:srgbClr val="7030A0"/>
                </a:solidFill>
              </a:rPr>
              <a:t>. Los casos extremos de estrés pueden alterar el desarrollo de los sistemas nerviosos e inmunitario</a:t>
            </a:r>
            <a:r>
              <a:rPr lang="es-MX" sz="2400" b="1" dirty="0">
                <a:solidFill>
                  <a:srgbClr val="7030A0"/>
                </a:solidFill>
              </a:rPr>
              <a:t>. En consecuencia, los adultos que han sufrido maltrato en la infancia, corren mayor riesgo de sufrir problemas conductuales, físicos y mentales.</a:t>
            </a:r>
          </a:p>
          <a:p>
            <a:r>
              <a:rPr lang="es-MX" sz="2400" dirty="0">
                <a:solidFill>
                  <a:srgbClr val="7030A0"/>
                </a:solidFill>
                <a:cs typeface="Arial" panose="020B0604020202020204" pitchFamily="34" charset="0"/>
              </a:rPr>
              <a:t>Es el uso de la fuerza o poder a través de la violencia física, psicológica, emocional y/o negligencia u omisión que ejerza </a:t>
            </a:r>
            <a:r>
              <a:rPr lang="es-MX" sz="2400" b="1" dirty="0">
                <a:solidFill>
                  <a:srgbClr val="7030A0"/>
                </a:solidFill>
                <a:cs typeface="Arial" panose="020B0604020202020204" pitchFamily="34" charset="0"/>
              </a:rPr>
              <a:t>cualquier trabajador al servicio de la educación. 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2786282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4D635256-4DB9-348E-8951-9F1FCE22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9" y="156205"/>
            <a:ext cx="8911687" cy="1280890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CÓDIGO PENAL DEL ESTADO </a:t>
            </a:r>
            <a:endParaRPr lang="es-MX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2A24C387-67EA-6FD0-FF17-4960EA514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519" y="1767499"/>
            <a:ext cx="11041852" cy="4934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7030A0"/>
                </a:solidFill>
              </a:rPr>
              <a:t>VIOLENCIA FAMILIAR.</a:t>
            </a:r>
          </a:p>
          <a:p>
            <a:r>
              <a:rPr lang="es-ES" sz="2000" b="1" dirty="0">
                <a:solidFill>
                  <a:srgbClr val="7030A0"/>
                </a:solidFill>
              </a:rPr>
              <a:t>Art. 193. </a:t>
            </a:r>
            <a:r>
              <a:rPr lang="es-MX" sz="2000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quien </a:t>
            </a:r>
            <a:r>
              <a:rPr lang="es-MX" sz="2000" b="1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ejerza algún acto abusivo de poder u omisión intencional</a:t>
            </a:r>
            <a:r>
              <a:rPr lang="es-MX" sz="2000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dirigido a dominar, controlar o agredir de manera física, psicológica, patrimonial, económica o sexual, dentro o fuera del domicilio familiar, sobre alguna persona a la que esté, o haya estado unida, por un vínculo matrimonial, de parentesco por consanguinidad, afinidad o civil; tutela o curatela; concubinato; o bien, que haya tenido o tenga alguna relación afectiva o sentimental de hecho.</a:t>
            </a:r>
          </a:p>
          <a:p>
            <a:r>
              <a:rPr lang="es-MX" sz="2000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 le impondrá de uno a cinco años de prisión y el tratamiento integral especializado enfocado a la erradicación de la violencia familiar.</a:t>
            </a:r>
            <a:endParaRPr lang="es-ES" sz="2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sz="2000" b="1" dirty="0">
                <a:solidFill>
                  <a:srgbClr val="7030A0"/>
                </a:solidFill>
              </a:rPr>
              <a:t>MALTRATO INFANTIL</a:t>
            </a:r>
          </a:p>
          <a:p>
            <a:r>
              <a:rPr lang="es-MX" sz="2000" b="1" dirty="0">
                <a:solidFill>
                  <a:srgbClr val="7030A0"/>
                </a:solidFill>
              </a:rPr>
              <a:t>Artículo 184 Ter. </a:t>
            </a:r>
            <a:r>
              <a:rPr lang="es-MX" sz="2000" dirty="0">
                <a:solidFill>
                  <a:srgbClr val="7030A0"/>
                </a:solidFill>
              </a:rPr>
              <a:t>Comete el delito de maltrato infantil, </a:t>
            </a:r>
            <a:r>
              <a:rPr lang="es-MX" sz="2000" b="1" dirty="0">
                <a:solidFill>
                  <a:srgbClr val="7030A0"/>
                </a:solidFill>
              </a:rPr>
              <a:t>cualquier persona distinta al agente de la violencia familiar </a:t>
            </a:r>
            <a:r>
              <a:rPr lang="es-MX" sz="2000" dirty="0">
                <a:solidFill>
                  <a:srgbClr val="7030A0"/>
                </a:solidFill>
              </a:rPr>
              <a:t>contemplada en el artículo 193 de este Código, </a:t>
            </a:r>
            <a:r>
              <a:rPr lang="es-MX" sz="2000" b="1" dirty="0">
                <a:solidFill>
                  <a:srgbClr val="7030A0"/>
                </a:solidFill>
              </a:rPr>
              <a:t>que ejerza algún acto abusivo de poder u omisión intencional que agreda física, psicológica, emocional o sexual</a:t>
            </a:r>
            <a:r>
              <a:rPr lang="es-MX" sz="2000" dirty="0">
                <a:solidFill>
                  <a:srgbClr val="7030A0"/>
                </a:solidFill>
              </a:rPr>
              <a:t>, </a:t>
            </a:r>
            <a:r>
              <a:rPr lang="es-MX" sz="2000" b="1" dirty="0">
                <a:solidFill>
                  <a:srgbClr val="7030A0"/>
                </a:solidFill>
              </a:rPr>
              <a:t>a una persona menor de dieciocho años</a:t>
            </a:r>
            <a:r>
              <a:rPr lang="es-MX" sz="2000" dirty="0">
                <a:solidFill>
                  <a:srgbClr val="7030A0"/>
                </a:solidFill>
              </a:rPr>
              <a:t>, </a:t>
            </a:r>
            <a:r>
              <a:rPr lang="es-MX" sz="2000" b="1" dirty="0">
                <a:solidFill>
                  <a:srgbClr val="7030A0"/>
                </a:solidFill>
              </a:rPr>
              <a:t>que esté sujeta a su custodia, vigilancia, educación, enseñanza o cuidado.</a:t>
            </a:r>
          </a:p>
          <a:p>
            <a:r>
              <a:rPr lang="es-MX" sz="2000" dirty="0">
                <a:solidFill>
                  <a:srgbClr val="7030A0"/>
                </a:solidFill>
              </a:rPr>
              <a:t>A quien cometa este delito, se le impondrá de uno a cuatro años de prisión y de cien a trescientos días multa.</a:t>
            </a:r>
            <a:endParaRPr lang="es-ES" sz="2000" dirty="0">
              <a:solidFill>
                <a:srgbClr val="7030A0"/>
              </a:solidFill>
            </a:endParaRPr>
          </a:p>
          <a:p>
            <a:endParaRPr lang="es-MX" dirty="0">
              <a:solidFill>
                <a:srgbClr val="7030A0"/>
              </a:solidFill>
            </a:endParaRPr>
          </a:p>
          <a:p>
            <a:endParaRPr lang="es-MX" b="1" dirty="0">
              <a:solidFill>
                <a:srgbClr val="7030A0"/>
              </a:solidFill>
            </a:endParaRPr>
          </a:p>
          <a:p>
            <a:endParaRPr lang="es-MX" b="1" dirty="0">
              <a:solidFill>
                <a:srgbClr val="7030A0"/>
              </a:solidFill>
            </a:endParaRPr>
          </a:p>
          <a:p>
            <a:endParaRPr lang="es-MX" dirty="0">
              <a:solidFill>
                <a:srgbClr val="7030A0"/>
              </a:solidFill>
            </a:endParaRPr>
          </a:p>
          <a:p>
            <a:endParaRPr lang="es-ES" dirty="0">
              <a:solidFill>
                <a:srgbClr val="7030A0"/>
              </a:solidFill>
            </a:endParaRPr>
          </a:p>
          <a:p>
            <a:endParaRPr lang="es-ES" dirty="0">
              <a:solidFill>
                <a:srgbClr val="7030A0"/>
              </a:solidFill>
            </a:endParaRPr>
          </a:p>
          <a:p>
            <a:endParaRPr lang="es-MX" sz="1800" dirty="0">
              <a:solidFill>
                <a:srgbClr val="7030A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5013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6B38DCF1-ECB1-13A7-3103-5A6C94164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00" y="156205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LEY GENERAL DE LOS DERECHOS DE NNA</a:t>
            </a:r>
            <a:endParaRPr lang="es-MX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F7A1FE2F-D749-787E-FBD8-44977A759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327" y="2058083"/>
            <a:ext cx="10038700" cy="4643712"/>
          </a:xfrm>
        </p:spPr>
        <p:txBody>
          <a:bodyPr>
            <a:noAutofit/>
          </a:bodyPr>
          <a:lstStyle/>
          <a:p>
            <a:r>
              <a:rPr lang="es-E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47 </a:t>
            </a:r>
            <a:r>
              <a:rPr lang="es-ES" sz="2000" dirty="0">
                <a:solidFill>
                  <a:srgbClr val="7030A0"/>
                </a:solidFill>
              </a:rPr>
              <a:t>Las autoridades federales, de las entidades federativas, municipales y de las demarcaciones territoriales de la Ciudad de México, en el ámbito de sus respectivas competencias, </a:t>
            </a:r>
            <a:r>
              <a:rPr lang="es-ES" sz="2000" b="1" dirty="0">
                <a:solidFill>
                  <a:srgbClr val="7030A0"/>
                </a:solidFill>
              </a:rPr>
              <a:t>están obligadas a tomar las medidas necesarias para prevenir, atender y sancionar los casos </a:t>
            </a:r>
            <a:r>
              <a:rPr lang="es-ES" sz="2000" dirty="0">
                <a:solidFill>
                  <a:srgbClr val="7030A0"/>
                </a:solidFill>
              </a:rPr>
              <a:t>en que niñas, niños o adolescentes se vean afectados por:</a:t>
            </a:r>
          </a:p>
          <a:p>
            <a:pPr marL="514350" indent="-514350">
              <a:buFont typeface="+mj-lt"/>
              <a:buAutoNum type="romanUcPeriod"/>
            </a:pPr>
            <a:r>
              <a:rPr lang="es-MX" sz="2000" dirty="0">
                <a:solidFill>
                  <a:srgbClr val="7030A0"/>
                </a:solidFill>
              </a:rPr>
              <a:t>El descuido, negligencia, abandono o abuso físico, psicológico o sexual; </a:t>
            </a:r>
          </a:p>
          <a:p>
            <a:pPr marL="0" indent="0">
              <a:buNone/>
            </a:pPr>
            <a:r>
              <a:rPr lang="es-ES" sz="2000" dirty="0">
                <a:solidFill>
                  <a:srgbClr val="7030A0"/>
                </a:solidFill>
              </a:rPr>
              <a:t>VIII.  </a:t>
            </a:r>
            <a:r>
              <a:rPr lang="es-ES" sz="2000" b="1" dirty="0">
                <a:solidFill>
                  <a:srgbClr val="7030A0"/>
                </a:solidFill>
              </a:rPr>
              <a:t>El castigo corporal y humillante.</a:t>
            </a:r>
          </a:p>
          <a:p>
            <a:pPr marL="0" indent="0">
              <a:buNone/>
            </a:pPr>
            <a:r>
              <a:rPr lang="es-ES" sz="2000" b="1" dirty="0">
                <a:solidFill>
                  <a:srgbClr val="7030A0"/>
                </a:solidFill>
              </a:rPr>
              <a:t>Las niñas, niños y adolescentes tienen derecho a recibir orientación, educación, cuidado y crianza de su madre, su padre </a:t>
            </a:r>
            <a:r>
              <a:rPr lang="es-ES" sz="2000" dirty="0">
                <a:solidFill>
                  <a:srgbClr val="7030A0"/>
                </a:solidFill>
              </a:rPr>
              <a:t>o de quienes ejerzan la patria potestad, tutela o guarda y custodia, </a:t>
            </a:r>
            <a:r>
              <a:rPr lang="es-ES" sz="2000" b="1" dirty="0">
                <a:solidFill>
                  <a:srgbClr val="7030A0"/>
                </a:solidFill>
              </a:rPr>
              <a:t>así como de los encargados y el personal de instituciones educativas</a:t>
            </a:r>
            <a:r>
              <a:rPr lang="es-ES" sz="2000" dirty="0">
                <a:solidFill>
                  <a:srgbClr val="7030A0"/>
                </a:solidFill>
              </a:rPr>
              <a:t>, deportivas, religiosas, de salud, de asistencia social, y de cualquier otra índole que brinde asistencia a niñas, niños y adolescentes, </a:t>
            </a:r>
            <a:r>
              <a:rPr lang="es-ES" sz="2000" b="1" dirty="0">
                <a:solidFill>
                  <a:srgbClr val="7030A0"/>
                </a:solidFill>
              </a:rPr>
              <a:t>sin que, en modo alguno, se autorice a estos el uso del castigo corporal ni el castigo humillante</a:t>
            </a:r>
            <a:r>
              <a:rPr lang="es-ES" sz="2000" dirty="0">
                <a:solidFill>
                  <a:srgbClr val="7030A0"/>
                </a:solidFill>
              </a:rPr>
              <a:t>. 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7030A0"/>
                </a:solidFill>
              </a:rPr>
              <a:t> </a:t>
            </a:r>
          </a:p>
          <a:p>
            <a:pPr marL="0" indent="0">
              <a:buNone/>
            </a:pPr>
            <a:endParaRPr lang="es-MX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390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EEB309E-A7A0-A1CF-6219-7BA93F80526E}"/>
              </a:ext>
            </a:extLst>
          </p:cNvPr>
          <p:cNvSpPr txBox="1"/>
          <p:nvPr/>
        </p:nvSpPr>
        <p:spPr>
          <a:xfrm>
            <a:off x="1286934" y="1946407"/>
            <a:ext cx="92004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7030A0"/>
                </a:solidFill>
              </a:rPr>
              <a:t>Castigo corporal o físico </a:t>
            </a:r>
          </a:p>
          <a:p>
            <a:r>
              <a:rPr lang="es-ES" sz="2400" dirty="0">
                <a:solidFill>
                  <a:srgbClr val="7030A0"/>
                </a:solidFill>
              </a:rPr>
              <a:t>Es todo aquel acto cometido en contra de niñas, niños y adolescentes en el que se utilice la fuerza física, incluyendo golpes con la mano o con algún objeto, empujones, pellizcos, mordidas, tirones de cabello o de las orejas, obligar a sostener posturas incómodas, quemaduras, ingesta de alimentos hirviendo u otros productos o cualquier otro acto que tenga como objeto causar dolor o malestar, aunque sea leve.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7030A0"/>
                </a:solidFill>
              </a:rPr>
              <a:t>Castigo humillante </a:t>
            </a:r>
          </a:p>
          <a:p>
            <a:r>
              <a:rPr lang="es-ES" sz="2400" dirty="0">
                <a:solidFill>
                  <a:srgbClr val="7030A0"/>
                </a:solidFill>
              </a:rPr>
              <a:t>Es cualquier trato ofensivo, denigrante, desvalorizador, estigmatizante, ridiculizador y de menosprecio, y cualquier acto que tenga como objetivo provocar dolor, amenaza, molestia o humillación cometido en contra de niñas, niños y adolescentes. </a:t>
            </a:r>
            <a:endParaRPr lang="es-MX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37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A56DF448-A865-2407-E534-38239097A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42" y="235450"/>
            <a:ext cx="9791926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INDICADORES ESPECÍFICOS 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RIESGO POR MALTRATO </a:t>
            </a:r>
            <a:endParaRPr lang="es-MX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Marcador de contenido 4">
            <a:extLst>
              <a:ext uri="{FF2B5EF4-FFF2-40B4-BE49-F238E27FC236}">
                <a16:creationId xmlns:a16="http://schemas.microsoft.com/office/drawing/2014/main" xmlns="" id="{24803F68-6743-A3A3-D00E-3B0DA846B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412" y="1860897"/>
            <a:ext cx="11005055" cy="484089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Físicos: moretones, quemaduras, mordeduras, falta de cabello, fracturas, laceraciones, raspaduras, heridas visibles.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Poca higiene personal, falta de cuidado médico y/o dental, enfermedades frecuentes.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Cautela o rechazo al contacto físico con adultos en la escuela.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Sometimiento ante pares y adultos.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Conductas extremas (agresividad o rechazos extremos en acercamiento con otros adolescentes o adultos).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Conductas no “esperadas” o difíciles de comprender para quién observa.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Temor manifiesto a sus padres, madres o tutores(as) o adultos en casa.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Expresión de angustia al llegar o finalizar la jornada e irse de la escuela.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s-MX" sz="19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Trastornos de sueño: somnolencia, tendencia a quedarse dormido(a) en clase.</a:t>
            </a:r>
            <a:endParaRPr lang="es-MX" sz="19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6237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1"/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E26A94-8051-4794-876B-115789501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0"/>
            <a:ext cx="8911687" cy="128089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MALTRATO INFANTIL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MALTRATO INFANTIL VID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593472"/>
            <a:ext cx="12192000" cy="6293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1434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73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9B18ACC0-F423-FFE2-92E9-807B9E974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9" y="212782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PREVENCIÓN DE LA VIOLENCIA </a:t>
            </a:r>
            <a:b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 LAS ESCUELAS</a:t>
            </a:r>
            <a:endParaRPr lang="es-MX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D9BF799F-14C7-1564-F6B8-879E7309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369" y="1969502"/>
            <a:ext cx="9757119" cy="43861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dirty="0">
                <a:solidFill>
                  <a:srgbClr val="7030A0"/>
                </a:solidFill>
              </a:rPr>
              <a:t>Las medidas de prevención </a:t>
            </a:r>
            <a:r>
              <a:rPr lang="es-MX" sz="2400" b="1" dirty="0">
                <a:solidFill>
                  <a:srgbClr val="7030A0"/>
                </a:solidFill>
              </a:rPr>
              <a:t>tienen la finalidad de evitar la incidencia de actos de violencia a través de la implementación de estrategias destinadas a informar, sensibilizar, capacitar</a:t>
            </a:r>
            <a:r>
              <a:rPr lang="es-MX" sz="2400" dirty="0">
                <a:solidFill>
                  <a:srgbClr val="7030A0"/>
                </a:solidFill>
              </a:rPr>
              <a:t> a las y los integrantes de la comunidad educativa.</a:t>
            </a:r>
          </a:p>
          <a:p>
            <a:pPr marL="0" indent="0" algn="ctr">
              <a:buNone/>
            </a:pPr>
            <a:r>
              <a:rPr lang="es-MX" sz="2400" b="1" dirty="0">
                <a:solidFill>
                  <a:srgbClr val="7030A0"/>
                </a:solidFill>
              </a:rPr>
              <a:t>Medidas Generales de Prevención:</a:t>
            </a:r>
          </a:p>
          <a:p>
            <a:pPr lvl="0"/>
            <a:r>
              <a:rPr lang="es-MX" sz="2400" dirty="0">
                <a:solidFill>
                  <a:srgbClr val="7030A0"/>
                </a:solidFill>
              </a:rPr>
              <a:t>Promover una </a:t>
            </a:r>
            <a:r>
              <a:rPr lang="es-MX" sz="2400" b="1" dirty="0">
                <a:solidFill>
                  <a:srgbClr val="7030A0"/>
                </a:solidFill>
              </a:rPr>
              <a:t>cultura de Paz y No violencia</a:t>
            </a:r>
            <a:r>
              <a:rPr lang="es-MX" sz="2400" dirty="0">
                <a:solidFill>
                  <a:srgbClr val="7030A0"/>
                </a:solidFill>
              </a:rPr>
              <a:t> en las escuelas.</a:t>
            </a:r>
          </a:p>
          <a:p>
            <a:pPr lvl="0"/>
            <a:r>
              <a:rPr lang="es-MX" sz="2400" b="1" dirty="0">
                <a:solidFill>
                  <a:srgbClr val="7030A0"/>
                </a:solidFill>
              </a:rPr>
              <a:t>Informar a la comunidad educativa </a:t>
            </a:r>
            <a:r>
              <a:rPr lang="es-MX" sz="2400" dirty="0">
                <a:solidFill>
                  <a:srgbClr val="7030A0"/>
                </a:solidFill>
              </a:rPr>
              <a:t>sobre los diferentes tipos y modalidades de violencia, así como los mecanismos para actuar en cualquiera de sus casos.</a:t>
            </a:r>
          </a:p>
          <a:p>
            <a:pPr lvl="0"/>
            <a:r>
              <a:rPr lang="es-MX" sz="2400" b="1" dirty="0">
                <a:solidFill>
                  <a:srgbClr val="7030A0"/>
                </a:solidFill>
              </a:rPr>
              <a:t>Difundir este protocolo </a:t>
            </a:r>
            <a:r>
              <a:rPr lang="es-MX" sz="2400" dirty="0">
                <a:solidFill>
                  <a:srgbClr val="7030A0"/>
                </a:solidFill>
              </a:rPr>
              <a:t>en la comunidad educativa.</a:t>
            </a:r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919197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6F1A0B-C36B-EF23-8095-2E3715164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683" y="156205"/>
            <a:ext cx="2404317" cy="101994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6FD0B79B-54CA-CCC5-08B8-38433DECC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08" y="515750"/>
            <a:ext cx="8596668" cy="1320800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RESPONSABILIDADES DE DOCENTES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3E6BF00A-BDB3-E3BE-43A8-409016436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35" y="1836550"/>
            <a:ext cx="10469051" cy="4888088"/>
          </a:xfrm>
        </p:spPr>
        <p:txBody>
          <a:bodyPr>
            <a:normAutofit/>
          </a:bodyPr>
          <a:lstStyle/>
          <a:p>
            <a:pPr lvl="0"/>
            <a:r>
              <a:rPr lang="es-MX" sz="1900" b="1" dirty="0">
                <a:solidFill>
                  <a:srgbClr val="7030A0"/>
                </a:solidFill>
              </a:rPr>
              <a:t>Conocer y aplicar los documentos normativos y de organización escolar </a:t>
            </a:r>
            <a:r>
              <a:rPr lang="es-MX" sz="1900" dirty="0">
                <a:solidFill>
                  <a:srgbClr val="7030A0"/>
                </a:solidFill>
              </a:rPr>
              <a:t>expedidos por la Secretaría de Educación Pública a través de cada una de las Autoridades Educativas Locales y los de carácter interno del plantel.</a:t>
            </a:r>
          </a:p>
          <a:p>
            <a:pPr lvl="0"/>
            <a:r>
              <a:rPr lang="es-MX" sz="1900" b="1" dirty="0">
                <a:solidFill>
                  <a:srgbClr val="7030A0"/>
                </a:solidFill>
              </a:rPr>
              <a:t>Contar con formación en derechos humanos para trabajar con el plan y los programas de estudio</a:t>
            </a:r>
            <a:r>
              <a:rPr lang="es-MX" sz="1900" dirty="0">
                <a:solidFill>
                  <a:srgbClr val="7030A0"/>
                </a:solidFill>
              </a:rPr>
              <a:t> desde un enfoque de derechos y favorecer los aprendizajes relacionados con valores, actitudes y habilidades en educación para la salud, educación integral en sexualidad, prevención de la violencia, entre otros.</a:t>
            </a:r>
          </a:p>
          <a:p>
            <a:pPr lvl="0"/>
            <a:r>
              <a:rPr lang="es-MX" sz="1900" dirty="0">
                <a:solidFill>
                  <a:srgbClr val="7030A0"/>
                </a:solidFill>
              </a:rPr>
              <a:t>Conocer la </a:t>
            </a:r>
            <a:r>
              <a:rPr lang="es-MX" sz="1900" b="1" dirty="0">
                <a:solidFill>
                  <a:srgbClr val="7030A0"/>
                </a:solidFill>
              </a:rPr>
              <a:t>LGDNNA</a:t>
            </a:r>
            <a:r>
              <a:rPr lang="es-MX" sz="1900" dirty="0">
                <a:solidFill>
                  <a:srgbClr val="7030A0"/>
                </a:solidFill>
              </a:rPr>
              <a:t>.</a:t>
            </a:r>
          </a:p>
          <a:p>
            <a:pPr lvl="0"/>
            <a:r>
              <a:rPr lang="es-MX" sz="1900" b="1" dirty="0">
                <a:solidFill>
                  <a:srgbClr val="7030A0"/>
                </a:solidFill>
              </a:rPr>
              <a:t>Observar y estar alerta ante cualquier cambio de conducta del alumnado dentro y fuera del aula</a:t>
            </a:r>
            <a:r>
              <a:rPr lang="es-MX" sz="1900" dirty="0">
                <a:solidFill>
                  <a:srgbClr val="7030A0"/>
                </a:solidFill>
              </a:rPr>
              <a:t>, informar a la autoridad inmediata cualquier hallazgo y/o indicador asociado a la posibilidad de abuso sexual infantil.</a:t>
            </a:r>
          </a:p>
          <a:p>
            <a:pPr lvl="0"/>
            <a:r>
              <a:rPr lang="es-MX" sz="1900" b="1" dirty="0">
                <a:solidFill>
                  <a:srgbClr val="7030A0"/>
                </a:solidFill>
              </a:rPr>
              <a:t>Aplicar</a:t>
            </a:r>
            <a:r>
              <a:rPr lang="es-MX" sz="1900" dirty="0">
                <a:solidFill>
                  <a:srgbClr val="7030A0"/>
                </a:solidFill>
              </a:rPr>
              <a:t> durante la jornada escolar </a:t>
            </a:r>
            <a:r>
              <a:rPr lang="es-MX" sz="1900" b="1" dirty="0">
                <a:solidFill>
                  <a:srgbClr val="7030A0"/>
                </a:solidFill>
              </a:rPr>
              <a:t>las acciones que se señalen en este protocolo</a:t>
            </a:r>
            <a:r>
              <a:rPr lang="es-MX" sz="1900" dirty="0">
                <a:solidFill>
                  <a:srgbClr val="7030A0"/>
                </a:solidFill>
              </a:rPr>
              <a:t>.</a:t>
            </a:r>
          </a:p>
          <a:p>
            <a:pPr lvl="0"/>
            <a:r>
              <a:rPr lang="es-MX" sz="1900" b="1" dirty="0">
                <a:solidFill>
                  <a:srgbClr val="7030A0"/>
                </a:solidFill>
              </a:rPr>
              <a:t>Reportar a su autoridad inmediata cualquier situación de riesgo </a:t>
            </a:r>
            <a:r>
              <a:rPr lang="es-MX" sz="1900" dirty="0">
                <a:solidFill>
                  <a:srgbClr val="7030A0"/>
                </a:solidFill>
              </a:rPr>
              <a:t>para niñas, niños y adolescentes que se observe en las áreas de servicio, patios y demás instalaciones del plantel.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5768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ralelogramo 1"/>
          <p:cNvSpPr/>
          <p:nvPr/>
        </p:nvSpPr>
        <p:spPr>
          <a:xfrm>
            <a:off x="9603940" y="232227"/>
            <a:ext cx="2588059" cy="1030515"/>
          </a:xfrm>
          <a:prstGeom prst="parallelogram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D4C57C3-BE84-F47B-7F04-FE545FD92D6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597" y="266209"/>
            <a:ext cx="2428402" cy="996533"/>
          </a:xfrm>
          <a:prstGeom prst="rect">
            <a:avLst/>
          </a:prstGeom>
          <a:noFill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AD15278-6E55-6B67-A0C2-030C69B1DB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9" y="232227"/>
            <a:ext cx="771507" cy="108828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21AD6FC5-89B4-D35C-1759-7766C021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6" y="232227"/>
            <a:ext cx="7755636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RESPONSABILIDAD</a:t>
            </a:r>
            <a:endParaRPr lang="es-MX" sz="40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06286" y="2076365"/>
            <a:ext cx="102286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 obligación de toda persona que tenga conocimiento de casos de niñas, niños y adolescentes que sufran o hayan sufrido, en cualquier forma, violación de sus derechos, como en el caso del abuso sexual o maltrato infantil, hacerlo del conocimiento inmediato de las autoridades competentes.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Guardar silencio sobre un acto de abuso sexual o maltrato infantil implica corresponsabilidad por omisión.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283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ralelogramo 1"/>
          <p:cNvSpPr/>
          <p:nvPr/>
        </p:nvSpPr>
        <p:spPr>
          <a:xfrm>
            <a:off x="9603940" y="232227"/>
            <a:ext cx="2588059" cy="1030515"/>
          </a:xfrm>
          <a:prstGeom prst="parallelogram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D4C57C3-BE84-F47B-7F04-FE545FD92D6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597" y="266209"/>
            <a:ext cx="2428402" cy="996533"/>
          </a:xfrm>
          <a:prstGeom prst="rect">
            <a:avLst/>
          </a:prstGeom>
          <a:noFill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AD15278-6E55-6B67-A0C2-030C69B1DB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9" y="232227"/>
            <a:ext cx="771507" cy="108828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21AD6FC5-89B4-D35C-1759-7766C021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6" y="232227"/>
            <a:ext cx="7755636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CÓDIGO NACIONAL </a:t>
            </a:r>
            <a:br>
              <a:rPr lang="es-MX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PROCEDIMIENTOS PENALES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173408" y="1945737"/>
            <a:ext cx="1022869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Artículo 222. Deber de denunciar.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Toda persona a quien le conste que se ha cometido un hecho probablemente constitutivo de un delito está obligada a denunciarlo ante el Ministerio Público y en caso de urgencia ante cualquier agente de la Policía.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Quien en ejercicio de funciones públicas tenga conocimiento de la probable existencia de un hecho que la ley señale como delito, está obligado a denunciarlo inmediatamente al Ministerio Público, proporcionándole todos los datos que tuviere, poniendo a su disposición a los imputados, si hubieren sido detenidos en flagrancia. Quien tenga el deber jurídico de denunciar y no lo haga, será acreedor a las sanciones correspondientes. </a:t>
            </a:r>
          </a:p>
        </p:txBody>
      </p:sp>
    </p:spTree>
    <p:extLst>
      <p:ext uri="{BB962C8B-B14F-4D97-AF65-F5344CB8AC3E}">
        <p14:creationId xmlns:p14="http://schemas.microsoft.com/office/powerpoint/2010/main" val="1200169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66AD8DA-7FA0-AD42-8FCB-794B814D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ralelogramo 1"/>
          <p:cNvSpPr/>
          <p:nvPr/>
        </p:nvSpPr>
        <p:spPr>
          <a:xfrm>
            <a:off x="9603940" y="232227"/>
            <a:ext cx="2588059" cy="1030515"/>
          </a:xfrm>
          <a:prstGeom prst="parallelogram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D4C57C3-BE84-F47B-7F04-FE545FD92D6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597" y="266209"/>
            <a:ext cx="2428402" cy="996533"/>
          </a:xfrm>
          <a:prstGeom prst="rect">
            <a:avLst/>
          </a:prstGeom>
          <a:noFill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AD15278-6E55-6B67-A0C2-030C69B1DB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9" y="232227"/>
            <a:ext cx="771507" cy="10882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FC585AE-587D-FB02-C804-34544C9E4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90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08A2F737-07A6-4718-AF81-E0543C00C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0266" y="1985164"/>
            <a:ext cx="5473700" cy="1325563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DENUNCIA</a:t>
            </a:r>
            <a:endParaRPr lang="es-MX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3C622ECF-A0D8-48AB-A0B0-95C06C4A8E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145" y="3113323"/>
            <a:ext cx="3270118" cy="3119877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DC69922-893A-4B66-A2DE-817A7AFB874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365020"/>
            <a:ext cx="3451225" cy="1201745"/>
          </a:xfrm>
          <a:prstGeom prst="rect">
            <a:avLst/>
          </a:prstGeom>
          <a:noFill/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24"/>
          <a:stretch/>
        </p:blipFill>
        <p:spPr>
          <a:xfrm>
            <a:off x="68261" y="3400602"/>
            <a:ext cx="4305300" cy="28325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254" y="3453970"/>
            <a:ext cx="3116676" cy="282935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D6E58CB-1DBC-489A-81BF-257154E236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6" y="1812700"/>
            <a:ext cx="1083734" cy="152871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FE40D94-3A51-0862-4B07-EBD299BEB7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7" y="1795723"/>
            <a:ext cx="1563179" cy="1545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014E5C21-8502-D4EE-8085-2335AE1407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968" y="185270"/>
            <a:ext cx="3927991" cy="1201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085A57E-167C-6977-C104-D6923589E1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00" y="1566765"/>
            <a:ext cx="1887205" cy="188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17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4003</TotalTime>
  <Words>3420</Words>
  <Application>Microsoft Office PowerPoint</Application>
  <PresentationFormat>Panorámica</PresentationFormat>
  <Paragraphs>220</Paragraphs>
  <Slides>39</Slides>
  <Notes>2</Notes>
  <HiddenSlides>0</HiddenSlides>
  <MMClips>3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39</vt:i4>
      </vt:variant>
    </vt:vector>
  </HeadingPairs>
  <TitlesOfParts>
    <vt:vector size="50" baseType="lpstr">
      <vt:lpstr>Arial</vt:lpstr>
      <vt:lpstr>Avenir Black</vt:lpstr>
      <vt:lpstr>Calibri</vt:lpstr>
      <vt:lpstr>Calibri Light</vt:lpstr>
      <vt:lpstr>Century Gothic</vt:lpstr>
      <vt:lpstr>Symbol</vt:lpstr>
      <vt:lpstr>Times New Roman</vt:lpstr>
      <vt:lpstr>Wingdings 3</vt:lpstr>
      <vt:lpstr>Espiral</vt:lpstr>
      <vt:lpstr>2_Tema de Office</vt:lpstr>
      <vt:lpstr>3_Tema de Office</vt:lpstr>
      <vt:lpstr>Presentación de PowerPoint</vt:lpstr>
      <vt:lpstr>Finalidad:  </vt:lpstr>
      <vt:lpstr>Procedimiento:  </vt:lpstr>
      <vt:lpstr>El mecanismo:</vt:lpstr>
      <vt:lpstr>OBJETIVOS DEL PROTOCOLO </vt:lpstr>
      <vt:lpstr>MARCO JURÍDICO Retoma los instrumentos internacionales de derechos humanos, normatividad federal y del Estado, incorporadas en materias de este protocolo.</vt:lpstr>
      <vt:lpstr>MARCO CONCEPTUAL </vt:lpstr>
      <vt:lpstr>PROTOCOLO DE DERIVACIÓN Y SEGUIMIENTO  </vt:lpstr>
      <vt:lpstr>Presentación de PowerPoint</vt:lpstr>
      <vt:lpstr>Presentación de PowerPoint</vt:lpstr>
      <vt:lpstr>FACTORES DE RIESGO </vt:lpstr>
      <vt:lpstr>INDICADORES GENERALES  DE RIESGO </vt:lpstr>
      <vt:lpstr>VIOLENCIA SEXUAL </vt:lpstr>
      <vt:lpstr>Presentación de PowerPoint</vt:lpstr>
      <vt:lpstr>Presentación de PowerPoint</vt:lpstr>
      <vt:lpstr>Presentación de PowerPoint</vt:lpstr>
      <vt:lpstr>Presentación de PowerPoint</vt:lpstr>
      <vt:lpstr>¿QUÉ ES ABUSO SEXUAL INFANTIL?</vt:lpstr>
      <vt:lpstr>INDICADORES ESPECÍFICOS  DE RIESGO DE ABUSO SEXUAL </vt:lpstr>
      <vt:lpstr>ABUSO SEXUAL</vt:lpstr>
      <vt:lpstr>Presentación de PowerPoint</vt:lpstr>
      <vt:lpstr>¿QUÉ ES ACOSO ESCOLAR?</vt:lpstr>
      <vt:lpstr>INDICADORES ESPECÍFICOS  DE RIESGO POR ACOSO ESCOLAR</vt:lpstr>
      <vt:lpstr>SE CONSIDERAN TIPOS DE ACOSO ESCOLAR:</vt:lpstr>
      <vt:lpstr>ACOSO ESCOLAR</vt:lpstr>
      <vt:lpstr>Presentación de PowerPoint</vt:lpstr>
      <vt:lpstr>¿QUÉ ES MALTRATO?</vt:lpstr>
      <vt:lpstr>CÓDIGO PENAL DEL ESTADO </vt:lpstr>
      <vt:lpstr>LEY GENERAL DE LOS DERECHOS DE NNA</vt:lpstr>
      <vt:lpstr>Presentación de PowerPoint</vt:lpstr>
      <vt:lpstr>INDICADORES ESPECÍFICOS  DE RIESGO POR MALTRATO </vt:lpstr>
      <vt:lpstr>MALTRATO INFANTIL</vt:lpstr>
      <vt:lpstr>Presentación de PowerPoint</vt:lpstr>
      <vt:lpstr>PREVENCIÓN DE LA VIOLENCIA  EN LAS ESCUELAS</vt:lpstr>
      <vt:lpstr>RESPONSABILIDADES DE DOCENTES </vt:lpstr>
      <vt:lpstr>RESPONSABILIDAD</vt:lpstr>
      <vt:lpstr>CÓDIGO NACIONAL  DE PROCEDIMIENTOS PENALES</vt:lpstr>
      <vt:lpstr>Presentación de PowerPoint</vt:lpstr>
      <vt:lpstr>DENUNCIA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PREVENCIÓN, DETECCIÓN Y ACTUACIÓN EN CASOS DE ABUSO SEXUAL INFANTIL, ACOSO ESCOLAR Y MALTRATO.</dc:title>
  <dc:creator>Salvador Fierro Diaz</dc:creator>
  <cp:lastModifiedBy>Marisa Cardona</cp:lastModifiedBy>
  <cp:revision>210</cp:revision>
  <cp:lastPrinted>2023-09-21T20:09:39Z</cp:lastPrinted>
  <dcterms:created xsi:type="dcterms:W3CDTF">2021-10-16T02:55:16Z</dcterms:created>
  <dcterms:modified xsi:type="dcterms:W3CDTF">2023-09-21T20:12:46Z</dcterms:modified>
</cp:coreProperties>
</file>