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18288000" cy="10287000"/>
  <p:notesSz cx="6858000" cy="9144000"/>
  <p:embeddedFontLst>
    <p:embeddedFont>
      <p:font typeface="More Sugar" panose="020B0604020202020204" charset="0"/>
      <p:regular r:id="rId29"/>
    </p:embeddedFont>
    <p:embeddedFont>
      <p:font typeface="Roboto" panose="02000000000000000000" pitchFamily="2" charset="0"/>
      <p:regular r:id="rId30"/>
    </p:embeddedFont>
    <p:embeddedFont>
      <p:font typeface="Roboto Bold" panose="02000000000000000000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AutoShape 3"/>
          <p:cNvSpPr/>
          <p:nvPr/>
        </p:nvSpPr>
        <p:spPr>
          <a:xfrm>
            <a:off x="0" y="6537567"/>
            <a:ext cx="18288000" cy="0"/>
          </a:xfrm>
          <a:prstGeom prst="line">
            <a:avLst/>
          </a:prstGeom>
          <a:ln w="28575" cap="flat">
            <a:solidFill>
              <a:srgbClr val="D0CCB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8694018" y="311211"/>
            <a:ext cx="899964" cy="860693"/>
          </a:xfrm>
          <a:custGeom>
            <a:avLst/>
            <a:gdLst/>
            <a:ahLst/>
            <a:cxnLst/>
            <a:rect l="l" t="t" r="r" b="b"/>
            <a:pathLst>
              <a:path w="899964" h="860693">
                <a:moveTo>
                  <a:pt x="0" y="0"/>
                </a:moveTo>
                <a:lnTo>
                  <a:pt x="899964" y="0"/>
                </a:lnTo>
                <a:lnTo>
                  <a:pt x="899964" y="860693"/>
                </a:lnTo>
                <a:lnTo>
                  <a:pt x="0" y="8606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>
            <a:off x="13724822" y="-595335"/>
            <a:ext cx="3534478" cy="3534478"/>
          </a:xfrm>
          <a:custGeom>
            <a:avLst/>
            <a:gdLst/>
            <a:ahLst/>
            <a:cxnLst/>
            <a:rect l="l" t="t" r="r" b="b"/>
            <a:pathLst>
              <a:path w="3534478" h="3534478">
                <a:moveTo>
                  <a:pt x="0" y="0"/>
                </a:moveTo>
                <a:lnTo>
                  <a:pt x="3534478" y="0"/>
                </a:lnTo>
                <a:lnTo>
                  <a:pt x="3534478" y="3534478"/>
                </a:lnTo>
                <a:lnTo>
                  <a:pt x="0" y="35344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7800315" y="386212"/>
            <a:ext cx="2687370" cy="1573094"/>
          </a:xfrm>
          <a:custGeom>
            <a:avLst/>
            <a:gdLst/>
            <a:ahLst/>
            <a:cxnLst/>
            <a:rect l="l" t="t" r="r" b="b"/>
            <a:pathLst>
              <a:path w="2687370" h="1573094">
                <a:moveTo>
                  <a:pt x="0" y="0"/>
                </a:moveTo>
                <a:lnTo>
                  <a:pt x="2687370" y="0"/>
                </a:lnTo>
                <a:lnTo>
                  <a:pt x="2687370" y="1573095"/>
                </a:lnTo>
                <a:lnTo>
                  <a:pt x="0" y="15730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>
            <a:off x="7661125" y="6767644"/>
            <a:ext cx="2965749" cy="2965749"/>
          </a:xfrm>
          <a:custGeom>
            <a:avLst/>
            <a:gdLst/>
            <a:ahLst/>
            <a:cxnLst/>
            <a:rect l="l" t="t" r="r" b="b"/>
            <a:pathLst>
              <a:path w="2965749" h="2965749">
                <a:moveTo>
                  <a:pt x="0" y="0"/>
                </a:moveTo>
                <a:lnTo>
                  <a:pt x="2965750" y="0"/>
                </a:lnTo>
                <a:lnTo>
                  <a:pt x="2965750" y="2965749"/>
                </a:lnTo>
                <a:lnTo>
                  <a:pt x="0" y="2965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1521710" y="2921332"/>
            <a:ext cx="15244580" cy="283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sz="10900" b="1" spc="327">
                <a:solidFill>
                  <a:srgbClr val="D9DFDB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CUIDADOS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C053CD0-7105-9917-AB09-4470928E30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12" y="592126"/>
            <a:ext cx="3759726" cy="10599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207468" cy="10287000"/>
            <a:chOff x="0" y="0"/>
            <a:chExt cx="374188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1885" cy="2709333"/>
            </a:xfrm>
            <a:custGeom>
              <a:avLst/>
              <a:gdLst/>
              <a:ahLst/>
              <a:cxnLst/>
              <a:rect l="l" t="t" r="r" b="b"/>
              <a:pathLst>
                <a:path w="3741885" h="2709333">
                  <a:moveTo>
                    <a:pt x="0" y="0"/>
                  </a:moveTo>
                  <a:lnTo>
                    <a:pt x="3741885" y="0"/>
                  </a:lnTo>
                  <a:lnTo>
                    <a:pt x="37418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41885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77307"/>
            <a:ext cx="11980623" cy="8652510"/>
            <a:chOff x="0" y="0"/>
            <a:chExt cx="15974164" cy="11536680"/>
          </a:xfrm>
        </p:grpSpPr>
        <p:sp>
          <p:nvSpPr>
            <p:cNvPr id="6" name="TextBox 6"/>
            <p:cNvSpPr txBox="1"/>
            <p:nvPr/>
          </p:nvSpPr>
          <p:spPr>
            <a:xfrm>
              <a:off x="0" y="47625"/>
              <a:ext cx="15974164" cy="1047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40"/>
                </a:lnSpc>
              </a:pPr>
              <a:r>
                <a:rPr lang="en-US" sz="5400" b="1" spc="48">
                  <a:solidFill>
                    <a:srgbClr val="21293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OMISIÓN DE CUIDADOS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560830"/>
              <a:ext cx="15974164" cy="9975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500">
                  <a:solidFill>
                    <a:srgbClr val="212932"/>
                  </a:solidFill>
                  <a:latin typeface="Roboto"/>
                  <a:ea typeface="Roboto"/>
                  <a:cs typeface="Roboto"/>
                  <a:sym typeface="Roboto"/>
                </a:rPr>
                <a:t>Todo acto que refleja descuido, negligencia o atropello al desarrollo integral de un menor, adulto mayor o persona con discapacidad. Tal situación genera detrimento físico, mental o emocional. </a:t>
              </a:r>
              <a:r>
                <a:rPr lang="en-US" sz="3500" b="1">
                  <a:solidFill>
                    <a:srgbClr val="21293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Comisión por omisión: </a:t>
              </a:r>
              <a:r>
                <a:rPr lang="en-US" sz="3500">
                  <a:solidFill>
                    <a:srgbClr val="212932"/>
                  </a:solidFill>
                  <a:latin typeface="Roboto"/>
                  <a:ea typeface="Roboto"/>
                  <a:cs typeface="Roboto"/>
                  <a:sym typeface="Roboto"/>
                </a:rPr>
                <a:t>Es un no hacer voluntario, imprudencia cuya atención produce en resultado material y se infringe una norma preceptiva y otra prohibitiva.</a:t>
              </a:r>
            </a:p>
            <a:p>
              <a:pPr algn="l">
                <a:lnSpc>
                  <a:spcPts val="4200"/>
                </a:lnSpc>
              </a:pPr>
              <a:endPara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algn="l">
                <a:lnSpc>
                  <a:spcPts val="4200"/>
                </a:lnSpc>
              </a:pPr>
              <a:r>
                <a:rPr lang="en-US" sz="3500">
                  <a:solidFill>
                    <a:srgbClr val="212932"/>
                  </a:solidFill>
                  <a:latin typeface="Roboto"/>
                  <a:ea typeface="Roboto"/>
                  <a:cs typeface="Roboto"/>
                  <a:sym typeface="Roboto"/>
                </a:rPr>
                <a:t>La </a:t>
              </a:r>
              <a:r>
                <a:rPr lang="en-US" sz="3500" b="1">
                  <a:solidFill>
                    <a:srgbClr val="21293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omisión de cuidados </a:t>
              </a:r>
              <a:r>
                <a:rPr lang="en-US" sz="3500">
                  <a:solidFill>
                    <a:srgbClr val="212932"/>
                  </a:solidFill>
                  <a:latin typeface="Roboto"/>
                  <a:ea typeface="Roboto"/>
                  <a:cs typeface="Roboto"/>
                  <a:sym typeface="Roboto"/>
                </a:rPr>
                <a:t>se refiere a la falta de atención y cuidado necesarios que una persona tiene el deber legal o moral de proporcionar a otra que no pueda valerse por si misma, como un </a:t>
              </a:r>
              <a:r>
                <a:rPr lang="en-US" sz="3500" b="1">
                  <a:solidFill>
                    <a:srgbClr val="21293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menor de edad, una persona con discapacidad o un adulto mayor.</a:t>
              </a:r>
            </a:p>
            <a:p>
              <a:pPr algn="l">
                <a:lnSpc>
                  <a:spcPts val="4200"/>
                </a:lnSpc>
              </a:pPr>
              <a:endParaRPr lang="en-US" sz="35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159384" y="3928826"/>
            <a:ext cx="11980623" cy="188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9"/>
              </a:lnSpc>
            </a:pPr>
            <a:r>
              <a:rPr lang="en-US" sz="5099" spc="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 UN </a:t>
            </a:r>
          </a:p>
          <a:p>
            <a:pPr algn="ctr">
              <a:lnSpc>
                <a:spcPts val="7649"/>
              </a:lnSpc>
              <a:spcBef>
                <a:spcPct val="0"/>
              </a:spcBef>
            </a:pPr>
            <a:r>
              <a:rPr lang="en-US" sz="5099" spc="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DELITO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58384" y="0"/>
            <a:ext cx="12929616" cy="10287000"/>
            <a:chOff x="0" y="0"/>
            <a:chExt cx="340533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05331" cy="2709333"/>
            </a:xfrm>
            <a:custGeom>
              <a:avLst/>
              <a:gdLst/>
              <a:ahLst/>
              <a:cxnLst/>
              <a:rect l="l" t="t" r="r" b="b"/>
              <a:pathLst>
                <a:path w="3405331" h="2709333">
                  <a:moveTo>
                    <a:pt x="0" y="0"/>
                  </a:moveTo>
                  <a:lnTo>
                    <a:pt x="3405331" y="0"/>
                  </a:lnTo>
                  <a:lnTo>
                    <a:pt x="34053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0533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5358384" cy="10287000"/>
          </a:xfrm>
          <a:custGeom>
            <a:avLst/>
            <a:gdLst/>
            <a:ahLst/>
            <a:cxnLst/>
            <a:rect l="l" t="t" r="r" b="b"/>
            <a:pathLst>
              <a:path w="5358384" h="10287000">
                <a:moveTo>
                  <a:pt x="0" y="0"/>
                </a:moveTo>
                <a:lnTo>
                  <a:pt x="5358384" y="0"/>
                </a:lnTo>
                <a:lnTo>
                  <a:pt x="53583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142355" r="-106697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TextBox 6"/>
          <p:cNvSpPr txBox="1"/>
          <p:nvPr/>
        </p:nvSpPr>
        <p:spPr>
          <a:xfrm>
            <a:off x="6068257" y="1547149"/>
            <a:ext cx="10638924" cy="77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940"/>
              </a:lnSpc>
            </a:pPr>
            <a:r>
              <a:rPr lang="en-US" sz="5400" b="1" spc="48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¿Qué se entiende por abandono?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68257" y="3429000"/>
            <a:ext cx="10638924" cy="331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 spc="35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 situación de desamparo que vive un NNA cuando los </a:t>
            </a:r>
            <a:r>
              <a:rPr lang="en-US" sz="3500" b="1" spc="3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progenitores, tutores o responsables de su cuidado </a:t>
            </a:r>
            <a:r>
              <a:rPr lang="en-US" sz="3500" spc="35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dejan de proporcionales los</a:t>
            </a:r>
            <a:r>
              <a:rPr lang="en-US" sz="3500" b="1" spc="3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 medios básicos de subsistencia y los cuidados necesarios</a:t>
            </a:r>
            <a:r>
              <a:rPr lang="en-US" sz="3500" spc="35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para su </a:t>
            </a:r>
            <a:r>
              <a:rPr lang="en-US" sz="3500" b="1" spc="3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desarrollo integral.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68257" y="8664305"/>
            <a:ext cx="10638924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en-US" sz="3000" spc="3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(Omisión De Cuidados – Secretaria De Educación – BC, n.d.) 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207468" cy="10287000"/>
            <a:chOff x="0" y="0"/>
            <a:chExt cx="374188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1885" cy="2709333"/>
            </a:xfrm>
            <a:custGeom>
              <a:avLst/>
              <a:gdLst/>
              <a:ahLst/>
              <a:cxnLst/>
              <a:rect l="l" t="t" r="r" b="b"/>
              <a:pathLst>
                <a:path w="3741885" h="2709333">
                  <a:moveTo>
                    <a:pt x="0" y="0"/>
                  </a:moveTo>
                  <a:lnTo>
                    <a:pt x="3741885" y="0"/>
                  </a:lnTo>
                  <a:lnTo>
                    <a:pt x="37418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41885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13423" y="710565"/>
            <a:ext cx="11980623" cy="152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b="1" spc="48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¿Qué se considera omisión de cuidados?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675" y="2217420"/>
            <a:ext cx="11980623" cy="730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endParaRPr dirty="0"/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El no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brindar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atención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la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salud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niños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cuando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es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necesario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Las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faltas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constantes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la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escuela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sin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justificante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 extrema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desatención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padres.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Accidentes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por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falta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precaución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y no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estar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vigilados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por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alguien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capaz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falta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higiene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proporcionarles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alimento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básico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incluso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alimentación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adecuada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Dejarlos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solos,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aunque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sea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por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momentos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breves.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Dejarlos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cargo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otros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menores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edad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690881" lvl="1" indent="-345440" algn="l">
              <a:lnSpc>
                <a:spcPts val="3840"/>
              </a:lnSpc>
              <a:buFont typeface="Arial"/>
              <a:buChar char="•"/>
            </a:pP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asistir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la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escuela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recoger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hijo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/a o no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asegurarse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de que un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adulto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lo </a:t>
            </a:r>
            <a:r>
              <a:rPr lang="en-US" sz="3200" dirty="0" err="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haga</a:t>
            </a:r>
            <a:r>
              <a:rPr lang="en-US" sz="3200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l">
              <a:lnSpc>
                <a:spcPts val="3840"/>
              </a:lnSpc>
            </a:pPr>
            <a:endParaRPr lang="en-US" sz="3200" dirty="0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50224" y="9481854"/>
            <a:ext cx="2462419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400" spc="24" dirty="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(Atenea, n.d.)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59384" y="3928826"/>
            <a:ext cx="11980623" cy="188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9"/>
              </a:lnSpc>
            </a:pPr>
            <a:r>
              <a:rPr lang="en-US" sz="5099" spc="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 UN </a:t>
            </a:r>
          </a:p>
          <a:p>
            <a:pPr algn="ctr">
              <a:lnSpc>
                <a:spcPts val="7649"/>
              </a:lnSpc>
              <a:spcBef>
                <a:spcPct val="0"/>
              </a:spcBef>
            </a:pPr>
            <a:r>
              <a:rPr lang="en-US" sz="5099" spc="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DELITO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54181" y="9452610"/>
            <a:ext cx="971174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(Omisión De Cuidados – Secretaria De Educación – BC, n.d.)</a:t>
            </a:r>
          </a:p>
          <a:p>
            <a:pPr algn="l">
              <a:lnSpc>
                <a:spcPts val="3359"/>
              </a:lnSpc>
            </a:pPr>
            <a:endParaRPr lang="en-US" sz="2400" spc="120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64887" y="0"/>
            <a:ext cx="18752887" cy="10287000"/>
            <a:chOff x="0" y="0"/>
            <a:chExt cx="493903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9032" cy="2709333"/>
            </a:xfrm>
            <a:custGeom>
              <a:avLst/>
              <a:gdLst/>
              <a:ahLst/>
              <a:cxnLst/>
              <a:rect l="l" t="t" r="r" b="b"/>
              <a:pathLst>
                <a:path w="4939032" h="2709333">
                  <a:moveTo>
                    <a:pt x="0" y="0"/>
                  </a:moveTo>
                  <a:lnTo>
                    <a:pt x="4939032" y="0"/>
                  </a:lnTo>
                  <a:lnTo>
                    <a:pt x="493903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39032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3142" y="798702"/>
            <a:ext cx="14746681" cy="152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b="1" spc="48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cuidados en el Estado de Chihuahua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3142" y="2642194"/>
            <a:ext cx="16576158" cy="639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9"/>
              </a:lnSpc>
            </a:pPr>
            <a:r>
              <a:rPr lang="en-US" sz="2966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Artículo 154.</a:t>
            </a:r>
            <a:r>
              <a:rPr lang="en-US" sz="296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quien abandone a una persona incapaz de valerse por sí misma teniendo la obligación de cuidarla, se le impondrán de </a:t>
            </a:r>
            <a:r>
              <a:rPr lang="en-US" sz="2966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uno a cinco años de prisión</a:t>
            </a:r>
            <a:r>
              <a:rPr lang="en-US" sz="296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si no resultare lesión o daño alguno. Si el sujeto activo fuese médico o profesionista similar o auxiliar, también se le suspenderá en el ejercicio de su profesión hasta por dos años.</a:t>
            </a:r>
          </a:p>
          <a:p>
            <a:pPr algn="l">
              <a:lnSpc>
                <a:spcPts val="3559"/>
              </a:lnSpc>
            </a:pPr>
            <a:endParaRPr lang="en-US" sz="2966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559"/>
              </a:lnSpc>
            </a:pPr>
            <a:r>
              <a:rPr lang="en-US" sz="2966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 quien realice la conducta descrita en el párrafo anterior, laborando en establecimientos asistenciales, o establecimientos públicos o privados que presten servicios a niñas, niños, adolescentes o personas mayores, además se le suspenderá hasta por dos años en el ejercicio de la profesión, oficio o empleo en estas instituciones. </a:t>
            </a:r>
          </a:p>
          <a:p>
            <a:pPr algn="l">
              <a:lnSpc>
                <a:spcPts val="3559"/>
              </a:lnSpc>
            </a:pPr>
            <a:endParaRPr lang="en-US" sz="2966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3559"/>
              </a:lnSpc>
            </a:pPr>
            <a:r>
              <a:rPr lang="en-US" sz="296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Si el sujeto activo fuese quien ejerce la patria potestad o tutela del pasivo, se le sancionará además con la suspensión o pérdida de los derechos derivados de la patria potestad o de la tutela, en los términos del Código Civil del Estado de Chihuahua. </a:t>
            </a:r>
          </a:p>
          <a:p>
            <a:pPr algn="l">
              <a:lnSpc>
                <a:spcPts val="4449"/>
              </a:lnSpc>
            </a:pPr>
            <a:endParaRPr lang="en-US" sz="2966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68257" y="8678021"/>
            <a:ext cx="10638924" cy="544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55"/>
              </a:lnSpc>
            </a:pPr>
            <a:r>
              <a:rPr lang="en-US" sz="2970" spc="2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2443" y="0"/>
            <a:ext cx="18752887" cy="10287000"/>
            <a:chOff x="0" y="0"/>
            <a:chExt cx="493903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9032" cy="2709333"/>
            </a:xfrm>
            <a:custGeom>
              <a:avLst/>
              <a:gdLst/>
              <a:ahLst/>
              <a:cxnLst/>
              <a:rect l="l" t="t" r="r" b="b"/>
              <a:pathLst>
                <a:path w="4939032" h="2709333">
                  <a:moveTo>
                    <a:pt x="0" y="0"/>
                  </a:moveTo>
                  <a:lnTo>
                    <a:pt x="4939032" y="0"/>
                  </a:lnTo>
                  <a:lnTo>
                    <a:pt x="493903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39032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3142" y="798702"/>
            <a:ext cx="14746681" cy="152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b="1" spc="48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cuidados en el Estado de Chihuahua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3142" y="2642194"/>
            <a:ext cx="16576158" cy="587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9"/>
              </a:lnSpc>
            </a:pP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Artículo 155.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quien después de lesionar a una persona, imprudencial o fortuitamente, no le preste auxilio o no solicite la asistencia que requiere pudiendo hacerlo, se le impondrán de quince a sesenta días multa, independientemente de la pena que proceda por el o los delitos cometidos.</a:t>
            </a:r>
          </a:p>
          <a:p>
            <a:pPr algn="l">
              <a:lnSpc>
                <a:spcPts val="3369"/>
              </a:lnSpc>
            </a:pPr>
            <a:endParaRPr lang="en-US" sz="280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369"/>
              </a:lnSpc>
            </a:pP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Artículo 156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 A quien </a:t>
            </a: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exponga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en una </a:t>
            </a: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institución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o ante cualquier otra persona</a:t>
            </a: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 a un incapaz de valerse por sí mismo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, respecto del cual tenga la obligación de cuidar o se encuentre legalmente a su cargo, se le impondrán de seis meses a un año de prisión.</a:t>
            </a:r>
          </a:p>
          <a:p>
            <a:pPr algn="l">
              <a:lnSpc>
                <a:spcPts val="3369"/>
              </a:lnSpc>
            </a:pPr>
            <a:r>
              <a:rPr lang="en-US" sz="2807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No se impondrá pena alguna a quien ejerciendo la patria potestad o tutela de una persona incapaz de valerse por sí misma</a:t>
            </a:r>
            <a:r>
              <a:rPr lang="en-US" sz="280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, teniendo la obligación de cuidarla, la entregue a organismos de Asistencia Social Pública en el Estado, instituciones de Asistencia Social Privada o al cuidado de otra persona, ya sea por extrema pobreza o por necesidad de ganarse el sustento lejos del lugar de residencia, siempre y cuando prevean su subsistencia, y la persona no muestre signos de violencia o estado de salud precario que pudiera representar la comisión de un delito.</a:t>
            </a:r>
          </a:p>
          <a:p>
            <a:pPr algn="l">
              <a:lnSpc>
                <a:spcPts val="3369"/>
              </a:lnSpc>
            </a:pPr>
            <a:endParaRPr lang="en-US" sz="280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68257" y="8678021"/>
            <a:ext cx="10638924" cy="544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55"/>
              </a:lnSpc>
            </a:pPr>
            <a:r>
              <a:rPr lang="en-US" sz="2970" spc="2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207468" cy="10287000"/>
            <a:chOff x="0" y="0"/>
            <a:chExt cx="374188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1885" cy="2709333"/>
            </a:xfrm>
            <a:custGeom>
              <a:avLst/>
              <a:gdLst/>
              <a:ahLst/>
              <a:cxnLst/>
              <a:rect l="l" t="t" r="r" b="b"/>
              <a:pathLst>
                <a:path w="3741885" h="2709333">
                  <a:moveTo>
                    <a:pt x="0" y="0"/>
                  </a:moveTo>
                  <a:lnTo>
                    <a:pt x="3741885" y="0"/>
                  </a:lnTo>
                  <a:lnTo>
                    <a:pt x="37418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41885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4344" y="2457450"/>
            <a:ext cx="11980623" cy="481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Contexto social- familiar disfuncional.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Contexto familiar involucrado en hechos ilícitos.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Precariedad económica.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Madre o padre soltera(o).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Prostitución y/o delincuencia de padres.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Exceso de trabajo de los cuidadores.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Cuidadores diversos. </a:t>
            </a:r>
          </a:p>
          <a:p>
            <a:pPr marL="755651" lvl="1" indent="-377825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Falta de soporte socioemocional en situaciones difíciles. </a:t>
            </a:r>
          </a:p>
          <a:p>
            <a:pPr algn="l">
              <a:lnSpc>
                <a:spcPts val="4200"/>
              </a:lnSpc>
            </a:pPr>
            <a:endParaRPr lang="en-US" sz="3500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542723" y="3116536"/>
            <a:ext cx="3096707" cy="2696950"/>
          </a:xfrm>
          <a:custGeom>
            <a:avLst/>
            <a:gdLst/>
            <a:ahLst/>
            <a:cxnLst/>
            <a:rect l="l" t="t" r="r" b="b"/>
            <a:pathLst>
              <a:path w="3096707" h="2696950">
                <a:moveTo>
                  <a:pt x="0" y="0"/>
                </a:moveTo>
                <a:lnTo>
                  <a:pt x="3096707" y="0"/>
                </a:lnTo>
                <a:lnTo>
                  <a:pt x="3096707" y="2696950"/>
                </a:lnTo>
                <a:lnTo>
                  <a:pt x="0" y="2696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TextBox 7"/>
          <p:cNvSpPr txBox="1"/>
          <p:nvPr/>
        </p:nvSpPr>
        <p:spPr>
          <a:xfrm>
            <a:off x="1113423" y="613725"/>
            <a:ext cx="11980623" cy="77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b="1" spc="48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Factores de riesgo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131" y="8408670"/>
            <a:ext cx="18288000" cy="1259709"/>
            <a:chOff x="0" y="19050"/>
            <a:chExt cx="24384000" cy="1679612"/>
          </a:xfrm>
        </p:grpSpPr>
        <p:sp>
          <p:nvSpPr>
            <p:cNvPr id="3" name="AutoShape 3"/>
            <p:cNvSpPr/>
            <p:nvPr/>
          </p:nvSpPr>
          <p:spPr>
            <a:xfrm>
              <a:off x="0" y="19050"/>
              <a:ext cx="24384000" cy="0"/>
            </a:xfrm>
            <a:prstGeom prst="line">
              <a:avLst/>
            </a:prstGeom>
            <a:ln w="38100" cap="flat">
              <a:solidFill>
                <a:srgbClr val="D0CCB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29692" y="578697"/>
              <a:ext cx="12411007" cy="1119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3359"/>
                </a:lnSpc>
              </a:pPr>
              <a:r>
                <a:rPr lang="en-US" sz="2400" spc="120" dirty="0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(</a:t>
              </a:r>
              <a:r>
                <a:rPr lang="en-US" sz="2400" spc="120" dirty="0" err="1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Omisión</a:t>
              </a:r>
              <a:r>
                <a:rPr lang="en-US" sz="2400" spc="120" dirty="0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 De </a:t>
              </a:r>
              <a:r>
                <a:rPr lang="en-US" sz="2400" spc="120" dirty="0" err="1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Cuidados</a:t>
              </a:r>
              <a:r>
                <a:rPr lang="en-US" sz="2400" spc="120" dirty="0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 – </a:t>
              </a:r>
              <a:r>
                <a:rPr lang="en-US" sz="2400" spc="120" dirty="0" err="1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Secretaria</a:t>
              </a:r>
              <a:r>
                <a:rPr lang="en-US" sz="2400" spc="120" dirty="0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 De </a:t>
              </a:r>
              <a:r>
                <a:rPr lang="en-US" sz="2400" spc="120" dirty="0" err="1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Educación</a:t>
              </a:r>
              <a:r>
                <a:rPr lang="en-US" sz="2400" spc="120" dirty="0">
                  <a:solidFill>
                    <a:srgbClr val="D9DFDB"/>
                  </a:solidFill>
                  <a:latin typeface="Roboto"/>
                  <a:ea typeface="Roboto"/>
                  <a:cs typeface="Roboto"/>
                  <a:sym typeface="Roboto"/>
                </a:rPr>
                <a:t> – BC, n.d.)</a:t>
              </a:r>
            </a:p>
            <a:p>
              <a:pPr algn="r">
                <a:lnSpc>
                  <a:spcPts val="3359"/>
                </a:lnSpc>
              </a:pPr>
              <a:endParaRPr lang="en-US" sz="2400" spc="120" dirty="0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683015"/>
            <a:ext cx="11829646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</a:pPr>
            <a:r>
              <a:rPr lang="en-US" sz="5200" b="1">
                <a:solidFill>
                  <a:srgbClr val="D9DFDB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CUIDADOS EN LA ESCUELA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53831" y="2950533"/>
            <a:ext cx="16230600" cy="4671448"/>
            <a:chOff x="0" y="0"/>
            <a:chExt cx="4274726" cy="12303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1230340"/>
            </a:xfrm>
            <a:custGeom>
              <a:avLst/>
              <a:gdLst/>
              <a:ahLst/>
              <a:cxnLst/>
              <a:rect l="l" t="t" r="r" b="b"/>
              <a:pathLst>
                <a:path w="4274726" h="1230340">
                  <a:moveTo>
                    <a:pt x="0" y="0"/>
                  </a:moveTo>
                  <a:lnTo>
                    <a:pt x="4274726" y="0"/>
                  </a:lnTo>
                  <a:lnTo>
                    <a:pt x="4274726" y="1230340"/>
                  </a:lnTo>
                  <a:lnTo>
                    <a:pt x="0" y="1230340"/>
                  </a:lnTo>
                  <a:close/>
                </a:path>
              </a:pathLst>
            </a:custGeom>
            <a:solidFill>
              <a:srgbClr val="D0CCB9">
                <a:alpha val="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4274726" cy="1306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230" y="2950533"/>
            <a:ext cx="315470" cy="4671448"/>
            <a:chOff x="0" y="0"/>
            <a:chExt cx="83087" cy="12303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087" cy="1230340"/>
            </a:xfrm>
            <a:custGeom>
              <a:avLst/>
              <a:gdLst/>
              <a:ahLst/>
              <a:cxnLst/>
              <a:rect l="l" t="t" r="r" b="b"/>
              <a:pathLst>
                <a:path w="83087" h="1230340">
                  <a:moveTo>
                    <a:pt x="0" y="0"/>
                  </a:moveTo>
                  <a:lnTo>
                    <a:pt x="83087" y="0"/>
                  </a:lnTo>
                  <a:lnTo>
                    <a:pt x="83087" y="1230340"/>
                  </a:lnTo>
                  <a:lnTo>
                    <a:pt x="0" y="1230340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83087" cy="1306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86618" y="3095700"/>
            <a:ext cx="15765025" cy="4526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No proporcionar supervisión adecuada.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Negligencia ante el acoso escolar.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Falta de atención a las necesidades médicas.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No atender a las necesidades emocionales.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Descuidar la higiene y seguridad del entorno escolar.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No reportar abusos o negligencia.</a:t>
            </a:r>
          </a:p>
          <a:p>
            <a:pPr marL="582927" lvl="1" indent="-291463" algn="l">
              <a:lnSpc>
                <a:spcPts val="4049"/>
              </a:lnSpc>
              <a:buFont typeface="Arial"/>
              <a:buChar char="•"/>
            </a:pPr>
            <a:r>
              <a:rPr lang="en-US" sz="2699" spc="26">
                <a:solidFill>
                  <a:srgbClr val="D9DFDB"/>
                </a:solidFill>
                <a:latin typeface="Roboto"/>
                <a:ea typeface="Roboto"/>
                <a:cs typeface="Roboto"/>
                <a:sym typeface="Roboto"/>
              </a:rPr>
              <a:t>Inadecuada respuesta a las necesidades educativas especiales.</a:t>
            </a:r>
          </a:p>
          <a:p>
            <a:pPr algn="l">
              <a:lnSpc>
                <a:spcPts val="4049"/>
              </a:lnSpc>
            </a:pPr>
            <a:endParaRPr lang="en-US" sz="2699" spc="26">
              <a:solidFill>
                <a:srgbClr val="D9DFD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lnSpc>
                <a:spcPts val="4049"/>
              </a:lnSpc>
              <a:spcBef>
                <a:spcPct val="0"/>
              </a:spcBef>
            </a:pPr>
            <a:endParaRPr lang="en-US" sz="2699" spc="26">
              <a:solidFill>
                <a:srgbClr val="D9DFD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564137" cy="10287000"/>
            <a:chOff x="0" y="0"/>
            <a:chExt cx="515269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52694" cy="2709333"/>
            </a:xfrm>
            <a:custGeom>
              <a:avLst/>
              <a:gdLst/>
              <a:ahLst/>
              <a:cxnLst/>
              <a:rect l="l" t="t" r="r" b="b"/>
              <a:pathLst>
                <a:path w="5152694" h="2709333">
                  <a:moveTo>
                    <a:pt x="0" y="0"/>
                  </a:moveTo>
                  <a:lnTo>
                    <a:pt x="5152694" y="0"/>
                  </a:lnTo>
                  <a:lnTo>
                    <a:pt x="515269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52694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715407"/>
            <a:ext cx="16911193" cy="73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0"/>
              </a:lnSpc>
            </a:pPr>
            <a:r>
              <a:rPr lang="en-US" sz="5100" b="1" spc="4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CASO: Menor de 8 años muere en el baño de la escuela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257797"/>
            <a:ext cx="16911193" cy="658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5 DE MARZO 2024</a:t>
            </a: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Los hechos se registraron en la escuela Ciencia Patria, Trabajo y Libertad, ubicada sobre la avenida 16 de septiembre de la colonia Santa María Acolman, cuando la menor </a:t>
            </a:r>
            <a:r>
              <a:rPr lang="en-US" sz="29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comenzó a presentar malestar físico a mitad de clases, por lo que le comentó lo sucedido a su profesor y le </a:t>
            </a: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solicitó permiso para ir al baño</a:t>
            </a:r>
            <a:r>
              <a:rPr lang="en-US" sz="29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l">
              <a:lnSpc>
                <a:spcPts val="3480"/>
              </a:lnSpc>
            </a:pPr>
            <a:r>
              <a:rPr lang="en-US" sz="29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Compañeros de la menor refirieron que el docente, de nombre Isaías ‘N’, le</a:t>
            </a: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 negó salir del aula</a:t>
            </a:r>
            <a:r>
              <a:rPr lang="en-US" sz="29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, por lo que la pequeña no tuvo más remedio que permanecer en salón de clases. Minutos más tarde, una compañera habría intercedido por ella y le habría insistido al educador de tercero grado de primaria que Itzel tenía </a:t>
            </a: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necesidad de vomitar</a:t>
            </a:r>
            <a:r>
              <a:rPr lang="en-US" sz="290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Luego de que pasaron los minutos y la niña no regresó fueron a buscarla y la encontraron tirada en el suelo, aunque al sitio acudió Protección Civil y Bomberos (PCyB) la menor ya no contaba con signos vitales.</a:t>
            </a: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8068" y="0"/>
            <a:ext cx="19564137" cy="10287000"/>
            <a:chOff x="0" y="0"/>
            <a:chExt cx="515269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52694" cy="2709333"/>
            </a:xfrm>
            <a:custGeom>
              <a:avLst/>
              <a:gdLst/>
              <a:ahLst/>
              <a:cxnLst/>
              <a:rect l="l" t="t" r="r" b="b"/>
              <a:pathLst>
                <a:path w="5152694" h="2709333">
                  <a:moveTo>
                    <a:pt x="0" y="0"/>
                  </a:moveTo>
                  <a:lnTo>
                    <a:pt x="5152694" y="0"/>
                  </a:lnTo>
                  <a:lnTo>
                    <a:pt x="515269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52694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715407"/>
            <a:ext cx="16911193" cy="73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0"/>
              </a:lnSpc>
            </a:pPr>
            <a:r>
              <a:rPr lang="en-US" sz="5100" b="1" spc="4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CASO: Menor de 8 años muere en el baño de la escuela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2334" y="2531717"/>
            <a:ext cx="15663332" cy="482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Padres de familia mostraron su inconformidad con el director, quien presuntamente responsabilizó a la madre de Itzel ‘N’ de lo ocurrido por “haberla mandado a la escuela enferma”.</a:t>
            </a:r>
          </a:p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Ante los hechos, acudieron elementos de la policía municipal, quien ante la presión de los padres de familia detuvieron al director del plantel.</a:t>
            </a: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3480"/>
              </a:lnSpc>
            </a:pPr>
            <a:r>
              <a:rPr lang="en-US" sz="2900" b="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La Fiscalía de Justicia del Estado de México confirmó que la menor murió por broncoaspiración al parecer por su propio vómito y señaló que se lleva a cabo las investigaciones correspondientes para deslindar responsabilidad.</a:t>
            </a: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3480"/>
              </a:lnSpc>
            </a:pPr>
            <a:endParaRPr lang="en-US" sz="2900" b="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94337" y="0"/>
            <a:ext cx="18882337" cy="10287000"/>
            <a:chOff x="0" y="0"/>
            <a:chExt cx="497312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3126" cy="2709333"/>
            </a:xfrm>
            <a:custGeom>
              <a:avLst/>
              <a:gdLst/>
              <a:ahLst/>
              <a:cxnLst/>
              <a:rect l="l" t="t" r="r" b="b"/>
              <a:pathLst>
                <a:path w="4973126" h="2709333">
                  <a:moveTo>
                    <a:pt x="0" y="0"/>
                  </a:moveTo>
                  <a:lnTo>
                    <a:pt x="4973126" y="0"/>
                  </a:lnTo>
                  <a:lnTo>
                    <a:pt x="49731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7312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59562" y="606743"/>
            <a:ext cx="14568875" cy="126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4529" b="1" spc="40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Proceso de denuncia</a:t>
            </a:r>
          </a:p>
          <a:p>
            <a:pPr marL="0" lvl="0" indent="0" algn="ctr">
              <a:lnSpc>
                <a:spcPts val="4982"/>
              </a:lnSpc>
            </a:pPr>
            <a:endParaRPr lang="en-US" sz="4529" b="1" spc="40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09682" y="1692721"/>
            <a:ext cx="16468636" cy="7565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Docente al detectar dentro de tu grupo indicadores de riesgo visibles sobre </a:t>
            </a:r>
            <a:r>
              <a:rPr lang="en-US" sz="2678" b="1" spc="26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CUIDADOS</a:t>
            </a: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Maestro de grupo como primer respondiente elaborar una acta de hechos donde se describe de que manera se observo que el alumno esta sufriendo una omisión.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Notificar por medio de acta de hechos al Director de la Escuela, el a su vez informara al Supervisor de zona y al </a:t>
            </a:r>
            <a:r>
              <a:rPr lang="en-US" sz="2678" b="1" spc="26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PROGRAMA DE CONVIVENCIA ESCOLAR</a:t>
            </a: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El programa hace una valoración del caso, se comunica con el Director para notificar que se debe elaborar un expediente con formatos que el mismo programa proporciona para dar vista a Fiscalía de Mujer en caso de niña, si es hombre se canaliza a Fiscalía Zona Norte y a Subprocuraduría del menor. 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b="1" spc="26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El Director al contar con el sello de recibido por el programa de convivencia, hasta ahí llega su actuación.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b="1" spc="26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Programa de Convivencia se encarga de dar vista a las Fiscalías y a Subprocuraduría del menor.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b="1" spc="26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Hasta ahí es la competencia de educación al detectar este tipo de casos</a:t>
            </a:r>
          </a:p>
          <a:p>
            <a:pPr marL="578262" lvl="1" indent="-289131" algn="l">
              <a:lnSpc>
                <a:spcPts val="4017"/>
              </a:lnSpc>
              <a:buAutoNum type="arabicPeriod"/>
            </a:pPr>
            <a:r>
              <a:rPr lang="en-US" sz="2678" spc="26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Otra de la opciones es por medio de la denuncia anónima al 089.</a:t>
            </a:r>
          </a:p>
          <a:p>
            <a:pPr algn="l">
              <a:lnSpc>
                <a:spcPts val="4017"/>
              </a:lnSpc>
            </a:pPr>
            <a:endParaRPr lang="en-US" sz="2678" spc="26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17"/>
              </a:lnSpc>
            </a:pPr>
            <a:endParaRPr lang="en-US" sz="2678" spc="26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AutoShape 3"/>
          <p:cNvSpPr/>
          <p:nvPr/>
        </p:nvSpPr>
        <p:spPr>
          <a:xfrm>
            <a:off x="0" y="6537567"/>
            <a:ext cx="18288000" cy="0"/>
          </a:xfrm>
          <a:prstGeom prst="line">
            <a:avLst/>
          </a:prstGeom>
          <a:ln w="28575" cap="flat">
            <a:solidFill>
              <a:srgbClr val="D0CCB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8694018" y="311211"/>
            <a:ext cx="899964" cy="860693"/>
          </a:xfrm>
          <a:custGeom>
            <a:avLst/>
            <a:gdLst/>
            <a:ahLst/>
            <a:cxnLst/>
            <a:rect l="l" t="t" r="r" b="b"/>
            <a:pathLst>
              <a:path w="899964" h="860693">
                <a:moveTo>
                  <a:pt x="0" y="0"/>
                </a:moveTo>
                <a:lnTo>
                  <a:pt x="899964" y="0"/>
                </a:lnTo>
                <a:lnTo>
                  <a:pt x="899964" y="860693"/>
                </a:lnTo>
                <a:lnTo>
                  <a:pt x="0" y="8606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>
            <a:off x="13724822" y="-595335"/>
            <a:ext cx="3534478" cy="3534478"/>
          </a:xfrm>
          <a:custGeom>
            <a:avLst/>
            <a:gdLst/>
            <a:ahLst/>
            <a:cxnLst/>
            <a:rect l="l" t="t" r="r" b="b"/>
            <a:pathLst>
              <a:path w="3534478" h="3534478">
                <a:moveTo>
                  <a:pt x="0" y="0"/>
                </a:moveTo>
                <a:lnTo>
                  <a:pt x="3534478" y="0"/>
                </a:lnTo>
                <a:lnTo>
                  <a:pt x="3534478" y="3534478"/>
                </a:lnTo>
                <a:lnTo>
                  <a:pt x="0" y="35344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7800315" y="386212"/>
            <a:ext cx="2687370" cy="1573094"/>
          </a:xfrm>
          <a:custGeom>
            <a:avLst/>
            <a:gdLst/>
            <a:ahLst/>
            <a:cxnLst/>
            <a:rect l="l" t="t" r="r" b="b"/>
            <a:pathLst>
              <a:path w="2687370" h="1573094">
                <a:moveTo>
                  <a:pt x="0" y="0"/>
                </a:moveTo>
                <a:lnTo>
                  <a:pt x="2687370" y="0"/>
                </a:lnTo>
                <a:lnTo>
                  <a:pt x="2687370" y="1573095"/>
                </a:lnTo>
                <a:lnTo>
                  <a:pt x="0" y="15730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>
            <a:off x="7661125" y="6767644"/>
            <a:ext cx="2965749" cy="2965749"/>
          </a:xfrm>
          <a:custGeom>
            <a:avLst/>
            <a:gdLst/>
            <a:ahLst/>
            <a:cxnLst/>
            <a:rect l="l" t="t" r="r" b="b"/>
            <a:pathLst>
              <a:path w="2965749" h="2965749">
                <a:moveTo>
                  <a:pt x="0" y="0"/>
                </a:moveTo>
                <a:lnTo>
                  <a:pt x="2965750" y="0"/>
                </a:lnTo>
                <a:lnTo>
                  <a:pt x="2965750" y="2965749"/>
                </a:lnTo>
                <a:lnTo>
                  <a:pt x="0" y="2965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1521710" y="3611894"/>
            <a:ext cx="15244580" cy="1457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sz="10900" b="1" spc="327">
                <a:solidFill>
                  <a:srgbClr val="D9DFDB"/>
                </a:solidFill>
                <a:latin typeface="Roboto Bold"/>
                <a:ea typeface="Roboto Bold"/>
                <a:cs typeface="Roboto Bold"/>
                <a:sym typeface="Roboto Bold"/>
              </a:rPr>
              <a:t>MALTRATO INFANTIL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C85E8BC-6A12-74B8-4EC1-5DDC012AEA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12" y="592126"/>
            <a:ext cx="3759726" cy="105998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24538" y="69323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¿Qué es maltrato?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2440686"/>
            <a:ext cx="15669160" cy="5300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Organización Mundial de la Salud, define el maltrato como los abusos y la desatención de que son objetos los menores de 18 años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 incluye todos los tipos de maltrato: </a:t>
            </a: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físico, psicológico, abuso sexual, desatención, negligencia y explotación comercial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, o de otro tipo que puedan causar un daño a la salud, desarrollo o dignidad de la niña, niño o adolescente y pone en peligro su supervivencia. 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73608" lvl="1" indent="-336804" algn="l">
              <a:lnSpc>
                <a:spcPts val="4680"/>
              </a:lnSpc>
              <a:buFont typeface="Arial"/>
              <a:buChar char="•"/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El uso de la fuerza o poder a través de la violencia física, psicológica, emocional y/o negligencia y omisión que ejerza </a:t>
            </a: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cualquier trabajador al servicio de la educación.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59497" y="9562828"/>
            <a:ext cx="5674668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000" spc="20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OMS y Secretaría de Educación y Deporte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6592" y="69323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2262580"/>
            <a:ext cx="15669160" cy="686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Violencia familiar: 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A quien ejerza algún acto abusivo de poder u omisión intencional, dirigido a dominar, controlar o agredir de manera física, psicológica, patrimonial, económica o sexual, dentro o fuera del domicilio familiar, sobre alguna persona a la que esté o haya estado unida, por un vinculo matrimonial, de parentesco por consanguinidad, afinidad o civil; tutela o curatela; concubinato; o bien, que haya tenido o tenga alguna relación afectiva o sentimental de hecho.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Se le impondrá de 1 a 5 años de prisión y el tratamiento integral especializado enfocado a la erradicación de la violencia familiar.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0"/>
              </a:lnSpc>
            </a:pPr>
            <a:r>
              <a:rPr lang="en-US" sz="1920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Art.193 y 184 Ter. del 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6592" y="69323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2557855"/>
            <a:ext cx="15669160" cy="6276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Maltrato infantil: 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Comete el delito de maltrato infantil, cualquier persona distinta al agente de la violencia familiar contemplada en el artículo 193 de este Código, que ejerza algún acto abusivo de poder u omisión intencional que agreda física, psicológica, emocional o sexual, a una persona menor de dieciocho años, que este sujeta a su custodia, vigilancia, educación, enseñanza o cuidado.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 quien cometa este delito, se le impondrá de uno a cuatro años de prisión y de cien a trescientos días multa.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0"/>
              </a:lnSpc>
            </a:pPr>
            <a:r>
              <a:rPr lang="en-US" sz="1920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Art.193 y 184 Ter. del 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6592" y="69323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1698828"/>
            <a:ext cx="15669160" cy="8047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auxilio o de cuidado: 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 quien abandone a una persona incapaz de valerse por sí misma teniendo la obligación de cuidarla, se le impondrán de uno a cinco años de prisión si no resultare lesión o daño alguno. Si el sujeto fuese médico o profesionista similar o auxiliar, también se le suspenderá en el ejercicio de su  </a:t>
            </a: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profesión hasta por dos años.</a:t>
            </a: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 quien realice la conducta descrita en el párrafo anterior, laborando en establecimientos asistenciales, o establecimientos públicos o privados que presten servicios a niñas, niños, adolescentes o a personas mayores, además se le suspenderá en el ejercicio de la profesión, oficio o empleo en estas instituciones. </a:t>
            </a: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Si el sujeto activo fuese quien ejerce la patria potestad o tutela del pasivo, se le sancionará además con la suspensión o pérdida de los derechos derivados de la patria potestad o de la tutela en los términos del Código Civil del Estado de Chihuahua.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0"/>
              </a:lnSpc>
            </a:pPr>
            <a:r>
              <a:rPr lang="en-US" sz="1920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Art.154 del 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6592" y="69323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1602501"/>
            <a:ext cx="15669160" cy="745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120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Omisión de auxilio o de cuidado: </a:t>
            </a: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 quien exponga en una institución o ante cualquier otra persona a un incapaz de valerse por sí mismo, respecto del cual tenga la obligación de cuidar o se encuentre legalmente a su cargo, se le impondrán de seis meses a un año de prisión.</a:t>
            </a:r>
          </a:p>
          <a:p>
            <a:pPr algn="l">
              <a:lnSpc>
                <a:spcPts val="4680"/>
              </a:lnSpc>
            </a:pPr>
            <a:r>
              <a:rPr lang="en-US" sz="3120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No se impondrá pena alguna a quien ejerciendo la patria potestad o tutela de una persona incapaz de valerse por sí misma, teniendo la obligación de cuidarla, la entregue a organismo de Asistencia Social Pública en el Estado, instituciones de Asistencia Social Privada o al cuidado de otra persona, ya sea por extrema pobreza o por necesidad de ganarse el sustento lejos del lugar de residencia, siempre y cuando prevean su subsistencia, y la persona no muestre signos de violencia o estado de salud precario que pudiera representar la comisión de un delito.</a:t>
            </a:r>
          </a:p>
          <a:p>
            <a:pPr algn="l">
              <a:lnSpc>
                <a:spcPts val="4680"/>
              </a:lnSpc>
            </a:pPr>
            <a:endParaRPr lang="en-US" sz="3120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0"/>
              </a:lnSpc>
            </a:pPr>
            <a:r>
              <a:rPr lang="en-US" sz="1920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Art.156 del 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1813" y="0"/>
            <a:ext cx="16686187" cy="10287000"/>
            <a:chOff x="0" y="0"/>
            <a:chExt cx="439471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4716" cy="2709333"/>
            </a:xfrm>
            <a:custGeom>
              <a:avLst/>
              <a:gdLst/>
              <a:ahLst/>
              <a:cxnLst/>
              <a:rect l="l" t="t" r="r" b="b"/>
              <a:pathLst>
                <a:path w="4394716" h="2709333">
                  <a:moveTo>
                    <a:pt x="0" y="0"/>
                  </a:moveTo>
                  <a:lnTo>
                    <a:pt x="4394716" y="0"/>
                  </a:lnTo>
                  <a:lnTo>
                    <a:pt x="43947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94716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5488" y="329192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10327" y="1467677"/>
            <a:ext cx="15669160" cy="840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2"/>
              </a:lnSpc>
            </a:pP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Delitos contra la formación de las personas menores de edad y protección integral de personas que no tienen la capacidad para comprender el significado del hecho.-  </a:t>
            </a: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 quien por cualquier medio, procure, induzca o facilite a una persona menor de edad o quien no tenga la capacidad para comprender el significado de hecho de consumo de bebidas embriagantes o sustancias tóxicas para que adquiera los hábitos del alcoholismo o la farmacodependencia, o a formar parte de una asociación delictuosa o de la delincuencia organizada, se le impondrá pena de seis meses a tres años de prisión y trescientos a mil días de multa.</a:t>
            </a: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2"/>
              </a:lnSpc>
            </a:pP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Cuando de la práctica reiterada del activo, el pasivo  adquiera los hábitos de alcoholismo o la farmacodependencia, o forme parte de una asociación delictuosa o de la delincuencia organizada las penalidades podrán aumentarse hasta en un tanto más.</a:t>
            </a:r>
          </a:p>
          <a:p>
            <a:pPr algn="l">
              <a:lnSpc>
                <a:spcPts val="28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2"/>
              </a:lnSpc>
            </a:pPr>
            <a:r>
              <a:rPr lang="en-US" sz="1921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Art.181 del Código Penal del Estado de Chihuahua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5488" y="329192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Ley General de los Derechos de NNA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5933" y="1437493"/>
            <a:ext cx="17916134" cy="840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2"/>
              </a:lnSpc>
            </a:pP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Art. 47 </a:t>
            </a: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Las instituciones federales, de las entidades federales, municipales y de las demarcaciones territoriales de la Ciudad de México, en el ámbito sus respectivas competencias, </a:t>
            </a: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están obligadas a tomar medidas necesarias para prevenir, atender y sancionar los casos</a:t>
            </a: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en que niñas, niños o adolescentes se vean afectados por:</a:t>
            </a: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2"/>
              </a:lnSpc>
            </a:pP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Fracc. 1.- El descuido, negligencia, abandono o abuso físico, psicológico o sexual;</a:t>
            </a:r>
          </a:p>
          <a:p>
            <a:pPr algn="l">
              <a:lnSpc>
                <a:spcPts val="4682"/>
              </a:lnSpc>
            </a:pP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Fracc. VIII.- </a:t>
            </a: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El castigo corporal y humillante.</a:t>
            </a:r>
          </a:p>
          <a:p>
            <a:pPr algn="l">
              <a:lnSpc>
                <a:spcPts val="4682"/>
              </a:lnSpc>
            </a:pPr>
            <a:endParaRPr lang="en-US" sz="3121" b="1" spc="31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4682"/>
              </a:lnSpc>
            </a:pP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Las niñas, niños y adolescentes tienen derecho a recibir orientación, educación, cuidado y crianza de su madre, su padre o de quienes ejerzan la patria potestad, tutela o guarda y custodia, así como de los encargados y el personal de instituciones educativas, deportivas, religiosas, de salud, de asistencia social, y de cualquier otra índole que brinde asistencia a niñas, niños y adolescentes, sin que, en modo alguno, se autorice  a estos el uso del castigo corporal ni el castigo humillante. </a:t>
            </a:r>
          </a:p>
          <a:p>
            <a:pPr algn="l">
              <a:lnSpc>
                <a:spcPts val="28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2"/>
              </a:lnSpc>
            </a:pPr>
            <a:r>
              <a:rPr lang="en-US" sz="1921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Ley General de los Derechos de NNA.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5488" y="329192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Castigo corporal y humillante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674975"/>
            <a:ext cx="16731369" cy="781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2"/>
              </a:lnSpc>
            </a:pP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Castigo corporal o físico: </a:t>
            </a: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Es todo aquel acto cometido en contra de NNA en el que se utilice la fuerza física, incluyendo golpes con la mano o con algún objeto, empujones, pellizcos, mordidas, tirones de cabello o de las orejas, obligar a sostener posturas incómodas, quemaduras, ingesta de alimentos hirviendo u otros productos o cualquier otro acto que tenga como objeto causar dolor o malestar, aunque sea leve.</a:t>
            </a: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2"/>
              </a:lnSpc>
            </a:pPr>
            <a:r>
              <a:rPr lang="en-US" sz="3121" b="1" spc="31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Castigo humillante:</a:t>
            </a:r>
            <a:r>
              <a:rPr lang="en-US" sz="3121" spc="31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Es cualquier trato ofensivo, denigrante, desvalorizador, estigmatizante, ridiculizador y de menosprecio y cualquier acto que tenga como objetivo provocar dolor, amenaza, molestia o humillación cometido contra de niñas, niños y adolescentes. </a:t>
            </a: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6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2"/>
              </a:lnSpc>
            </a:pPr>
            <a:endParaRPr lang="en-US" sz="3121" spc="31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882"/>
              </a:lnSpc>
            </a:pPr>
            <a:r>
              <a:rPr lang="en-US" sz="1921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Ley General de los Derechos de NNA.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373383" y="2105162"/>
          <a:ext cx="16042004" cy="6868421"/>
        </p:xfrm>
        <a:graphic>
          <a:graphicData uri="http://schemas.openxmlformats.org/drawingml/2006/table">
            <a:tbl>
              <a:tblPr/>
              <a:tblGrid>
                <a:gridCol w="5437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6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8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0951"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 b="1">
                          <a:solidFill>
                            <a:srgbClr val="000000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Moretones, quemaduras, mordeduras, falta de cabello, fracturas, laceraciones, raspaduras, heridas visibles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8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 b="1">
                          <a:solidFill>
                            <a:srgbClr val="000000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Sometimiento ante pares  y adultos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 b="1">
                          <a:solidFill>
                            <a:srgbClr val="000000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Temor manifiesto a sus padres, madres o tutores (as) o adultos en casa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D9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0951"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Poca higiene personal, falta de cuidado médico y/o dental, enfermedades frecuentes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Conductas extremas (agresividad o rechazos extremos en acercamiento con otros adolescentes o adultos)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E1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Expresión de angustia al llegar o finalizar la jornada e irse de la escuela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6C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6519"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Cautela o rechazo al contacto físico con adultos en la escuela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F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Conductas no ‘’esperadas’’ o difíciles de comprender para quien observa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90"/>
                        </a:lnSpc>
                        <a:defRPr/>
                      </a:pPr>
                      <a:r>
                        <a:rPr lang="en-US" sz="1922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Trastornos de sueño: somnolencia, tendencia a quedarse dormido (a) en clase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8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2566529" y="693233"/>
            <a:ext cx="13655712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Indicadores específicos de riesgo por maltrato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395076"/>
            <a:ext cx="16734331" cy="2504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3"/>
              </a:lnSpc>
            </a:pPr>
            <a:endParaRPr/>
          </a:p>
          <a:p>
            <a:pPr algn="l">
              <a:lnSpc>
                <a:spcPts val="4683"/>
              </a:lnSpc>
            </a:pPr>
            <a:endParaRPr/>
          </a:p>
          <a:p>
            <a:pPr algn="l">
              <a:lnSpc>
                <a:spcPts val="4683"/>
              </a:lnSpc>
            </a:pPr>
            <a:endParaRPr/>
          </a:p>
          <a:p>
            <a:pPr algn="l">
              <a:lnSpc>
                <a:spcPts val="2883"/>
              </a:lnSpc>
            </a:pPr>
            <a:endParaRPr/>
          </a:p>
          <a:p>
            <a:pPr algn="l">
              <a:lnSpc>
                <a:spcPts val="2883"/>
              </a:lnSpc>
            </a:pPr>
            <a:r>
              <a:rPr lang="en-US" sz="1922" spc="1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Secretaría de Educación y Deporte.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24538" y="502572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Responsabilidades de docentes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459552"/>
            <a:ext cx="16326816" cy="8251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Conocer y aplicar los documentos normativos y de organización escolar</a:t>
            </a: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expedidos por la Secretaría de Educación Pública a través de cada una de las Autoridades Educativas Locales y </a:t>
            </a: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los de carácter interno del plantel. </a:t>
            </a:r>
          </a:p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Contar con formación en derechos humanos para trabajar con el plan y los programas de estudio desde un enfoque de derechos</a:t>
            </a: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y favorecer los aprendizajes relacionados con valores, actitudes y habilidades en educación para la salud, educación integral en sexualidad, prevención de la violencia, entre otros.</a:t>
            </a:r>
          </a:p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Conocer la </a:t>
            </a: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LGDNNA.</a:t>
            </a:r>
          </a:p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Observar y estar alerta ante cualquier cambio de conducta del alumnado dentro y fuera del aula</a:t>
            </a: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, informar a la autoridad inmediata cualquier hallazgo y/o indicador asociado a </a:t>
            </a: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la posibilidad de abuso sexual infantil.</a:t>
            </a:r>
          </a:p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Aplicar durante la jornada escolar las acciones que se señalen en este protocolo.</a:t>
            </a:r>
          </a:p>
          <a:p>
            <a:pPr marL="587614" lvl="1" indent="-293807" algn="l">
              <a:lnSpc>
                <a:spcPts val="4082"/>
              </a:lnSpc>
              <a:buFont typeface="Arial"/>
              <a:buChar char="•"/>
            </a:pP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Reportar a su autoridad inmediata cualquier situación de riesgo</a:t>
            </a: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para NNA que se observe en las áreas de servicio, patios y demás</a:t>
            </a:r>
            <a:r>
              <a:rPr lang="en-US" sz="2721" b="1" spc="27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 instalaciones del plantel. </a:t>
            </a:r>
          </a:p>
          <a:p>
            <a:pPr algn="l">
              <a:lnSpc>
                <a:spcPts val="4082"/>
              </a:lnSpc>
            </a:pPr>
            <a:endParaRPr lang="en-US" sz="2721" b="1" spc="27">
              <a:solidFill>
                <a:srgbClr val="212932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1800"/>
              </a:lnSpc>
            </a:pPr>
            <a:r>
              <a:rPr lang="en-US" sz="1200" spc="12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Protocolo Único para la prevención, detección y actuación en casos de violencia contra NNA</a:t>
            </a:r>
          </a:p>
          <a:p>
            <a:pPr algn="l">
              <a:lnSpc>
                <a:spcPts val="2432"/>
              </a:lnSpc>
            </a:pPr>
            <a:endParaRPr lang="en-US" sz="1200" spc="12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369473"/>
            <a:ext cx="10638924" cy="69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12"/>
              </a:lnSpc>
            </a:pPr>
            <a:r>
              <a:rPr lang="en-US" sz="4829" b="1" spc="43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Deber de denunciar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7578"/>
            <a:ext cx="16326816" cy="677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2"/>
              </a:lnSpc>
            </a:pP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Toda persona a quien le conste que se ha cometido un hecho probablemente constitutivo de un delito está obligada a denunciarlo ante el Ministerio Público y en caso de urgencia ante cualquier agente de la Policía.</a:t>
            </a:r>
          </a:p>
          <a:p>
            <a:pPr algn="l">
              <a:lnSpc>
                <a:spcPts val="4082"/>
              </a:lnSpc>
            </a:pPr>
            <a:endParaRPr lang="en-US" sz="2721" spc="2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82"/>
              </a:lnSpc>
            </a:pPr>
            <a:r>
              <a:rPr lang="en-US" sz="2721" spc="27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Quien en ejercicio de funciones públicas tenga conocimiento de la probable existencia de un hecho que la ley señale como delito, está obligado a denunciarlo inmediatamente al Ministerio Público, proporcionándole todos los datos que tuviere, poniendo a su disposición a los imputados, si hubieren sido detenidos en flagrancia. Quien tenga el deber jurídico de denunciar y no lo haga, será acreedor a las sanciones correspondientes.</a:t>
            </a:r>
          </a:p>
          <a:p>
            <a:pPr algn="l">
              <a:lnSpc>
                <a:spcPts val="4082"/>
              </a:lnSpc>
            </a:pPr>
            <a:endParaRPr lang="en-US" sz="2721" spc="2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82"/>
              </a:lnSpc>
            </a:pPr>
            <a:endParaRPr lang="en-US" sz="2721" spc="2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82"/>
              </a:lnSpc>
            </a:pPr>
            <a:endParaRPr lang="en-US" sz="2721" spc="27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2099"/>
              </a:lnSpc>
            </a:pPr>
            <a:r>
              <a:rPr lang="en-US" sz="1399" spc="13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Fuente: Art. 222 del Código Nacional de Procedimientos Penales</a:t>
            </a:r>
          </a:p>
          <a:p>
            <a:pPr algn="l">
              <a:lnSpc>
                <a:spcPts val="2732"/>
              </a:lnSpc>
            </a:pPr>
            <a:endParaRPr lang="en-US" sz="1399" spc="13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37900" y="256162"/>
            <a:ext cx="15612199" cy="10030838"/>
          </a:xfrm>
          <a:custGeom>
            <a:avLst/>
            <a:gdLst/>
            <a:ahLst/>
            <a:cxnLst/>
            <a:rect l="l" t="t" r="r" b="b"/>
            <a:pathLst>
              <a:path w="15612199" h="10030838">
                <a:moveTo>
                  <a:pt x="0" y="0"/>
                </a:moveTo>
                <a:lnTo>
                  <a:pt x="15612200" y="0"/>
                </a:lnTo>
                <a:lnTo>
                  <a:pt x="15612200" y="10030838"/>
                </a:lnTo>
                <a:lnTo>
                  <a:pt x="0" y="10030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35002" y="0"/>
            <a:ext cx="14207468" cy="10287000"/>
            <a:chOff x="0" y="0"/>
            <a:chExt cx="374188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1885" cy="2709333"/>
            </a:xfrm>
            <a:custGeom>
              <a:avLst/>
              <a:gdLst/>
              <a:ahLst/>
              <a:cxnLst/>
              <a:rect l="l" t="t" r="r" b="b"/>
              <a:pathLst>
                <a:path w="3741885" h="2709333">
                  <a:moveTo>
                    <a:pt x="0" y="0"/>
                  </a:moveTo>
                  <a:lnTo>
                    <a:pt x="3741885" y="0"/>
                  </a:lnTo>
                  <a:lnTo>
                    <a:pt x="37418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741885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35002" y="2333625"/>
            <a:ext cx="10252998" cy="64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4261" lvl="1" indent="-572130" algn="l">
              <a:lnSpc>
                <a:spcPts val="6359"/>
              </a:lnSpc>
              <a:buFont typeface="Arial"/>
              <a:buChar char="•"/>
            </a:pPr>
            <a:r>
              <a:rPr lang="en-US" sz="529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Nivel estatal: 800 230 40 50      </a:t>
            </a:r>
          </a:p>
          <a:p>
            <a:pPr algn="l">
              <a:lnSpc>
                <a:spcPts val="6359"/>
              </a:lnSpc>
            </a:pPr>
            <a:r>
              <a:rPr lang="en-US" sz="529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      24 HRS</a:t>
            </a:r>
          </a:p>
          <a:p>
            <a:pPr algn="l">
              <a:lnSpc>
                <a:spcPts val="6359"/>
              </a:lnSpc>
            </a:pPr>
            <a:endParaRPr lang="en-US" sz="5299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6359"/>
              </a:lnSpc>
            </a:pPr>
            <a:endParaRPr lang="en-US" sz="5299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6359"/>
              </a:lnSpc>
            </a:pPr>
            <a:endParaRPr lang="en-US" sz="5299">
              <a:solidFill>
                <a:srgbClr val="21293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4261" lvl="1" indent="-572130" algn="l">
              <a:lnSpc>
                <a:spcPts val="6359"/>
              </a:lnSpc>
              <a:buFont typeface="Arial"/>
              <a:buChar char="•"/>
            </a:pPr>
            <a:r>
              <a:rPr lang="en-US" sz="529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656 293 3300 ext 53304 y 53302   </a:t>
            </a:r>
          </a:p>
          <a:p>
            <a:pPr algn="l">
              <a:lnSpc>
                <a:spcPts val="6359"/>
              </a:lnSpc>
            </a:pPr>
            <a:r>
              <a:rPr lang="en-US" sz="5299">
                <a:solidFill>
                  <a:srgbClr val="212932"/>
                </a:solidFill>
                <a:latin typeface="Roboto"/>
                <a:ea typeface="Roboto"/>
                <a:cs typeface="Roboto"/>
                <a:sym typeface="Roboto"/>
              </a:rPr>
              <a:t>       8:00 a.m. a 4:00 p.m. </a:t>
            </a:r>
          </a:p>
        </p:txBody>
      </p:sp>
      <p:sp>
        <p:nvSpPr>
          <p:cNvPr id="6" name="Freeform 6"/>
          <p:cNvSpPr/>
          <p:nvPr/>
        </p:nvSpPr>
        <p:spPr>
          <a:xfrm>
            <a:off x="427931" y="3602720"/>
            <a:ext cx="6959627" cy="3881659"/>
          </a:xfrm>
          <a:custGeom>
            <a:avLst/>
            <a:gdLst/>
            <a:ahLst/>
            <a:cxnLst/>
            <a:rect l="l" t="t" r="r" b="b"/>
            <a:pathLst>
              <a:path w="6959627" h="3881659">
                <a:moveTo>
                  <a:pt x="0" y="0"/>
                </a:moveTo>
                <a:lnTo>
                  <a:pt x="6959628" y="0"/>
                </a:lnTo>
                <a:lnTo>
                  <a:pt x="6959628" y="3881660"/>
                </a:lnTo>
                <a:lnTo>
                  <a:pt x="0" y="3881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TextBox 7"/>
          <p:cNvSpPr txBox="1"/>
          <p:nvPr/>
        </p:nvSpPr>
        <p:spPr>
          <a:xfrm>
            <a:off x="2349072" y="601131"/>
            <a:ext cx="13589855" cy="893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7"/>
              </a:lnSpc>
            </a:pPr>
            <a:r>
              <a:rPr lang="en-US" sz="6125" b="1" spc="55">
                <a:solidFill>
                  <a:srgbClr val="212932"/>
                </a:solidFill>
                <a:latin typeface="Roboto Bold"/>
                <a:ea typeface="Roboto Bold"/>
                <a:cs typeface="Roboto Bold"/>
                <a:sym typeface="Roboto Bold"/>
              </a:rPr>
              <a:t>DENUNCIA ANÓNIMA 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02659" y="0"/>
            <a:ext cx="19290659" cy="10287000"/>
            <a:chOff x="0" y="0"/>
            <a:chExt cx="508066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0667" cy="2709333"/>
            </a:xfrm>
            <a:custGeom>
              <a:avLst/>
              <a:gdLst/>
              <a:ahLst/>
              <a:cxnLst/>
              <a:rect l="l" t="t" r="r" b="b"/>
              <a:pathLst>
                <a:path w="5080667" h="2709333">
                  <a:moveTo>
                    <a:pt x="0" y="0"/>
                  </a:moveTo>
                  <a:lnTo>
                    <a:pt x="5080667" y="0"/>
                  </a:lnTo>
                  <a:lnTo>
                    <a:pt x="508066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0CCB9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080668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932187" y="444264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TextBox 6"/>
          <p:cNvSpPr txBox="1"/>
          <p:nvPr/>
        </p:nvSpPr>
        <p:spPr>
          <a:xfrm>
            <a:off x="3824538" y="2740759"/>
            <a:ext cx="10638924" cy="1013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32"/>
              </a:lnSpc>
            </a:pPr>
            <a:r>
              <a:rPr lang="en-US" sz="7029" spc="63">
                <a:solidFill>
                  <a:srgbClr val="212932"/>
                </a:solidFill>
                <a:latin typeface="More Sugar"/>
                <a:ea typeface="More Sugar"/>
                <a:cs typeface="More Sugar"/>
                <a:sym typeface="More Sugar"/>
              </a:rPr>
              <a:t>¡MUCHAS GRACIAS!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3011</Words>
  <Application>Microsoft Office PowerPoint</Application>
  <PresentationFormat>Personalizado</PresentationFormat>
  <Paragraphs>173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Calibri</vt:lpstr>
      <vt:lpstr>Arial</vt:lpstr>
      <vt:lpstr>Roboto</vt:lpstr>
      <vt:lpstr>More Sugar</vt:lpstr>
      <vt:lpstr>Roboto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Omisión de cuidados y maltrato infantil-DOCENTES</dc:title>
  <cp:lastModifiedBy>María Reyes</cp:lastModifiedBy>
  <cp:revision>7</cp:revision>
  <dcterms:created xsi:type="dcterms:W3CDTF">2006-08-16T00:00:00Z</dcterms:created>
  <dcterms:modified xsi:type="dcterms:W3CDTF">2025-09-02T18:04:00Z</dcterms:modified>
  <dc:identifier>DAGG1Yxvm7U</dc:identifier>
</cp:coreProperties>
</file>