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64" r:id="rId4"/>
    <p:sldId id="265" r:id="rId5"/>
    <p:sldId id="267" r:id="rId6"/>
    <p:sldId id="266" r:id="rId7"/>
    <p:sldId id="268" r:id="rId8"/>
    <p:sldId id="285" r:id="rId9"/>
    <p:sldId id="284" r:id="rId10"/>
    <p:sldId id="263" r:id="rId11"/>
    <p:sldId id="269" r:id="rId12"/>
    <p:sldId id="273" r:id="rId13"/>
    <p:sldId id="274" r:id="rId14"/>
    <p:sldId id="275" r:id="rId15"/>
    <p:sldId id="276" r:id="rId16"/>
    <p:sldId id="283" r:id="rId17"/>
    <p:sldId id="282" r:id="rId18"/>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0" d="100"/>
          <a:sy n="70"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fld id="{A0F36D28-78FE-430C-B047-F4ABD845BE65}" type="datetimeFigureOut">
              <a:rPr lang="es-MX" smtClean="0"/>
              <a:t>10/09/2024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851105A-DD75-48BF-8299-15C7007B43CC}" type="slidenum">
              <a:rPr lang="es-MX" smtClean="0"/>
              <a:t>‹Nº›</a:t>
            </a:fld>
            <a:endParaRPr lang="es-MX"/>
          </a:p>
        </p:txBody>
      </p:sp>
    </p:spTree>
    <p:extLst>
      <p:ext uri="{BB962C8B-B14F-4D97-AF65-F5344CB8AC3E}">
        <p14:creationId xmlns:p14="http://schemas.microsoft.com/office/powerpoint/2010/main" val="1508241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A0F36D28-78FE-430C-B047-F4ABD845BE65}" type="datetimeFigureOut">
              <a:rPr lang="es-MX" smtClean="0"/>
              <a:t>10/09/2024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851105A-DD75-48BF-8299-15C7007B43CC}" type="slidenum">
              <a:rPr lang="es-MX" smtClean="0"/>
              <a:t>‹Nº›</a:t>
            </a:fld>
            <a:endParaRPr lang="es-MX"/>
          </a:p>
        </p:txBody>
      </p:sp>
    </p:spTree>
    <p:extLst>
      <p:ext uri="{BB962C8B-B14F-4D97-AF65-F5344CB8AC3E}">
        <p14:creationId xmlns:p14="http://schemas.microsoft.com/office/powerpoint/2010/main" val="1371754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A0F36D28-78FE-430C-B047-F4ABD845BE65}" type="datetimeFigureOut">
              <a:rPr lang="es-MX" smtClean="0"/>
              <a:t>10/09/2024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851105A-DD75-48BF-8299-15C7007B43CC}" type="slidenum">
              <a:rPr lang="es-MX" smtClean="0"/>
              <a:t>‹Nº›</a:t>
            </a:fld>
            <a:endParaRPr lang="es-MX"/>
          </a:p>
        </p:txBody>
      </p:sp>
    </p:spTree>
    <p:extLst>
      <p:ext uri="{BB962C8B-B14F-4D97-AF65-F5344CB8AC3E}">
        <p14:creationId xmlns:p14="http://schemas.microsoft.com/office/powerpoint/2010/main" val="586928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A0F36D28-78FE-430C-B047-F4ABD845BE65}" type="datetimeFigureOut">
              <a:rPr lang="es-MX" smtClean="0"/>
              <a:t>10/09/2024</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3851105A-DD75-48BF-8299-15C7007B43CC}" type="slidenum">
              <a:rPr lang="es-MX" smtClean="0"/>
              <a:t>‹Nº›</a:t>
            </a:fld>
            <a:endParaRPr lang="es-MX"/>
          </a:p>
        </p:txBody>
      </p:sp>
    </p:spTree>
    <p:extLst>
      <p:ext uri="{BB962C8B-B14F-4D97-AF65-F5344CB8AC3E}">
        <p14:creationId xmlns:p14="http://schemas.microsoft.com/office/powerpoint/2010/main" val="4145797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A0F36D28-78FE-430C-B047-F4ABD845BE65}" type="datetimeFigureOut">
              <a:rPr lang="es-MX" smtClean="0"/>
              <a:t>10/09/2024</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3851105A-DD75-48BF-8299-15C7007B43CC}" type="slidenum">
              <a:rPr lang="es-MX" smtClean="0"/>
              <a:t>‹Nº›</a:t>
            </a:fld>
            <a:endParaRPr lang="es-MX"/>
          </a:p>
        </p:txBody>
      </p:sp>
    </p:spTree>
    <p:extLst>
      <p:ext uri="{BB962C8B-B14F-4D97-AF65-F5344CB8AC3E}">
        <p14:creationId xmlns:p14="http://schemas.microsoft.com/office/powerpoint/2010/main" val="252699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A0F36D28-78FE-430C-B047-F4ABD845BE65}" type="datetimeFigureOut">
              <a:rPr lang="es-MX" smtClean="0"/>
              <a:t>10/09/2024</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3851105A-DD75-48BF-8299-15C7007B43CC}" type="slidenum">
              <a:rPr lang="es-MX" smtClean="0"/>
              <a:t>‹Nº›</a:t>
            </a:fld>
            <a:endParaRPr lang="es-MX"/>
          </a:p>
        </p:txBody>
      </p:sp>
    </p:spTree>
    <p:extLst>
      <p:ext uri="{BB962C8B-B14F-4D97-AF65-F5344CB8AC3E}">
        <p14:creationId xmlns:p14="http://schemas.microsoft.com/office/powerpoint/2010/main" val="3322874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A0F36D28-78FE-430C-B047-F4ABD845BE65}" type="datetimeFigureOut">
              <a:rPr lang="es-MX" smtClean="0"/>
              <a:t>10/09/2024</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3851105A-DD75-48BF-8299-15C7007B43CC}" type="slidenum">
              <a:rPr lang="es-MX" smtClean="0"/>
              <a:t>‹Nº›</a:t>
            </a:fld>
            <a:endParaRPr lang="es-MX"/>
          </a:p>
        </p:txBody>
      </p:sp>
    </p:spTree>
    <p:extLst>
      <p:ext uri="{BB962C8B-B14F-4D97-AF65-F5344CB8AC3E}">
        <p14:creationId xmlns:p14="http://schemas.microsoft.com/office/powerpoint/2010/main" val="4216324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A0F36D28-78FE-430C-B047-F4ABD845BE65}" type="datetimeFigureOut">
              <a:rPr lang="es-MX" smtClean="0"/>
              <a:t>10/09/2024</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3851105A-DD75-48BF-8299-15C7007B43CC}" type="slidenum">
              <a:rPr lang="es-MX" smtClean="0"/>
              <a:t>‹Nº›</a:t>
            </a:fld>
            <a:endParaRPr lang="es-MX"/>
          </a:p>
        </p:txBody>
      </p:sp>
    </p:spTree>
    <p:extLst>
      <p:ext uri="{BB962C8B-B14F-4D97-AF65-F5344CB8AC3E}">
        <p14:creationId xmlns:p14="http://schemas.microsoft.com/office/powerpoint/2010/main" val="2264718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A0F36D28-78FE-430C-B047-F4ABD845BE65}" type="datetimeFigureOut">
              <a:rPr lang="es-MX" smtClean="0"/>
              <a:t>10/09/2024</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3851105A-DD75-48BF-8299-15C7007B43CC}" type="slidenum">
              <a:rPr lang="es-MX" smtClean="0"/>
              <a:t>‹Nº›</a:t>
            </a:fld>
            <a:endParaRPr lang="es-MX"/>
          </a:p>
        </p:txBody>
      </p:sp>
    </p:spTree>
    <p:extLst>
      <p:ext uri="{BB962C8B-B14F-4D97-AF65-F5344CB8AC3E}">
        <p14:creationId xmlns:p14="http://schemas.microsoft.com/office/powerpoint/2010/main" val="345747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A0F36D28-78FE-430C-B047-F4ABD845BE65}" type="datetimeFigureOut">
              <a:rPr lang="es-MX" smtClean="0"/>
              <a:t>10/09/2024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851105A-DD75-48BF-8299-15C7007B43CC}" type="slidenum">
              <a:rPr lang="es-MX" smtClean="0"/>
              <a:t>‹Nº›</a:t>
            </a:fld>
            <a:endParaRPr lang="es-MX"/>
          </a:p>
        </p:txBody>
      </p:sp>
    </p:spTree>
    <p:extLst>
      <p:ext uri="{BB962C8B-B14F-4D97-AF65-F5344CB8AC3E}">
        <p14:creationId xmlns:p14="http://schemas.microsoft.com/office/powerpoint/2010/main" val="1822479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A0F36D28-78FE-430C-B047-F4ABD845BE65}" type="datetimeFigureOut">
              <a:rPr lang="es-MX" smtClean="0"/>
              <a:t>10/09/2024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851105A-DD75-48BF-8299-15C7007B43CC}" type="slidenum">
              <a:rPr lang="es-MX" smtClean="0"/>
              <a:t>‹Nº›</a:t>
            </a:fld>
            <a:endParaRPr lang="es-MX"/>
          </a:p>
        </p:txBody>
      </p:sp>
    </p:spTree>
    <p:extLst>
      <p:ext uri="{BB962C8B-B14F-4D97-AF65-F5344CB8AC3E}">
        <p14:creationId xmlns:p14="http://schemas.microsoft.com/office/powerpoint/2010/main" val="31380484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solidFill>
                  <a:prstClr val="black">
                    <a:tint val="75000"/>
                  </a:prstClr>
                </a:solidFill>
              </a:rPr>
              <a:pPr/>
              <a:t>10/09/2024</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9790071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solidFill>
                  <a:prstClr val="black">
                    <a:tint val="75000"/>
                  </a:prstClr>
                </a:solidFill>
              </a:rPr>
              <a:pPr/>
              <a:t>10/09/2024</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214603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F300A2FA-CF38-4C9C-8989-A41230DBCD14}" type="datetimeFigureOut">
              <a:rPr lang="es-MX" smtClean="0">
                <a:solidFill>
                  <a:prstClr val="black">
                    <a:tint val="75000"/>
                  </a:prstClr>
                </a:solidFill>
              </a:rPr>
              <a:pPr/>
              <a:t>10/09/2024</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05182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F300A2FA-CF38-4C9C-8989-A41230DBCD14}" type="datetimeFigureOut">
              <a:rPr lang="es-MX" smtClean="0">
                <a:solidFill>
                  <a:prstClr val="black">
                    <a:tint val="75000"/>
                  </a:prstClr>
                </a:solidFill>
              </a:rPr>
              <a:pPr/>
              <a:t>10/09/2024</a:t>
            </a:fld>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822245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F300A2FA-CF38-4C9C-8989-A41230DBCD14}" type="datetimeFigureOut">
              <a:rPr lang="es-MX" smtClean="0">
                <a:solidFill>
                  <a:prstClr val="black">
                    <a:tint val="75000"/>
                  </a:prstClr>
                </a:solidFill>
              </a:rPr>
              <a:pPr/>
              <a:t>10/09/2024</a:t>
            </a:fld>
            <a:endParaRPr lang="es-MX">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MX">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1702516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F300A2FA-CF38-4C9C-8989-A41230DBCD14}" type="datetimeFigureOut">
              <a:rPr lang="es-MX" smtClean="0">
                <a:solidFill>
                  <a:prstClr val="black">
                    <a:tint val="75000"/>
                  </a:prstClr>
                </a:solidFill>
              </a:rPr>
              <a:pPr/>
              <a:t>10/09/2024</a:t>
            </a:fld>
            <a:endParaRPr lang="es-MX">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30479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300A2FA-CF38-4C9C-8989-A41230DBCD14}" type="datetimeFigureOut">
              <a:rPr lang="es-MX" smtClean="0">
                <a:solidFill>
                  <a:prstClr val="black">
                    <a:tint val="75000"/>
                  </a:prstClr>
                </a:solidFill>
              </a:rPr>
              <a:pPr/>
              <a:t>10/09/2024</a:t>
            </a:fld>
            <a:endParaRPr lang="es-MX">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MX">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17540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F300A2FA-CF38-4C9C-8989-A41230DBCD14}" type="datetimeFigureOut">
              <a:rPr lang="es-MX" smtClean="0">
                <a:solidFill>
                  <a:prstClr val="black">
                    <a:tint val="75000"/>
                  </a:prstClr>
                </a:solidFill>
              </a:rPr>
              <a:pPr/>
              <a:t>10/09/2024</a:t>
            </a:fld>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2782141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F300A2FA-CF38-4C9C-8989-A41230DBCD14}" type="datetimeFigureOut">
              <a:rPr lang="es-MX" smtClean="0">
                <a:solidFill>
                  <a:prstClr val="black">
                    <a:tint val="75000"/>
                  </a:prstClr>
                </a:solidFill>
              </a:rPr>
              <a:pPr/>
              <a:t>10/09/2024</a:t>
            </a:fld>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1232841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solidFill>
                  <a:prstClr val="black">
                    <a:tint val="75000"/>
                  </a:prstClr>
                </a:solidFill>
              </a:rPr>
              <a:pPr/>
              <a:t>10/09/2024</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0889157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solidFill>
                  <a:prstClr val="black">
                    <a:tint val="75000"/>
                  </a:prstClr>
                </a:solidFill>
              </a:rPr>
              <a:pPr/>
              <a:t>10/09/2024</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052693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10/09/2024</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34878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10/09/2024</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67217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10/09/2024</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33056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10/09/2024</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35021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10/09/2024</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Marcador de pie de página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Marcador de número de diapositiva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74040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10/09/2024</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pie de página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2989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10/09/2024</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90576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10/09/2024</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70246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10/09/2024</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03072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10/09/2024</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3584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10/09/2024</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9858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F36D28-78FE-430C-B047-F4ABD845BE65}" type="datetimeFigureOut">
              <a:rPr lang="es-MX" smtClean="0"/>
              <a:t>10/09/2024</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51105A-DD75-48BF-8299-15C7007B43CC}" type="slidenum">
              <a:rPr lang="es-MX" smtClean="0"/>
              <a:t>‹Nº›</a:t>
            </a:fld>
            <a:endParaRPr lang="es-MX"/>
          </a:p>
        </p:txBody>
      </p:sp>
    </p:spTree>
    <p:extLst>
      <p:ext uri="{BB962C8B-B14F-4D97-AF65-F5344CB8AC3E}">
        <p14:creationId xmlns:p14="http://schemas.microsoft.com/office/powerpoint/2010/main" val="1593848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00A2FA-CF38-4C9C-8989-A41230DBCD14}" type="datetimeFigureOut">
              <a:rPr lang="es-MX" smtClean="0">
                <a:solidFill>
                  <a:prstClr val="black">
                    <a:tint val="75000"/>
                  </a:prstClr>
                </a:solidFill>
              </a:rPr>
              <a:pPr/>
              <a:t>10/09/2024</a:t>
            </a:fld>
            <a:endParaRPr lang="es-MX">
              <a:solidFill>
                <a:prstClr val="black">
                  <a:tint val="75000"/>
                </a:prst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345987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10/09/2024</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23942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9.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5"/>
          <a:stretch>
            <a:fillRect/>
          </a:stretch>
        </p:blipFill>
        <p:spPr>
          <a:xfrm>
            <a:off x="13421862" y="-1390793"/>
            <a:ext cx="57290" cy="57290"/>
          </a:xfrm>
          <a:prstGeom prst="rect">
            <a:avLst/>
          </a:prstGeom>
        </p:spPr>
      </p:pic>
      <p:pic>
        <p:nvPicPr>
          <p:cNvPr id="9" name="presentacion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208315"/>
            <a:ext cx="12192000" cy="5649686"/>
          </a:xfrm>
          <a:prstGeom prst="rect">
            <a:avLst/>
          </a:prstGeom>
          <a:ln>
            <a:noFill/>
          </a:ln>
          <a:effectLst>
            <a:outerShdw blurRad="190500" algn="tl" rotWithShape="0">
              <a:srgbClr val="000000">
                <a:alpha val="70000"/>
              </a:srgbClr>
            </a:outerShdw>
          </a:effectLst>
        </p:spPr>
      </p:pic>
      <p:sp>
        <p:nvSpPr>
          <p:cNvPr id="11" name="CuadroTexto 10"/>
          <p:cNvSpPr txBox="1"/>
          <p:nvPr/>
        </p:nvSpPr>
        <p:spPr>
          <a:xfrm>
            <a:off x="3189506" y="5320600"/>
            <a:ext cx="6204859" cy="1384995"/>
          </a:xfrm>
          <a:prstGeom prst="rect">
            <a:avLst/>
          </a:prstGeom>
          <a:noFill/>
        </p:spPr>
        <p:txBody>
          <a:bodyPr wrap="square" rtlCol="0">
            <a:spAutoFit/>
          </a:bodyPr>
          <a:lstStyle/>
          <a:p>
            <a:pPr algn="ctr"/>
            <a:r>
              <a:rPr lang="es-ES" sz="4800" b="1" dirty="0" smtClean="0">
                <a:solidFill>
                  <a:schemeClr val="bg1"/>
                </a:solidFill>
                <a:latin typeface="LATO"/>
              </a:rPr>
              <a:t>INTERVENCIÓN</a:t>
            </a:r>
            <a:r>
              <a:rPr lang="es-ES" sz="2000" b="1" dirty="0" smtClean="0">
                <a:solidFill>
                  <a:schemeClr val="bg1"/>
                </a:solidFill>
                <a:latin typeface="LATO"/>
              </a:rPr>
              <a:t> </a:t>
            </a:r>
          </a:p>
          <a:p>
            <a:pPr algn="ctr"/>
            <a:r>
              <a:rPr lang="es-ES" sz="3600" b="1" dirty="0" smtClean="0">
                <a:solidFill>
                  <a:srgbClr val="00B0F0"/>
                </a:solidFill>
                <a:latin typeface="LATO"/>
              </a:rPr>
              <a:t>TÉCNICA JURÍDICA</a:t>
            </a:r>
            <a:endParaRPr lang="es-MX" sz="4000" b="1" dirty="0">
              <a:solidFill>
                <a:srgbClr val="00B0F0"/>
              </a:solidFill>
              <a:latin typeface="LATO"/>
            </a:endParaRPr>
          </a:p>
        </p:txBody>
      </p:sp>
      <p:pic>
        <p:nvPicPr>
          <p:cNvPr id="12" name="Imagen 11"/>
          <p:cNvPicPr>
            <a:picLocks noChangeAspect="1"/>
          </p:cNvPicPr>
          <p:nvPr/>
        </p:nvPicPr>
        <p:blipFill>
          <a:blip r:embed="rId5"/>
          <a:stretch>
            <a:fillRect/>
          </a:stretch>
        </p:blipFill>
        <p:spPr>
          <a:xfrm>
            <a:off x="3453588" y="355880"/>
            <a:ext cx="5284823" cy="4812314"/>
          </a:xfrm>
          <a:prstGeom prst="rect">
            <a:avLst/>
          </a:prstGeom>
        </p:spPr>
      </p:pic>
      <p:pic>
        <p:nvPicPr>
          <p:cNvPr id="13" name="Imagen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4590" y="97972"/>
            <a:ext cx="3157625" cy="888900"/>
          </a:xfrm>
          <a:prstGeom prst="rect">
            <a:avLst/>
          </a:prstGeom>
        </p:spPr>
      </p:pic>
    </p:spTree>
    <p:extLst>
      <p:ext uri="{BB962C8B-B14F-4D97-AF65-F5344CB8AC3E}">
        <p14:creationId xmlns:p14="http://schemas.microsoft.com/office/powerpoint/2010/main" val="235551219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8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repeatCount="indefinite" fill="hold" display="0">
                  <p:stCondLst>
                    <p:cond delay="indefinite"/>
                  </p:stCondLst>
                </p:cTn>
                <p:tgtEl>
                  <p:spTgt spid="9"/>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Rectángulo 1"/>
          <p:cNvSpPr/>
          <p:nvPr/>
        </p:nvSpPr>
        <p:spPr>
          <a:xfrm>
            <a:off x="1265871" y="1752601"/>
            <a:ext cx="9419849" cy="3785652"/>
          </a:xfrm>
          <a:prstGeom prst="rect">
            <a:avLst/>
          </a:prstGeom>
        </p:spPr>
        <p:txBody>
          <a:bodyPr wrap="square">
            <a:spAutoFit/>
          </a:bodyPr>
          <a:lstStyle/>
          <a:p>
            <a:pPr algn="ctr"/>
            <a:r>
              <a:rPr lang="es-ES" sz="8000" b="1" dirty="0" smtClean="0">
                <a:ln w="9525">
                  <a:solidFill>
                    <a:schemeClr val="bg1"/>
                  </a:solidFill>
                  <a:prstDash val="solid"/>
                </a:ln>
                <a:solidFill>
                  <a:srgbClr val="002060"/>
                </a:solidFill>
                <a:effectLst>
                  <a:outerShdw blurRad="12700" dist="38100" dir="2700000" algn="tl" rotWithShape="0">
                    <a:schemeClr val="bg1">
                      <a:lumMod val="50000"/>
                    </a:schemeClr>
                  </a:outerShdw>
                </a:effectLst>
              </a:rPr>
              <a:t>OMISIÓN </a:t>
            </a:r>
          </a:p>
          <a:p>
            <a:pPr algn="ctr"/>
            <a:r>
              <a:rPr lang="es-ES" sz="8000" b="1" dirty="0" smtClean="0">
                <a:ln w="9525">
                  <a:solidFill>
                    <a:schemeClr val="bg1"/>
                  </a:solidFill>
                  <a:prstDash val="solid"/>
                </a:ln>
                <a:solidFill>
                  <a:srgbClr val="002060"/>
                </a:solidFill>
                <a:effectLst>
                  <a:outerShdw blurRad="12700" dist="38100" dir="2700000" algn="tl" rotWithShape="0">
                    <a:schemeClr val="bg1">
                      <a:lumMod val="50000"/>
                    </a:schemeClr>
                  </a:outerShdw>
                </a:effectLst>
              </a:rPr>
              <a:t>DE </a:t>
            </a:r>
          </a:p>
          <a:p>
            <a:pPr algn="ctr"/>
            <a:r>
              <a:rPr lang="es-ES" sz="8000" b="1" dirty="0" smtClean="0">
                <a:ln w="9525">
                  <a:solidFill>
                    <a:schemeClr val="bg1"/>
                  </a:solidFill>
                  <a:prstDash val="solid"/>
                </a:ln>
                <a:solidFill>
                  <a:srgbClr val="002060"/>
                </a:solidFill>
                <a:effectLst>
                  <a:outerShdw blurRad="12700" dist="38100" dir="2700000" algn="tl" rotWithShape="0">
                    <a:schemeClr val="bg1">
                      <a:lumMod val="50000"/>
                    </a:schemeClr>
                  </a:outerShdw>
                </a:effectLst>
              </a:rPr>
              <a:t>CUIDADOS</a:t>
            </a:r>
          </a:p>
        </p:txBody>
      </p:sp>
    </p:spTree>
    <p:extLst>
      <p:ext uri="{BB962C8B-B14F-4D97-AF65-F5344CB8AC3E}">
        <p14:creationId xmlns:p14="http://schemas.microsoft.com/office/powerpoint/2010/main" val="353929916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16239FD0-51D2-6C5D-F68A-DA9D146C8C72}"/>
              </a:ext>
            </a:extLst>
          </p:cNvPr>
          <p:cNvSpPr txBox="1"/>
          <p:nvPr/>
        </p:nvSpPr>
        <p:spPr>
          <a:xfrm>
            <a:off x="351053" y="2281452"/>
            <a:ext cx="6513386" cy="3785652"/>
          </a:xfrm>
          <a:prstGeom prst="rect">
            <a:avLst/>
          </a:prstGeom>
          <a:noFill/>
        </p:spPr>
        <p:txBody>
          <a:bodyPr wrap="square">
            <a:spAutoFit/>
          </a:bodyPr>
          <a:lstStyle/>
          <a:p>
            <a:r>
              <a:rPr lang="es-MX" sz="2400" dirty="0">
                <a:solidFill>
                  <a:srgbClr val="002060"/>
                </a:solidFill>
                <a:latin typeface="Arial" panose="020B0604020202020204" pitchFamily="34" charset="0"/>
                <a:cs typeface="Arial" panose="020B0604020202020204" pitchFamily="34" charset="0"/>
              </a:rPr>
              <a:t>La omisión de cuidados se refiere a la falta de atención y cuidado necesarios que una persona tiene el deber legal o moral de proporcionar a otra que no pueda valerse por si misma, como un menor de edad</a:t>
            </a:r>
            <a:r>
              <a:rPr lang="es-MX" sz="2400" dirty="0" smtClean="0">
                <a:solidFill>
                  <a:srgbClr val="002060"/>
                </a:solidFill>
                <a:latin typeface="Arial" panose="020B0604020202020204" pitchFamily="34" charset="0"/>
                <a:cs typeface="Arial" panose="020B0604020202020204" pitchFamily="34" charset="0"/>
              </a:rPr>
              <a:t>.</a:t>
            </a:r>
          </a:p>
          <a:p>
            <a:endParaRPr lang="es-MX" sz="2400" dirty="0">
              <a:solidFill>
                <a:srgbClr val="002060"/>
              </a:solidFill>
              <a:latin typeface="Arial" panose="020B0604020202020204" pitchFamily="34" charset="0"/>
              <a:cs typeface="Arial" panose="020B0604020202020204" pitchFamily="34" charset="0"/>
            </a:endParaRPr>
          </a:p>
          <a:p>
            <a:r>
              <a:rPr lang="es-MX" sz="2400" dirty="0">
                <a:solidFill>
                  <a:srgbClr val="002060"/>
                </a:solidFill>
                <a:latin typeface="Arial" panose="020B0604020202020204" pitchFamily="34" charset="0"/>
                <a:cs typeface="Arial" panose="020B0604020202020204" pitchFamily="34" charset="0"/>
              </a:rPr>
              <a:t>Todo acto que refleja descuido, negligencia o atropello al desarrollo integral de un menor, adulto mayor o persona con discapacidad. </a:t>
            </a:r>
            <a:endParaRPr lang="es-MX" sz="2400" dirty="0">
              <a:solidFill>
                <a:srgbClr val="002060"/>
              </a:solidFill>
            </a:endParaRPr>
          </a:p>
          <a:p>
            <a:endParaRPr lang="es-MX" sz="2400" dirty="0"/>
          </a:p>
        </p:txBody>
      </p:sp>
      <p:pic>
        <p:nvPicPr>
          <p:cNvPr id="1026" name="Picture 2" descr="https://cdn.rcc.com.py/2019/01/abu-750x484.jpg"/>
          <p:cNvPicPr>
            <a:picLocks noChangeAspect="1" noChangeArrowheads="1"/>
          </p:cNvPicPr>
          <p:nvPr/>
        </p:nvPicPr>
        <p:blipFill rotWithShape="1">
          <a:blip r:embed="rId5">
            <a:extLst>
              <a:ext uri="{28A0092B-C50C-407E-A947-70E740481C1C}">
                <a14:useLocalDpi xmlns:a14="http://schemas.microsoft.com/office/drawing/2010/main" val="0"/>
              </a:ext>
            </a:extLst>
          </a:blip>
          <a:srcRect t="5751" r="35474"/>
          <a:stretch/>
        </p:blipFill>
        <p:spPr bwMode="auto">
          <a:xfrm>
            <a:off x="7057622" y="2001773"/>
            <a:ext cx="4609608" cy="4345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97143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B35BD9DB-C487-69D2-5A66-EC781276322C}"/>
              </a:ext>
            </a:extLst>
          </p:cNvPr>
          <p:cNvSpPr txBox="1">
            <a:spLocks/>
          </p:cNvSpPr>
          <p:nvPr/>
        </p:nvSpPr>
        <p:spPr>
          <a:xfrm>
            <a:off x="303068" y="1721361"/>
            <a:ext cx="8911687" cy="1280890"/>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900" b="1" dirty="0">
                <a:solidFill>
                  <a:schemeClr val="accent2"/>
                </a:solidFill>
                <a:effectLst>
                  <a:outerShdw blurRad="38100" dist="38100" dir="2700000" algn="tl">
                    <a:srgbClr val="000000">
                      <a:alpha val="43137"/>
                    </a:srgbClr>
                  </a:outerShdw>
                </a:effectLst>
                <a:latin typeface="+mn-lt"/>
              </a:rPr>
              <a:t>Características de abandono </a:t>
            </a:r>
            <a:r>
              <a:rPr lang="en-US" dirty="0" smtClean="0">
                <a:solidFill>
                  <a:srgbClr val="000000"/>
                </a:solidFill>
                <a:latin typeface="Open Sans Bold"/>
              </a:rPr>
              <a:t/>
            </a:r>
            <a:br>
              <a:rPr lang="en-US" dirty="0" smtClean="0">
                <a:solidFill>
                  <a:srgbClr val="000000"/>
                </a:solidFill>
                <a:latin typeface="Open Sans Bold"/>
              </a:rPr>
            </a:br>
            <a:endParaRPr lang="es-MX" dirty="0"/>
          </a:p>
        </p:txBody>
      </p:sp>
      <p:sp>
        <p:nvSpPr>
          <p:cNvPr id="15" name="Freeform 2">
            <a:extLst>
              <a:ext uri="{FF2B5EF4-FFF2-40B4-BE49-F238E27FC236}">
                <a16:creationId xmlns:a16="http://schemas.microsoft.com/office/drawing/2014/main" id="{E4E6C145-233E-202C-F6DA-DF347F71F98E}"/>
              </a:ext>
            </a:extLst>
          </p:cNvPr>
          <p:cNvSpPr/>
          <p:nvPr/>
        </p:nvSpPr>
        <p:spPr>
          <a:xfrm>
            <a:off x="7429430" y="2467462"/>
            <a:ext cx="4599283" cy="3456355"/>
          </a:xfrm>
          <a:custGeom>
            <a:avLst/>
            <a:gdLst/>
            <a:ahLst/>
            <a:cxnLst/>
            <a:rect l="l" t="t" r="r" b="b"/>
            <a:pathLst>
              <a:path w="7251682" h="5256883">
                <a:moveTo>
                  <a:pt x="0" y="0"/>
                </a:moveTo>
                <a:lnTo>
                  <a:pt x="7251682" y="0"/>
                </a:lnTo>
                <a:lnTo>
                  <a:pt x="7251682" y="5256883"/>
                </a:lnTo>
                <a:lnTo>
                  <a:pt x="0" y="5256883"/>
                </a:lnTo>
                <a:lnTo>
                  <a:pt x="0" y="0"/>
                </a:lnTo>
                <a:close/>
              </a:path>
            </a:pathLst>
          </a:custGeom>
          <a:blipFill>
            <a:blip r:embed="rId5"/>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MX"/>
          </a:p>
        </p:txBody>
      </p:sp>
      <p:sp>
        <p:nvSpPr>
          <p:cNvPr id="16" name="Marcador de contenido 2">
            <a:extLst>
              <a:ext uri="{FF2B5EF4-FFF2-40B4-BE49-F238E27FC236}">
                <a16:creationId xmlns:a16="http://schemas.microsoft.com/office/drawing/2014/main" id="{71526D36-1B68-3D0B-0E2B-D7E17292AB35}"/>
              </a:ext>
            </a:extLst>
          </p:cNvPr>
          <p:cNvSpPr txBox="1">
            <a:spLocks/>
          </p:cNvSpPr>
          <p:nvPr/>
        </p:nvSpPr>
        <p:spPr>
          <a:xfrm>
            <a:off x="511268" y="2915197"/>
            <a:ext cx="7370602" cy="37776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dirty="0" smtClean="0">
                <a:solidFill>
                  <a:srgbClr val="002060"/>
                </a:solidFill>
                <a:latin typeface="Open Sans"/>
              </a:rPr>
              <a:t>Se define como abandono cuando existe un desamparo por parte de alguno de los progenitores, tutores o responsables del niño, niña o adolescente y deja de proporcionarle los medios básicos de subsistencia y cuidados necesarios para su desarrollo integral.  </a:t>
            </a:r>
          </a:p>
          <a:p>
            <a:endParaRPr lang="es-MX" dirty="0"/>
          </a:p>
        </p:txBody>
      </p:sp>
    </p:spTree>
    <p:extLst>
      <p:ext uri="{BB962C8B-B14F-4D97-AF65-F5344CB8AC3E}">
        <p14:creationId xmlns:p14="http://schemas.microsoft.com/office/powerpoint/2010/main" val="35044925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a:extLst>
              <a:ext uri="{FF2B5EF4-FFF2-40B4-BE49-F238E27FC236}">
                <a16:creationId xmlns:a16="http://schemas.microsoft.com/office/drawing/2014/main" id="{1F3C8CCE-09EE-3E98-8DBA-97979FBAFEFF}"/>
              </a:ext>
            </a:extLst>
          </p:cNvPr>
          <p:cNvSpPr/>
          <p:nvPr/>
        </p:nvSpPr>
        <p:spPr>
          <a:xfrm>
            <a:off x="2191970" y="1929990"/>
            <a:ext cx="7008522" cy="830997"/>
          </a:xfrm>
          <a:prstGeom prst="rect">
            <a:avLst/>
          </a:prstGeom>
          <a:noFill/>
        </p:spPr>
        <p:txBody>
          <a:bodyPr wrap="none" lIns="91440" tIns="45720" rIns="91440" bIns="45720">
            <a:spAutoFit/>
          </a:bodyPr>
          <a:lstStyle/>
          <a:p>
            <a:pPr algn="ctr"/>
            <a:r>
              <a:rPr lang="es-ES" sz="4800" b="1" dirty="0">
                <a:solidFill>
                  <a:srgbClr val="ED7D31"/>
                </a:solidFill>
                <a:effectLst>
                  <a:outerShdw blurRad="38100" dist="38100" dir="2700000" algn="tl">
                    <a:srgbClr val="000000">
                      <a:alpha val="43137"/>
                    </a:srgbClr>
                  </a:outerShdw>
                </a:effectLst>
                <a:latin typeface="Calibri" panose="020F0502020204030204"/>
                <a:ea typeface="+mj-ea"/>
                <a:cs typeface="+mj-cs"/>
              </a:rPr>
              <a:t>NEGLIGENCIA / MALTRATO</a:t>
            </a:r>
          </a:p>
        </p:txBody>
      </p:sp>
      <p:sp>
        <p:nvSpPr>
          <p:cNvPr id="14" name="CuadroTexto 13">
            <a:extLst>
              <a:ext uri="{FF2B5EF4-FFF2-40B4-BE49-F238E27FC236}">
                <a16:creationId xmlns:a16="http://schemas.microsoft.com/office/drawing/2014/main" id="{387D0844-8DAF-7E9D-FBE7-9F8C57618B22}"/>
              </a:ext>
            </a:extLst>
          </p:cNvPr>
          <p:cNvSpPr txBox="1"/>
          <p:nvPr/>
        </p:nvSpPr>
        <p:spPr>
          <a:xfrm>
            <a:off x="328563" y="3129759"/>
            <a:ext cx="11700150" cy="2677656"/>
          </a:xfrm>
          <a:prstGeom prst="rect">
            <a:avLst/>
          </a:prstGeom>
          <a:noFill/>
        </p:spPr>
        <p:txBody>
          <a:bodyPr wrap="square">
            <a:spAutoFit/>
          </a:bodyPr>
          <a:lstStyle/>
          <a:p>
            <a:pPr marL="0" indent="0" algn="ctr">
              <a:buNone/>
            </a:pPr>
            <a:r>
              <a:rPr lang="es-MX" sz="2400" b="1" dirty="0">
                <a:solidFill>
                  <a:srgbClr val="002060"/>
                </a:solidFill>
                <a:latin typeface="Arial" panose="020B0604020202020204" pitchFamily="34" charset="0"/>
                <a:cs typeface="Arial" panose="020B0604020202020204" pitchFamily="34" charset="0"/>
              </a:rPr>
              <a:t>La omisión de cuidados esta tipificada dentro del tipo penal como el abandono de persona, </a:t>
            </a:r>
            <a:r>
              <a:rPr lang="es-MX" sz="2400" dirty="0">
                <a:solidFill>
                  <a:srgbClr val="002060"/>
                </a:solidFill>
                <a:latin typeface="Arial" panose="020B0604020202020204" pitchFamily="34" charset="0"/>
                <a:cs typeface="Arial" panose="020B0604020202020204" pitchFamily="34" charset="0"/>
              </a:rPr>
              <a:t>en virtud de que </a:t>
            </a:r>
            <a:r>
              <a:rPr lang="es-MX" sz="2400" b="1" dirty="0">
                <a:solidFill>
                  <a:srgbClr val="002060"/>
                </a:solidFill>
                <a:latin typeface="Arial" panose="020B0604020202020204" pitchFamily="34" charset="0"/>
                <a:cs typeface="Arial" panose="020B0604020202020204" pitchFamily="34" charset="0"/>
              </a:rPr>
              <a:t>las personas que tienen la obligación moral y jurídica de brindar los cuidados necesarios y suficientes para la subsistencia de otra persona que depende de ellas y no se puede cuidar por sí misma</a:t>
            </a:r>
            <a:r>
              <a:rPr lang="es-MX" sz="2400" dirty="0">
                <a:solidFill>
                  <a:srgbClr val="002060"/>
                </a:solidFill>
                <a:latin typeface="Arial" panose="020B0604020202020204" pitchFamily="34" charset="0"/>
                <a:cs typeface="Arial" panose="020B0604020202020204" pitchFamily="34" charset="0"/>
              </a:rPr>
              <a:t>, no los brinda por negligencia, por abandono, porque no le importa cumplir con su deber legal, pudiendo ocasionar múltiples problemáticas de salud, de violencia, provocando una problemática social a corto, mediano y largo plazo.</a:t>
            </a:r>
          </a:p>
        </p:txBody>
      </p:sp>
    </p:spTree>
    <p:extLst>
      <p:ext uri="{BB962C8B-B14F-4D97-AF65-F5344CB8AC3E}">
        <p14:creationId xmlns:p14="http://schemas.microsoft.com/office/powerpoint/2010/main" val="149807823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a:extLst>
              <a:ext uri="{FF2B5EF4-FFF2-40B4-BE49-F238E27FC236}">
                <a16:creationId xmlns:a16="http://schemas.microsoft.com/office/drawing/2014/main" id="{AA61D4B1-47C7-5BB0-A86A-1B66A49583F6}"/>
              </a:ext>
            </a:extLst>
          </p:cNvPr>
          <p:cNvSpPr/>
          <p:nvPr/>
        </p:nvSpPr>
        <p:spPr>
          <a:xfrm>
            <a:off x="2357752" y="1710961"/>
            <a:ext cx="6676956" cy="923330"/>
          </a:xfrm>
          <a:prstGeom prst="rect">
            <a:avLst/>
          </a:prstGeom>
          <a:noFill/>
        </p:spPr>
        <p:txBody>
          <a:bodyPr wrap="none" lIns="91440" tIns="45720" rIns="91440" bIns="45720">
            <a:spAutoFit/>
          </a:bodyPr>
          <a:lstStyle/>
          <a:p>
            <a:pPr algn="ctr"/>
            <a:r>
              <a:rPr lang="es-ES" sz="5400" b="1" dirty="0">
                <a:solidFill>
                  <a:srgbClr val="ED7D31"/>
                </a:solidFill>
                <a:effectLst>
                  <a:outerShdw blurRad="38100" dist="38100" dir="2700000" algn="tl">
                    <a:srgbClr val="000000">
                      <a:alpha val="43137"/>
                    </a:srgbClr>
                  </a:outerShdw>
                </a:effectLst>
                <a:latin typeface="Calibri" panose="020F0502020204030204"/>
                <a:ea typeface="+mj-ea"/>
                <a:cs typeface="+mj-cs"/>
              </a:rPr>
              <a:t>FACTORES FAMILIARES</a:t>
            </a:r>
          </a:p>
        </p:txBody>
      </p:sp>
      <p:grpSp>
        <p:nvGrpSpPr>
          <p:cNvPr id="23" name="Grupo 22"/>
          <p:cNvGrpSpPr/>
          <p:nvPr/>
        </p:nvGrpSpPr>
        <p:grpSpPr>
          <a:xfrm>
            <a:off x="917445" y="3191576"/>
            <a:ext cx="3420000" cy="900000"/>
            <a:chOff x="2090054" y="3254832"/>
            <a:chExt cx="3420000" cy="900000"/>
          </a:xfrm>
        </p:grpSpPr>
        <p:sp>
          <p:nvSpPr>
            <p:cNvPr id="24" name="Rectángulo redondeado 23"/>
            <p:cNvSpPr/>
            <p:nvPr/>
          </p:nvSpPr>
          <p:spPr>
            <a:xfrm>
              <a:off x="2090054" y="3254832"/>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ángulo 24"/>
            <p:cNvSpPr/>
            <p:nvPr/>
          </p:nvSpPr>
          <p:spPr>
            <a:xfrm>
              <a:off x="2518983" y="3511062"/>
              <a:ext cx="2957689" cy="369332"/>
            </a:xfrm>
            <a:prstGeom prst="rect">
              <a:avLst/>
            </a:prstGeom>
          </p:spPr>
          <p:txBody>
            <a:bodyPr wrap="square">
              <a:spAutoFit/>
            </a:bodyPr>
            <a:lstStyle/>
            <a:p>
              <a:r>
                <a:rPr lang="es-MX" dirty="0">
                  <a:solidFill>
                    <a:schemeClr val="bg1"/>
                  </a:solidFill>
                  <a:latin typeface="Arial" panose="020B0604020202020204" pitchFamily="34" charset="0"/>
                  <a:cs typeface="Arial" panose="020B0604020202020204" pitchFamily="34" charset="0"/>
                </a:rPr>
                <a:t>Abuso de alcohol o drogas</a:t>
              </a:r>
              <a:endParaRPr lang="es-MX" dirty="0">
                <a:solidFill>
                  <a:schemeClr val="bg1"/>
                </a:solidFill>
              </a:endParaRPr>
            </a:p>
          </p:txBody>
        </p:sp>
      </p:grpSp>
      <p:grpSp>
        <p:nvGrpSpPr>
          <p:cNvPr id="26" name="Grupo 25"/>
          <p:cNvGrpSpPr/>
          <p:nvPr/>
        </p:nvGrpSpPr>
        <p:grpSpPr>
          <a:xfrm>
            <a:off x="917445" y="4720794"/>
            <a:ext cx="3420000" cy="900000"/>
            <a:chOff x="2090054" y="3254832"/>
            <a:chExt cx="3420000" cy="900000"/>
          </a:xfrm>
        </p:grpSpPr>
        <p:sp>
          <p:nvSpPr>
            <p:cNvPr id="27" name="Rectángulo redondeado 26"/>
            <p:cNvSpPr/>
            <p:nvPr/>
          </p:nvSpPr>
          <p:spPr>
            <a:xfrm>
              <a:off x="2090054" y="3254832"/>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ángulo 27"/>
            <p:cNvSpPr/>
            <p:nvPr/>
          </p:nvSpPr>
          <p:spPr>
            <a:xfrm>
              <a:off x="2393129" y="3404194"/>
              <a:ext cx="2957689" cy="646331"/>
            </a:xfrm>
            <a:prstGeom prst="rect">
              <a:avLst/>
            </a:prstGeom>
          </p:spPr>
          <p:txBody>
            <a:bodyPr wrap="square">
              <a:spAutoFit/>
            </a:bodyPr>
            <a:lstStyle/>
            <a:p>
              <a:pPr algn="ctr"/>
              <a:r>
                <a:rPr lang="es-MX" dirty="0">
                  <a:solidFill>
                    <a:schemeClr val="bg1"/>
                  </a:solidFill>
                  <a:latin typeface="Arial" panose="020B0604020202020204" pitchFamily="34" charset="0"/>
                  <a:cs typeface="Arial" panose="020B0604020202020204" pitchFamily="34" charset="0"/>
                </a:rPr>
                <a:t>Historia de haber sufrido maltrato en su infancia</a:t>
              </a:r>
              <a:endParaRPr lang="es-MX" dirty="0">
                <a:solidFill>
                  <a:schemeClr val="bg1"/>
                </a:solidFill>
              </a:endParaRPr>
            </a:p>
          </p:txBody>
        </p:sp>
      </p:grpSp>
      <p:grpSp>
        <p:nvGrpSpPr>
          <p:cNvPr id="29" name="Grupo 28"/>
          <p:cNvGrpSpPr/>
          <p:nvPr/>
        </p:nvGrpSpPr>
        <p:grpSpPr>
          <a:xfrm>
            <a:off x="4230923" y="3972384"/>
            <a:ext cx="3420000" cy="900000"/>
            <a:chOff x="2090054" y="3254832"/>
            <a:chExt cx="3420000" cy="900000"/>
          </a:xfrm>
        </p:grpSpPr>
        <p:sp>
          <p:nvSpPr>
            <p:cNvPr id="30" name="Rectángulo redondeado 29"/>
            <p:cNvSpPr/>
            <p:nvPr/>
          </p:nvSpPr>
          <p:spPr>
            <a:xfrm>
              <a:off x="2090054" y="3254832"/>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ángulo 30"/>
            <p:cNvSpPr/>
            <p:nvPr/>
          </p:nvSpPr>
          <p:spPr>
            <a:xfrm>
              <a:off x="2393129" y="3404194"/>
              <a:ext cx="2957689" cy="646331"/>
            </a:xfrm>
            <a:prstGeom prst="rect">
              <a:avLst/>
            </a:prstGeom>
          </p:spPr>
          <p:txBody>
            <a:bodyPr wrap="square">
              <a:spAutoFit/>
            </a:bodyPr>
            <a:lstStyle/>
            <a:p>
              <a:pPr algn="ctr"/>
              <a:r>
                <a:rPr lang="es-MX" dirty="0">
                  <a:solidFill>
                    <a:schemeClr val="bg1"/>
                  </a:solidFill>
                  <a:latin typeface="Arial" panose="020B0604020202020204" pitchFamily="34" charset="0"/>
                  <a:cs typeface="Arial" panose="020B0604020202020204" pitchFamily="34" charset="0"/>
                </a:rPr>
                <a:t>Historia de enfermedades crónicas</a:t>
              </a:r>
              <a:endParaRPr lang="es-MX" dirty="0">
                <a:solidFill>
                  <a:schemeClr val="bg1"/>
                </a:solidFill>
              </a:endParaRPr>
            </a:p>
          </p:txBody>
        </p:sp>
      </p:grpSp>
      <p:grpSp>
        <p:nvGrpSpPr>
          <p:cNvPr id="32" name="Grupo 31"/>
          <p:cNvGrpSpPr/>
          <p:nvPr/>
        </p:nvGrpSpPr>
        <p:grpSpPr>
          <a:xfrm>
            <a:off x="7504755" y="3181592"/>
            <a:ext cx="3420000" cy="900000"/>
            <a:chOff x="2090054" y="3254832"/>
            <a:chExt cx="3420000" cy="900000"/>
          </a:xfrm>
        </p:grpSpPr>
        <p:sp>
          <p:nvSpPr>
            <p:cNvPr id="33" name="Rectángulo redondeado 32"/>
            <p:cNvSpPr/>
            <p:nvPr/>
          </p:nvSpPr>
          <p:spPr>
            <a:xfrm>
              <a:off x="2090054" y="3254832"/>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ángulo 33"/>
            <p:cNvSpPr/>
            <p:nvPr/>
          </p:nvSpPr>
          <p:spPr>
            <a:xfrm>
              <a:off x="2321209" y="3555090"/>
              <a:ext cx="2957689" cy="369332"/>
            </a:xfrm>
            <a:prstGeom prst="rect">
              <a:avLst/>
            </a:prstGeom>
          </p:spPr>
          <p:txBody>
            <a:bodyPr wrap="square">
              <a:spAutoFit/>
            </a:bodyPr>
            <a:lstStyle/>
            <a:p>
              <a:pPr algn="ctr"/>
              <a:r>
                <a:rPr lang="es-MX" dirty="0">
                  <a:solidFill>
                    <a:schemeClr val="bg1"/>
                  </a:solidFill>
                  <a:latin typeface="Arial" panose="020B0604020202020204" pitchFamily="34" charset="0"/>
                  <a:cs typeface="Arial" panose="020B0604020202020204" pitchFamily="34" charset="0"/>
                </a:rPr>
                <a:t>Indiferencia</a:t>
              </a:r>
              <a:endParaRPr lang="es-MX" dirty="0">
                <a:solidFill>
                  <a:schemeClr val="bg1"/>
                </a:solidFill>
              </a:endParaRPr>
            </a:p>
          </p:txBody>
        </p:sp>
      </p:grpSp>
      <p:grpSp>
        <p:nvGrpSpPr>
          <p:cNvPr id="35" name="Grupo 34"/>
          <p:cNvGrpSpPr/>
          <p:nvPr/>
        </p:nvGrpSpPr>
        <p:grpSpPr>
          <a:xfrm>
            <a:off x="7491687" y="4763176"/>
            <a:ext cx="3420000" cy="900000"/>
            <a:chOff x="2090054" y="3254832"/>
            <a:chExt cx="3420000" cy="900000"/>
          </a:xfrm>
        </p:grpSpPr>
        <p:sp>
          <p:nvSpPr>
            <p:cNvPr id="36" name="Rectángulo redondeado 35"/>
            <p:cNvSpPr/>
            <p:nvPr/>
          </p:nvSpPr>
          <p:spPr>
            <a:xfrm>
              <a:off x="2090054" y="3254832"/>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ángulo 36"/>
            <p:cNvSpPr/>
            <p:nvPr/>
          </p:nvSpPr>
          <p:spPr>
            <a:xfrm>
              <a:off x="2321209" y="3381666"/>
              <a:ext cx="2957689" cy="646331"/>
            </a:xfrm>
            <a:prstGeom prst="rect">
              <a:avLst/>
            </a:prstGeom>
          </p:spPr>
          <p:txBody>
            <a:bodyPr wrap="square">
              <a:spAutoFit/>
            </a:bodyPr>
            <a:lstStyle/>
            <a:p>
              <a:pPr algn="ctr"/>
              <a:r>
                <a:rPr lang="es-MX" dirty="0">
                  <a:solidFill>
                    <a:schemeClr val="bg1"/>
                  </a:solidFill>
                  <a:latin typeface="Arial" panose="020B0604020202020204" pitchFamily="34" charset="0"/>
                  <a:cs typeface="Arial" panose="020B0604020202020204" pitchFamily="34" charset="0"/>
                </a:rPr>
                <a:t>Consideraciones especiales</a:t>
              </a:r>
              <a:endParaRPr lang="es-MX" dirty="0">
                <a:solidFill>
                  <a:schemeClr val="bg1"/>
                </a:solidFill>
              </a:endParaRPr>
            </a:p>
          </p:txBody>
        </p:sp>
      </p:grpSp>
    </p:spTree>
    <p:extLst>
      <p:ext uri="{BB962C8B-B14F-4D97-AF65-F5344CB8AC3E}">
        <p14:creationId xmlns:p14="http://schemas.microsoft.com/office/powerpoint/2010/main" val="153300915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ppt_w</p:attrName>
                                        </p:attrNameLst>
                                      </p:cBhvr>
                                      <p:tavLst>
                                        <p:tav tm="0">
                                          <p:val>
                                            <p:fltVal val="0"/>
                                          </p:val>
                                        </p:tav>
                                        <p:tav tm="100000">
                                          <p:val>
                                            <p:strVal val="#ppt_w"/>
                                          </p:val>
                                        </p:tav>
                                      </p:tavLst>
                                    </p:anim>
                                    <p:anim calcmode="lin" valueType="num">
                                      <p:cBhvr>
                                        <p:cTn id="29" dur="500" fill="hold"/>
                                        <p:tgtEl>
                                          <p:spTgt spid="32"/>
                                        </p:tgtEl>
                                        <p:attrNameLst>
                                          <p:attrName>ppt_h</p:attrName>
                                        </p:attrNameLst>
                                      </p:cBhvr>
                                      <p:tavLst>
                                        <p:tav tm="0">
                                          <p:val>
                                            <p:fltVal val="0"/>
                                          </p:val>
                                        </p:tav>
                                        <p:tav tm="100000">
                                          <p:val>
                                            <p:strVal val="#ppt_h"/>
                                          </p:val>
                                        </p:tav>
                                      </p:tavLst>
                                    </p:anim>
                                    <p:animEffect transition="in" filter="fade">
                                      <p:cBhvr>
                                        <p:cTn id="30" dur="500"/>
                                        <p:tgtEl>
                                          <p:spTgt spid="32"/>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ítulo 1">
            <a:extLst>
              <a:ext uri="{FF2B5EF4-FFF2-40B4-BE49-F238E27FC236}">
                <a16:creationId xmlns:a16="http://schemas.microsoft.com/office/drawing/2014/main" id="{35A1C62F-D9E0-1194-93AA-4FF565662985}"/>
              </a:ext>
            </a:extLst>
          </p:cNvPr>
          <p:cNvSpPr txBox="1">
            <a:spLocks/>
          </p:cNvSpPr>
          <p:nvPr/>
        </p:nvSpPr>
        <p:spPr>
          <a:xfrm>
            <a:off x="-119864" y="1709491"/>
            <a:ext cx="12419269" cy="63370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3200" b="1" i="0" u="none" strike="noStrike" kern="1200" cap="none" spc="0" normalizeH="0" baseline="0" noProof="0" dirty="0" smtClean="0">
                <a:ln>
                  <a:noFill/>
                </a:ln>
                <a:solidFill>
                  <a:srgbClr val="ED7D31"/>
                </a:solidFill>
                <a:effectLst>
                  <a:outerShdw blurRad="38100" dist="38100" dir="2700000" algn="tl">
                    <a:srgbClr val="000000">
                      <a:alpha val="43137"/>
                    </a:srgbClr>
                  </a:outerShdw>
                </a:effectLst>
                <a:uLnTx/>
                <a:uFillTx/>
                <a:latin typeface="Calibri" panose="020F0502020204030204"/>
                <a:ea typeface="+mj-ea"/>
                <a:cs typeface="+mj-cs"/>
              </a:rPr>
              <a:t>INDICADORES ESPECÍFICOS DE RIESGO POR MALTRATO </a:t>
            </a:r>
            <a:endParaRPr kumimoji="0" lang="es-MX" sz="3200" b="1" i="0" u="none" strike="noStrike" kern="1200" cap="none" spc="0" normalizeH="0" baseline="0" noProof="0" dirty="0">
              <a:ln>
                <a:noFill/>
              </a:ln>
              <a:solidFill>
                <a:srgbClr val="ED7D31"/>
              </a:solidFill>
              <a:effectLst>
                <a:outerShdw blurRad="38100" dist="38100" dir="2700000" algn="tl">
                  <a:srgbClr val="000000">
                    <a:alpha val="43137"/>
                  </a:srgbClr>
                </a:outerShdw>
              </a:effectLst>
              <a:uLnTx/>
              <a:uFillTx/>
              <a:latin typeface="Calibri" panose="020F0502020204030204"/>
              <a:ea typeface="+mj-ea"/>
              <a:cs typeface="+mj-cs"/>
            </a:endParaRPr>
          </a:p>
        </p:txBody>
      </p:sp>
      <p:grpSp>
        <p:nvGrpSpPr>
          <p:cNvPr id="14" name="Grupo 13"/>
          <p:cNvGrpSpPr/>
          <p:nvPr/>
        </p:nvGrpSpPr>
        <p:grpSpPr>
          <a:xfrm>
            <a:off x="501721" y="2456497"/>
            <a:ext cx="3601156" cy="954107"/>
            <a:chOff x="1960839" y="1233637"/>
            <a:chExt cx="3601156" cy="954107"/>
          </a:xfrm>
        </p:grpSpPr>
        <p:sp>
          <p:nvSpPr>
            <p:cNvPr id="15" name="Rectángulo redondeado 14"/>
            <p:cNvSpPr/>
            <p:nvPr/>
          </p:nvSpPr>
          <p:spPr>
            <a:xfrm>
              <a:off x="2035625" y="1262744"/>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p:cNvSpPr/>
            <p:nvPr/>
          </p:nvSpPr>
          <p:spPr>
            <a:xfrm>
              <a:off x="1960839" y="1233637"/>
              <a:ext cx="3601156"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Físicos: moretones, quemaduras, mordeduras, falta de cabello, fracturas, laceraciones, raspaduras, heridas visibles</a:t>
              </a:r>
              <a:endParaRPr kumimoji="0" lang="es-MX"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7" name="CuadroTexto 16"/>
          <p:cNvSpPr txBox="1"/>
          <p:nvPr/>
        </p:nvSpPr>
        <p:spPr>
          <a:xfrm>
            <a:off x="275316" y="6414488"/>
            <a:ext cx="38821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Bahnschrift SemiCondensed" panose="020B0502040204020203" pitchFamily="34" charset="0"/>
                <a:ea typeface="+mn-ea"/>
                <a:cs typeface="+mn-cs"/>
              </a:rPr>
              <a:t>Fuente: S</a:t>
            </a:r>
            <a:r>
              <a:rPr kumimoji="0" lang="es-MX" sz="1200" b="0" i="0" u="none" strike="noStrike" kern="1200" cap="none" spc="0" normalizeH="0" baseline="0" noProof="0" dirty="0" smtClean="0">
                <a:ln>
                  <a:noFill/>
                </a:ln>
                <a:solidFill>
                  <a:prstClr val="black"/>
                </a:solidFill>
                <a:effectLst/>
                <a:uLnTx/>
                <a:uFillTx/>
                <a:latin typeface="Bahnschrift SemiCondensed" panose="020B0502040204020203" pitchFamily="34" charset="0"/>
                <a:ea typeface="+mn-ea"/>
                <a:cs typeface="+mn-cs"/>
              </a:rPr>
              <a:t>ecretaria de Educación y Deporte</a:t>
            </a:r>
            <a:endParaRPr kumimoji="0" lang="es-MX" sz="1200" b="0" i="0" u="none" strike="noStrike" kern="1200" cap="none" spc="0" normalizeH="0" baseline="0" noProof="0" dirty="0" smtClean="0">
              <a:ln>
                <a:noFill/>
              </a:ln>
              <a:solidFill>
                <a:prstClr val="black"/>
              </a:solidFill>
              <a:effectLst/>
              <a:uLnTx/>
              <a:uFillTx/>
              <a:latin typeface="Bahnschrift SemiCondensed" panose="020B0502040204020203" pitchFamily="34" charset="0"/>
              <a:ea typeface="Open Sans" panose="020B0606030504020204" pitchFamily="34" charset="0"/>
              <a:cs typeface="Open Sans" panose="020B0606030504020204" pitchFamily="34" charset="0"/>
            </a:endParaRPr>
          </a:p>
        </p:txBody>
      </p:sp>
      <p:grpSp>
        <p:nvGrpSpPr>
          <p:cNvPr id="18" name="Grupo 17"/>
          <p:cNvGrpSpPr/>
          <p:nvPr/>
        </p:nvGrpSpPr>
        <p:grpSpPr>
          <a:xfrm>
            <a:off x="487370" y="3774573"/>
            <a:ext cx="3736623" cy="900000"/>
            <a:chOff x="1907822" y="2258788"/>
            <a:chExt cx="3736623" cy="900000"/>
          </a:xfrm>
        </p:grpSpPr>
        <p:sp>
          <p:nvSpPr>
            <p:cNvPr id="19" name="Rectángulo redondeado 18"/>
            <p:cNvSpPr/>
            <p:nvPr/>
          </p:nvSpPr>
          <p:spPr>
            <a:xfrm>
              <a:off x="2013854" y="2258788"/>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ángulo 19"/>
            <p:cNvSpPr/>
            <p:nvPr/>
          </p:nvSpPr>
          <p:spPr>
            <a:xfrm>
              <a:off x="1907822" y="2403575"/>
              <a:ext cx="3736623"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Poca higiene personal, falta de cuidado médico y/o dental, enfermedades frecuentes</a:t>
              </a:r>
              <a:endParaRPr kumimoji="0" lang="es-MX"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1" name="Grupo 20"/>
          <p:cNvGrpSpPr/>
          <p:nvPr/>
        </p:nvGrpSpPr>
        <p:grpSpPr>
          <a:xfrm>
            <a:off x="631102" y="5017588"/>
            <a:ext cx="3420000" cy="900000"/>
            <a:chOff x="2090054" y="3254832"/>
            <a:chExt cx="3420000" cy="900000"/>
          </a:xfrm>
        </p:grpSpPr>
        <p:sp>
          <p:nvSpPr>
            <p:cNvPr id="22" name="Rectángulo redondeado 21"/>
            <p:cNvSpPr/>
            <p:nvPr/>
          </p:nvSpPr>
          <p:spPr>
            <a:xfrm>
              <a:off x="2090054" y="3254832"/>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ángulo 22"/>
            <p:cNvSpPr/>
            <p:nvPr/>
          </p:nvSpPr>
          <p:spPr>
            <a:xfrm>
              <a:off x="2389281" y="3444056"/>
              <a:ext cx="295768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Cautela o rechazo al contacto físico con adultos en la escuela</a:t>
              </a:r>
              <a:endParaRPr kumimoji="0" lang="es-MX"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4" name="Grupo 23"/>
          <p:cNvGrpSpPr/>
          <p:nvPr/>
        </p:nvGrpSpPr>
        <p:grpSpPr>
          <a:xfrm>
            <a:off x="4251591" y="2572074"/>
            <a:ext cx="3420000" cy="767342"/>
            <a:chOff x="2079167" y="4250876"/>
            <a:chExt cx="3420000" cy="900000"/>
          </a:xfrm>
        </p:grpSpPr>
        <p:sp>
          <p:nvSpPr>
            <p:cNvPr id="25" name="Rectángulo redondeado 24"/>
            <p:cNvSpPr/>
            <p:nvPr/>
          </p:nvSpPr>
          <p:spPr>
            <a:xfrm>
              <a:off x="2079167" y="4250876"/>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ángulo 25"/>
            <p:cNvSpPr/>
            <p:nvPr/>
          </p:nvSpPr>
          <p:spPr>
            <a:xfrm>
              <a:off x="2799018" y="4376846"/>
              <a:ext cx="1835759" cy="61367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Sometimiento ante </a:t>
              </a:r>
              <a:endParaRPr kumimoji="0" lang="es-MX" sz="1400" b="1" i="0" u="none" strike="noStrike" kern="1200" cap="none" spc="0" normalizeH="0" baseline="0" noProof="0" dirty="0" smtClean="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smtClean="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pares </a:t>
              </a:r>
              <a:r>
                <a:rPr kumimoji="0" lang="es-MX" sz="14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y adultos</a:t>
              </a:r>
              <a:endParaRPr kumimoji="0" lang="es-MX"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7" name="Grupo 26"/>
          <p:cNvGrpSpPr/>
          <p:nvPr/>
        </p:nvGrpSpPr>
        <p:grpSpPr>
          <a:xfrm>
            <a:off x="4159271" y="3712110"/>
            <a:ext cx="3589864" cy="972000"/>
            <a:chOff x="1986847" y="5246921"/>
            <a:chExt cx="3589864" cy="972000"/>
          </a:xfrm>
        </p:grpSpPr>
        <p:sp>
          <p:nvSpPr>
            <p:cNvPr id="28" name="Rectángulo redondeado 27"/>
            <p:cNvSpPr/>
            <p:nvPr/>
          </p:nvSpPr>
          <p:spPr>
            <a:xfrm>
              <a:off x="2079167" y="5246921"/>
              <a:ext cx="3420000" cy="972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ángulo 28"/>
            <p:cNvSpPr/>
            <p:nvPr/>
          </p:nvSpPr>
          <p:spPr>
            <a:xfrm>
              <a:off x="1986847" y="5374902"/>
              <a:ext cx="3589864"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Conductas extremas (agresividad o rechazos extremos en acercamiento con otros adolescentes o adultos)</a:t>
              </a:r>
              <a:endParaRPr kumimoji="0" lang="es-MX"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0" name="Grupo 29"/>
          <p:cNvGrpSpPr/>
          <p:nvPr/>
        </p:nvGrpSpPr>
        <p:grpSpPr>
          <a:xfrm>
            <a:off x="4249579" y="5000009"/>
            <a:ext cx="3499556" cy="900000"/>
            <a:chOff x="6088876" y="1668741"/>
            <a:chExt cx="3499556" cy="900000"/>
          </a:xfrm>
        </p:grpSpPr>
        <p:sp>
          <p:nvSpPr>
            <p:cNvPr id="31" name="Rectángulo redondeado 30"/>
            <p:cNvSpPr/>
            <p:nvPr/>
          </p:nvSpPr>
          <p:spPr>
            <a:xfrm>
              <a:off x="6128654" y="1668741"/>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Rectángulo 31"/>
            <p:cNvSpPr/>
            <p:nvPr/>
          </p:nvSpPr>
          <p:spPr>
            <a:xfrm>
              <a:off x="6088876" y="1831551"/>
              <a:ext cx="3499556"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Conductas no “esperadas” o difíciles de comprender para quién observa</a:t>
              </a:r>
              <a:endParaRPr kumimoji="0" lang="es-MX"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3" name="Grupo 32"/>
          <p:cNvGrpSpPr/>
          <p:nvPr/>
        </p:nvGrpSpPr>
        <p:grpSpPr>
          <a:xfrm>
            <a:off x="8043313" y="2481546"/>
            <a:ext cx="3420000" cy="900000"/>
            <a:chOff x="6150426" y="2678685"/>
            <a:chExt cx="3420000" cy="900000"/>
          </a:xfrm>
        </p:grpSpPr>
        <p:sp>
          <p:nvSpPr>
            <p:cNvPr id="34" name="Rectángulo redondeado 33"/>
            <p:cNvSpPr/>
            <p:nvPr/>
          </p:nvSpPr>
          <p:spPr>
            <a:xfrm>
              <a:off x="6150426" y="2678685"/>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Rectángulo 34"/>
            <p:cNvSpPr/>
            <p:nvPr/>
          </p:nvSpPr>
          <p:spPr>
            <a:xfrm>
              <a:off x="6257403" y="2773259"/>
              <a:ext cx="3206045"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Temor manifiesto a sus padres, madres o tutores(as) o adultos en casa</a:t>
              </a:r>
              <a:endParaRPr kumimoji="0" lang="es-MX"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6" name="Grupo 35"/>
          <p:cNvGrpSpPr/>
          <p:nvPr/>
        </p:nvGrpSpPr>
        <p:grpSpPr>
          <a:xfrm>
            <a:off x="8043313" y="3789785"/>
            <a:ext cx="3420000" cy="900000"/>
            <a:chOff x="6172201" y="3665645"/>
            <a:chExt cx="3420000" cy="900000"/>
          </a:xfrm>
        </p:grpSpPr>
        <p:sp>
          <p:nvSpPr>
            <p:cNvPr id="37" name="Rectángulo redondeado 36"/>
            <p:cNvSpPr/>
            <p:nvPr/>
          </p:nvSpPr>
          <p:spPr>
            <a:xfrm>
              <a:off x="6172201" y="3665645"/>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ángulo 37"/>
            <p:cNvSpPr/>
            <p:nvPr/>
          </p:nvSpPr>
          <p:spPr>
            <a:xfrm>
              <a:off x="6361560" y="3729359"/>
              <a:ext cx="3081867"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Expresión de angustia al llegar o finalizar la jornada e irse de la escuela</a:t>
              </a:r>
              <a:endParaRPr kumimoji="0" lang="es-MX"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9" name="Grupo 38"/>
          <p:cNvGrpSpPr/>
          <p:nvPr/>
        </p:nvGrpSpPr>
        <p:grpSpPr>
          <a:xfrm>
            <a:off x="8085110" y="5000009"/>
            <a:ext cx="3467435" cy="900000"/>
            <a:chOff x="6193967" y="4674375"/>
            <a:chExt cx="3467435" cy="900000"/>
          </a:xfrm>
        </p:grpSpPr>
        <p:sp>
          <p:nvSpPr>
            <p:cNvPr id="40" name="Rectángulo redondeado 39"/>
            <p:cNvSpPr/>
            <p:nvPr/>
          </p:nvSpPr>
          <p:spPr>
            <a:xfrm>
              <a:off x="6193967" y="4674375"/>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ctángulo 40"/>
            <p:cNvSpPr/>
            <p:nvPr/>
          </p:nvSpPr>
          <p:spPr>
            <a:xfrm>
              <a:off x="6207002" y="4803466"/>
              <a:ext cx="3454400"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Trastornos de sueño: somnolencia, tendencia a quedarse dormido(a) en clase</a:t>
              </a:r>
              <a:endParaRPr kumimoji="0" lang="es-MX"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50417988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Effect transition="in" filter="fade">
                                      <p:cBhvr>
                                        <p:cTn id="51" dur="500"/>
                                        <p:tgtEl>
                                          <p:spTgt spid="33"/>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500" fill="hold"/>
                                        <p:tgtEl>
                                          <p:spTgt spid="39"/>
                                        </p:tgtEl>
                                        <p:attrNameLst>
                                          <p:attrName>ppt_w</p:attrName>
                                        </p:attrNameLst>
                                      </p:cBhvr>
                                      <p:tavLst>
                                        <p:tav tm="0">
                                          <p:val>
                                            <p:fltVal val="0"/>
                                          </p:val>
                                        </p:tav>
                                        <p:tav tm="100000">
                                          <p:val>
                                            <p:strVal val="#ppt_w"/>
                                          </p:val>
                                        </p:tav>
                                      </p:tavLst>
                                    </p:anim>
                                    <p:anim calcmode="lin" valueType="num">
                                      <p:cBhvr>
                                        <p:cTn id="64" dur="500" fill="hold"/>
                                        <p:tgtEl>
                                          <p:spTgt spid="39"/>
                                        </p:tgtEl>
                                        <p:attrNameLst>
                                          <p:attrName>ppt_h</p:attrName>
                                        </p:attrNameLst>
                                      </p:cBhvr>
                                      <p:tavLst>
                                        <p:tav tm="0">
                                          <p:val>
                                            <p:fltVal val="0"/>
                                          </p:val>
                                        </p:tav>
                                        <p:tav tm="100000">
                                          <p:val>
                                            <p:strVal val="#ppt_h"/>
                                          </p:val>
                                        </p:tav>
                                      </p:tavLst>
                                    </p:anim>
                                    <p:animEffect transition="in" filter="fade">
                                      <p:cBhvr>
                                        <p:cTn id="6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55C8BFBF-99A9-F224-6340-68A96DDB85A4}"/>
              </a:ext>
            </a:extLst>
          </p:cNvPr>
          <p:cNvSpPr txBox="1"/>
          <p:nvPr/>
        </p:nvSpPr>
        <p:spPr>
          <a:xfrm>
            <a:off x="174171" y="1748230"/>
            <a:ext cx="11674392" cy="4031873"/>
          </a:xfrm>
          <a:prstGeom prst="rect">
            <a:avLst/>
          </a:prstGeom>
          <a:noFill/>
        </p:spPr>
        <p:txBody>
          <a:bodyPr wrap="square">
            <a:spAutoFit/>
          </a:bodyPr>
          <a:lstStyle/>
          <a:p>
            <a:pPr algn="just"/>
            <a:r>
              <a:rPr lang="es-ES" sz="3200" b="1" dirty="0">
                <a:solidFill>
                  <a:srgbClr val="002060"/>
                </a:solidFill>
                <a:latin typeface="Arial" panose="020B0604020202020204" pitchFamily="34" charset="0"/>
                <a:cs typeface="Arial" panose="020B0604020202020204" pitchFamily="34" charset="0"/>
              </a:rPr>
              <a:t>MARCO JURÍDICO </a:t>
            </a:r>
          </a:p>
          <a:p>
            <a:endParaRPr lang="es-ES" sz="2400" dirty="0">
              <a:solidFill>
                <a:srgbClr val="002060"/>
              </a:solidFill>
              <a:latin typeface="Arial" panose="020B0604020202020204" pitchFamily="34" charset="0"/>
              <a:cs typeface="Arial" panose="020B0604020202020204" pitchFamily="34" charset="0"/>
            </a:endParaRPr>
          </a:p>
          <a:p>
            <a:pPr algn="ctr"/>
            <a:r>
              <a:rPr lang="es-ES" sz="2000" dirty="0">
                <a:solidFill>
                  <a:srgbClr val="002060"/>
                </a:solidFill>
                <a:latin typeface="Arial" panose="020B0604020202020204" pitchFamily="34" charset="0"/>
                <a:cs typeface="Arial" panose="020B0604020202020204" pitchFamily="34" charset="0"/>
              </a:rPr>
              <a:t>Los procedimientos administrativos de las atribuciones comunes de los Departamentos de Investigación de las Subprocuradurías de Protección Auxiliares de Niñas, Niños y Adolescentes de los Distritos Judiciales Morelos y Bravos se rigen por los siguientes ordenamientos: </a:t>
            </a:r>
          </a:p>
          <a:p>
            <a:pPr algn="ctr"/>
            <a:endParaRPr lang="es-ES" sz="20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s-ES" sz="2000" dirty="0" smtClean="0">
                <a:solidFill>
                  <a:srgbClr val="002060"/>
                </a:solidFill>
                <a:latin typeface="Arial" panose="020B0604020202020204" pitchFamily="34" charset="0"/>
                <a:cs typeface="Arial" panose="020B0604020202020204" pitchFamily="34" charset="0"/>
              </a:rPr>
              <a:t>Código </a:t>
            </a:r>
            <a:r>
              <a:rPr lang="es-ES" sz="2000" dirty="0">
                <a:solidFill>
                  <a:srgbClr val="002060"/>
                </a:solidFill>
                <a:latin typeface="Arial" panose="020B0604020202020204" pitchFamily="34" charset="0"/>
                <a:cs typeface="Arial" panose="020B0604020202020204" pitchFamily="34" charset="0"/>
              </a:rPr>
              <a:t>Administrativo del Estado;</a:t>
            </a:r>
          </a:p>
          <a:p>
            <a:pPr marL="342900" indent="-342900">
              <a:buFont typeface="Wingdings" panose="05000000000000000000" pitchFamily="2" charset="2"/>
              <a:buChar char="Ø"/>
            </a:pPr>
            <a:r>
              <a:rPr lang="es-ES" sz="2000" dirty="0">
                <a:solidFill>
                  <a:srgbClr val="002060"/>
                </a:solidFill>
                <a:latin typeface="Arial" panose="020B0604020202020204" pitchFamily="34" charset="0"/>
                <a:cs typeface="Arial" panose="020B0604020202020204" pitchFamily="34" charset="0"/>
              </a:rPr>
              <a:t>Ley General de los Derechos de las Niñas, Niños y </a:t>
            </a:r>
            <a:r>
              <a:rPr lang="es-ES" sz="2000" dirty="0" smtClean="0">
                <a:solidFill>
                  <a:srgbClr val="002060"/>
                </a:solidFill>
                <a:latin typeface="Arial" panose="020B0604020202020204" pitchFamily="34" charset="0"/>
                <a:cs typeface="Arial" panose="020B0604020202020204" pitchFamily="34" charset="0"/>
              </a:rPr>
              <a:t>Adolescentes,</a:t>
            </a:r>
          </a:p>
          <a:p>
            <a:pPr marL="342900" indent="-342900">
              <a:buFont typeface="Wingdings" panose="05000000000000000000" pitchFamily="2" charset="2"/>
              <a:buChar char="Ø"/>
            </a:pPr>
            <a:r>
              <a:rPr lang="es-ES" sz="2000" dirty="0" smtClean="0">
                <a:solidFill>
                  <a:srgbClr val="002060"/>
                </a:solidFill>
                <a:latin typeface="Arial" panose="020B0604020202020204" pitchFamily="34" charset="0"/>
                <a:cs typeface="Arial" panose="020B0604020202020204" pitchFamily="34" charset="0"/>
              </a:rPr>
              <a:t>Ley </a:t>
            </a:r>
            <a:r>
              <a:rPr lang="es-ES" sz="2000" dirty="0">
                <a:solidFill>
                  <a:srgbClr val="002060"/>
                </a:solidFill>
                <a:latin typeface="Arial" panose="020B0604020202020204" pitchFamily="34" charset="0"/>
                <a:cs typeface="Arial" panose="020B0604020202020204" pitchFamily="34" charset="0"/>
              </a:rPr>
              <a:t>de los Derechos de las Niñas, Niños y Adolescentes del Estado de </a:t>
            </a:r>
            <a:r>
              <a:rPr lang="es-ES" sz="2000" dirty="0" smtClean="0">
                <a:solidFill>
                  <a:srgbClr val="002060"/>
                </a:solidFill>
                <a:latin typeface="Arial" panose="020B0604020202020204" pitchFamily="34" charset="0"/>
                <a:cs typeface="Arial" panose="020B0604020202020204" pitchFamily="34" charset="0"/>
              </a:rPr>
              <a:t>Chihuahua;</a:t>
            </a:r>
          </a:p>
          <a:p>
            <a:pPr marL="342900" indent="-342900">
              <a:buFont typeface="Wingdings" panose="05000000000000000000" pitchFamily="2" charset="2"/>
              <a:buChar char="Ø"/>
            </a:pPr>
            <a:r>
              <a:rPr lang="es-ES" sz="2000" dirty="0" smtClean="0">
                <a:solidFill>
                  <a:srgbClr val="002060"/>
                </a:solidFill>
                <a:latin typeface="Arial" panose="020B0604020202020204" pitchFamily="34" charset="0"/>
                <a:cs typeface="Arial" panose="020B0604020202020204" pitchFamily="34" charset="0"/>
              </a:rPr>
              <a:t>Reglamento </a:t>
            </a:r>
            <a:r>
              <a:rPr lang="es-ES" sz="2000" dirty="0">
                <a:solidFill>
                  <a:srgbClr val="002060"/>
                </a:solidFill>
                <a:latin typeface="Arial" panose="020B0604020202020204" pitchFamily="34" charset="0"/>
                <a:cs typeface="Arial" panose="020B0604020202020204" pitchFamily="34" charset="0"/>
              </a:rPr>
              <a:t>de la Ley de los Derechos de las Niñas, Niños y Adolescentes del Estado de </a:t>
            </a:r>
            <a:r>
              <a:rPr lang="es-ES" sz="2000" dirty="0" smtClean="0">
                <a:solidFill>
                  <a:srgbClr val="002060"/>
                </a:solidFill>
                <a:latin typeface="Arial" panose="020B0604020202020204" pitchFamily="34" charset="0"/>
                <a:cs typeface="Arial" panose="020B0604020202020204" pitchFamily="34" charset="0"/>
              </a:rPr>
              <a:t>Chihuahua;</a:t>
            </a:r>
          </a:p>
          <a:p>
            <a:pPr marL="342900" indent="-342900">
              <a:buFont typeface="Wingdings" panose="05000000000000000000" pitchFamily="2" charset="2"/>
              <a:buChar char="Ø"/>
            </a:pPr>
            <a:r>
              <a:rPr lang="es-ES" sz="2000" dirty="0" smtClean="0">
                <a:solidFill>
                  <a:srgbClr val="002060"/>
                </a:solidFill>
                <a:latin typeface="Arial" panose="020B0604020202020204" pitchFamily="34" charset="0"/>
                <a:cs typeface="Arial" panose="020B0604020202020204" pitchFamily="34" charset="0"/>
              </a:rPr>
              <a:t>Ley </a:t>
            </a:r>
            <a:r>
              <a:rPr lang="es-ES" sz="2000" dirty="0">
                <a:solidFill>
                  <a:srgbClr val="002060"/>
                </a:solidFill>
                <a:latin typeface="Arial" panose="020B0604020202020204" pitchFamily="34" charset="0"/>
                <a:cs typeface="Arial" panose="020B0604020202020204" pitchFamily="34" charset="0"/>
              </a:rPr>
              <a:t>de Asistencia Social Pública y Privada para el Estado de Chihuahua. </a:t>
            </a:r>
            <a:endParaRPr lang="es-MX"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936104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1DC08FF1-D28B-E096-FA60-CACBDDE9CD8F}"/>
              </a:ext>
            </a:extLst>
          </p:cNvPr>
          <p:cNvSpPr txBox="1"/>
          <p:nvPr/>
        </p:nvSpPr>
        <p:spPr>
          <a:xfrm>
            <a:off x="174171" y="1840840"/>
            <a:ext cx="7290533" cy="4893647"/>
          </a:xfrm>
          <a:prstGeom prst="rect">
            <a:avLst/>
          </a:prstGeom>
          <a:noFill/>
        </p:spPr>
        <p:txBody>
          <a:bodyPr wrap="square">
            <a:spAutoFit/>
          </a:bodyPr>
          <a:lstStyle/>
          <a:p>
            <a:pPr marL="0" indent="0" algn="just">
              <a:buNone/>
            </a:pPr>
            <a:r>
              <a:rPr lang="es-MX" sz="2400" dirty="0">
                <a:solidFill>
                  <a:srgbClr val="002060"/>
                </a:solidFill>
                <a:latin typeface="Arial" panose="020B0604020202020204" pitchFamily="34" charset="0"/>
                <a:cs typeface="Arial" panose="020B0604020202020204" pitchFamily="34" charset="0"/>
              </a:rPr>
              <a:t>Los padres y madres que omitan el cuidado de sus hijos, podrían perder la patria potestad de forma temporal o definitiva, incluso pueden ir a la cárcel dependiendo de la gravedad del descuido</a:t>
            </a:r>
            <a:r>
              <a:rPr lang="es-MX" sz="2400" dirty="0" smtClean="0">
                <a:solidFill>
                  <a:srgbClr val="002060"/>
                </a:solidFill>
                <a:latin typeface="Arial" panose="020B0604020202020204" pitchFamily="34" charset="0"/>
                <a:cs typeface="Arial" panose="020B0604020202020204" pitchFamily="34" charset="0"/>
              </a:rPr>
              <a:t>.</a:t>
            </a:r>
          </a:p>
          <a:p>
            <a:pPr marL="0" indent="0" algn="just">
              <a:buNone/>
            </a:pPr>
            <a:endParaRPr lang="es-MX" sz="2400" dirty="0">
              <a:solidFill>
                <a:srgbClr val="002060"/>
              </a:solidFill>
              <a:latin typeface="Arial" panose="020B0604020202020204" pitchFamily="34" charset="0"/>
              <a:cs typeface="Arial" panose="020B0604020202020204" pitchFamily="34" charset="0"/>
            </a:endParaRPr>
          </a:p>
          <a:p>
            <a:pPr algn="just"/>
            <a:r>
              <a:rPr lang="es-MX" sz="2400" dirty="0">
                <a:solidFill>
                  <a:srgbClr val="002060"/>
                </a:solidFill>
                <a:latin typeface="Arial" panose="020B0604020202020204" pitchFamily="34" charset="0"/>
                <a:cs typeface="Arial" panose="020B0604020202020204" pitchFamily="34" charset="0"/>
              </a:rPr>
              <a:t>La desatención de los hijos menores de edad se sanciona hasta con prisión al considerarse un delito, ya que el Artículo Cuarto de la Constitución Política de los Estados Unidos Mexicanos establece que la niñez tiene derecho a la satisfacción de sus necesidades de alimentación, salud, educación y sano esparcimiento.</a:t>
            </a:r>
          </a:p>
          <a:p>
            <a:pPr marL="0" indent="0" algn="just">
              <a:buNone/>
            </a:pPr>
            <a:endParaRPr lang="es-MX" sz="2400" dirty="0">
              <a:solidFill>
                <a:srgbClr val="002060"/>
              </a:solidFill>
              <a:latin typeface="Arial" panose="020B0604020202020204" pitchFamily="34" charset="0"/>
              <a:cs typeface="Arial" panose="020B0604020202020204" pitchFamily="34" charset="0"/>
            </a:endParaRPr>
          </a:p>
        </p:txBody>
      </p:sp>
      <p:pic>
        <p:nvPicPr>
          <p:cNvPr id="2050" name="Picture 2" descr="https://th.bing.com/th/id/R.43848d1ab219187dd9f9160b4417ee72?rik=%2fYCDE9TPVbEAAQ&amp;riu=http%3a%2f%2fs3.amazonaws.com%2fs3.timetoast.com%2fpublic%2fuploads%2fphotos%2f4062414%2fAbandono.jpg%3f1368898618&amp;ehk=FkvPUHptDBIMRaXbcEfvgAkwMmPQcBKftsfvZZYo0%2bw%3d&amp;risl=&amp;pid=ImgRaw&amp;r=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3364" y="1970467"/>
            <a:ext cx="4589976" cy="3939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8112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a:extLst>
              <a:ext uri="{FF2B5EF4-FFF2-40B4-BE49-F238E27FC236}">
                <a16:creationId xmlns:a16="http://schemas.microsoft.com/office/drawing/2014/main" id="{A1D7E2CE-345C-5F1C-E171-D7223FA260D2}"/>
              </a:ext>
            </a:extLst>
          </p:cNvPr>
          <p:cNvSpPr/>
          <p:nvPr/>
        </p:nvSpPr>
        <p:spPr>
          <a:xfrm>
            <a:off x="831577" y="1699743"/>
            <a:ext cx="10528843" cy="769441"/>
          </a:xfrm>
          <a:prstGeom prst="rect">
            <a:avLst/>
          </a:prstGeom>
          <a:noFill/>
        </p:spPr>
        <p:txBody>
          <a:bodyPr wrap="none" lIns="91440" tIns="45720" rIns="91440" bIns="45720">
            <a:spAutoFit/>
          </a:bodyPr>
          <a:lstStyle/>
          <a:p>
            <a:pPr algn="ctr"/>
            <a:r>
              <a:rPr lang="es-ES" sz="4400" b="1" dirty="0" smtClean="0">
                <a:ln w="9525">
                  <a:solidFill>
                    <a:schemeClr val="bg1"/>
                  </a:solidFill>
                  <a:prstDash val="solid"/>
                </a:ln>
                <a:solidFill>
                  <a:srgbClr val="002060"/>
                </a:solidFill>
                <a:effectLst>
                  <a:outerShdw blurRad="12700" dist="38100" dir="2700000" algn="tl" rotWithShape="0">
                    <a:schemeClr val="bg1">
                      <a:lumMod val="50000"/>
                    </a:schemeClr>
                  </a:outerShdw>
                </a:effectLst>
              </a:rPr>
              <a:t>CÓDIGO PENAL DEL </a:t>
            </a:r>
            <a:r>
              <a:rPr lang="es-ES" sz="4400" b="1" dirty="0">
                <a:ln w="9525">
                  <a:solidFill>
                    <a:schemeClr val="bg1"/>
                  </a:solidFill>
                  <a:prstDash val="solid"/>
                </a:ln>
                <a:solidFill>
                  <a:srgbClr val="002060"/>
                </a:solidFill>
                <a:effectLst>
                  <a:outerShdw blurRad="12700" dist="38100" dir="2700000" algn="tl" rotWithShape="0">
                    <a:schemeClr val="bg1">
                      <a:lumMod val="50000"/>
                    </a:schemeClr>
                  </a:outerShdw>
                </a:effectLst>
              </a:rPr>
              <a:t>ESTADO DE CHIHUAHUA</a:t>
            </a:r>
            <a:endParaRPr lang="es-ES" sz="4400" b="1" cap="none" spc="0" dirty="0">
              <a:ln w="9525">
                <a:solidFill>
                  <a:schemeClr val="bg1"/>
                </a:solidFill>
                <a:prstDash val="solid"/>
              </a:ln>
              <a:solidFill>
                <a:srgbClr val="002060"/>
              </a:solidFill>
              <a:effectLst>
                <a:outerShdw blurRad="12700" dist="38100" dir="2700000" algn="tl" rotWithShape="0">
                  <a:schemeClr val="bg1">
                    <a:lumMod val="50000"/>
                  </a:schemeClr>
                </a:outerShdw>
              </a:effectLst>
            </a:endParaRPr>
          </a:p>
        </p:txBody>
      </p:sp>
      <p:sp>
        <p:nvSpPr>
          <p:cNvPr id="14" name="CuadroTexto 13">
            <a:extLst>
              <a:ext uri="{FF2B5EF4-FFF2-40B4-BE49-F238E27FC236}">
                <a16:creationId xmlns:a16="http://schemas.microsoft.com/office/drawing/2014/main" id="{29D902F4-BCE6-EB65-6847-53B4C1C85139}"/>
              </a:ext>
            </a:extLst>
          </p:cNvPr>
          <p:cNvSpPr txBox="1"/>
          <p:nvPr/>
        </p:nvSpPr>
        <p:spPr>
          <a:xfrm>
            <a:off x="1429554" y="2717682"/>
            <a:ext cx="9332890" cy="3416320"/>
          </a:xfrm>
          <a:prstGeom prst="rect">
            <a:avLst/>
          </a:prstGeom>
          <a:noFill/>
        </p:spPr>
        <p:txBody>
          <a:bodyPr wrap="square">
            <a:spAutoFit/>
          </a:bodyPr>
          <a:lstStyle/>
          <a:p>
            <a:pPr marL="0" indent="0" algn="just">
              <a:buNone/>
            </a:pPr>
            <a:r>
              <a:rPr lang="es-MX" b="1" dirty="0">
                <a:solidFill>
                  <a:srgbClr val="002060"/>
                </a:solidFill>
                <a:latin typeface="Arial" panose="020B0604020202020204" pitchFamily="34" charset="0"/>
                <a:cs typeface="Arial" panose="020B0604020202020204" pitchFamily="34" charset="0"/>
              </a:rPr>
              <a:t>Artículo 154.</a:t>
            </a:r>
            <a:r>
              <a:rPr lang="es-MX" dirty="0">
                <a:solidFill>
                  <a:srgbClr val="002060"/>
                </a:solidFill>
                <a:latin typeface="Arial" panose="020B0604020202020204" pitchFamily="34" charset="0"/>
                <a:cs typeface="Arial" panose="020B0604020202020204" pitchFamily="34" charset="0"/>
              </a:rPr>
              <a:t> </a:t>
            </a:r>
            <a:r>
              <a:rPr lang="es-MX" b="1" dirty="0">
                <a:solidFill>
                  <a:srgbClr val="002060"/>
                </a:solidFill>
                <a:latin typeface="Arial" panose="020B0604020202020204" pitchFamily="34" charset="0"/>
                <a:cs typeface="Arial" panose="020B0604020202020204" pitchFamily="34" charset="0"/>
              </a:rPr>
              <a:t>A quien abandone a una persona incapaz de valerse por sí misma teniendo la obligación de cuidarla, se le impondrán de uno a cinco años de prisión </a:t>
            </a:r>
            <a:r>
              <a:rPr lang="es-MX" dirty="0">
                <a:solidFill>
                  <a:srgbClr val="002060"/>
                </a:solidFill>
                <a:latin typeface="Arial" panose="020B0604020202020204" pitchFamily="34" charset="0"/>
                <a:cs typeface="Arial" panose="020B0604020202020204" pitchFamily="34" charset="0"/>
              </a:rPr>
              <a:t>si no resultare lesión o daño alguno. </a:t>
            </a:r>
            <a:endParaRPr lang="es-MX" dirty="0" smtClean="0">
              <a:solidFill>
                <a:srgbClr val="002060"/>
              </a:solidFill>
              <a:latin typeface="Arial" panose="020B0604020202020204" pitchFamily="34" charset="0"/>
              <a:cs typeface="Arial" panose="020B0604020202020204" pitchFamily="34" charset="0"/>
            </a:endParaRPr>
          </a:p>
          <a:p>
            <a:pPr marL="0" indent="0" algn="just">
              <a:buNone/>
            </a:pPr>
            <a:r>
              <a:rPr lang="es-MX" dirty="0" smtClean="0">
                <a:solidFill>
                  <a:srgbClr val="002060"/>
                </a:solidFill>
                <a:latin typeface="Arial" panose="020B0604020202020204" pitchFamily="34" charset="0"/>
                <a:cs typeface="Arial" panose="020B0604020202020204" pitchFamily="34" charset="0"/>
              </a:rPr>
              <a:t>Si </a:t>
            </a:r>
            <a:r>
              <a:rPr lang="es-MX" dirty="0">
                <a:solidFill>
                  <a:srgbClr val="002060"/>
                </a:solidFill>
                <a:latin typeface="Arial" panose="020B0604020202020204" pitchFamily="34" charset="0"/>
                <a:cs typeface="Arial" panose="020B0604020202020204" pitchFamily="34" charset="0"/>
              </a:rPr>
              <a:t>el sujeto activo fuese médico o profesionista similar o auxiliar, </a:t>
            </a:r>
            <a:r>
              <a:rPr lang="es-MX" b="1" dirty="0">
                <a:solidFill>
                  <a:srgbClr val="002060"/>
                </a:solidFill>
                <a:latin typeface="Arial" panose="020B0604020202020204" pitchFamily="34" charset="0"/>
                <a:cs typeface="Arial" panose="020B0604020202020204" pitchFamily="34" charset="0"/>
              </a:rPr>
              <a:t>también se le suspenderá en el ejercicio de su profesión hasta por dos años.</a:t>
            </a:r>
            <a:r>
              <a:rPr lang="es-MX" dirty="0">
                <a:solidFill>
                  <a:srgbClr val="002060"/>
                </a:solidFill>
                <a:latin typeface="Arial" panose="020B0604020202020204" pitchFamily="34" charset="0"/>
                <a:cs typeface="Arial" panose="020B0604020202020204" pitchFamily="34" charset="0"/>
              </a:rPr>
              <a:t> </a:t>
            </a:r>
            <a:endParaRPr lang="es-MX" dirty="0" smtClean="0">
              <a:solidFill>
                <a:srgbClr val="002060"/>
              </a:solidFill>
              <a:latin typeface="Arial" panose="020B0604020202020204" pitchFamily="34" charset="0"/>
              <a:cs typeface="Arial" panose="020B0604020202020204" pitchFamily="34" charset="0"/>
            </a:endParaRPr>
          </a:p>
          <a:p>
            <a:pPr marL="0" indent="0" algn="just">
              <a:buNone/>
            </a:pPr>
            <a:r>
              <a:rPr lang="es-MX" dirty="0" smtClean="0">
                <a:solidFill>
                  <a:srgbClr val="002060"/>
                </a:solidFill>
                <a:latin typeface="Arial" panose="020B0604020202020204" pitchFamily="34" charset="0"/>
                <a:cs typeface="Arial" panose="020B0604020202020204" pitchFamily="34" charset="0"/>
              </a:rPr>
              <a:t>A </a:t>
            </a:r>
            <a:r>
              <a:rPr lang="es-MX" dirty="0">
                <a:solidFill>
                  <a:srgbClr val="002060"/>
                </a:solidFill>
                <a:latin typeface="Arial" panose="020B0604020202020204" pitchFamily="34" charset="0"/>
                <a:cs typeface="Arial" panose="020B0604020202020204" pitchFamily="34" charset="0"/>
              </a:rPr>
              <a:t>quien realice la conducta descrita en el párrafo anterior, laborando en establecimientos asistenciales, o establecimientos públicos o privados que presten servicios a niñas, niños, adolescentes o personas mayores, además se le suspenderá hasta por dos años en el ejercicio de la profesión, oficio o empleo en estas instituciones. </a:t>
            </a:r>
            <a:endParaRPr lang="es-MX" dirty="0" smtClean="0">
              <a:solidFill>
                <a:srgbClr val="002060"/>
              </a:solidFill>
              <a:latin typeface="Arial" panose="020B0604020202020204" pitchFamily="34" charset="0"/>
              <a:cs typeface="Arial" panose="020B0604020202020204" pitchFamily="34" charset="0"/>
            </a:endParaRPr>
          </a:p>
          <a:p>
            <a:pPr marL="0" indent="0" algn="just">
              <a:buNone/>
            </a:pPr>
            <a:r>
              <a:rPr lang="es-MX" dirty="0" smtClean="0">
                <a:solidFill>
                  <a:srgbClr val="002060"/>
                </a:solidFill>
                <a:latin typeface="Arial" panose="020B0604020202020204" pitchFamily="34" charset="0"/>
                <a:cs typeface="Arial" panose="020B0604020202020204" pitchFamily="34" charset="0"/>
              </a:rPr>
              <a:t>Si </a:t>
            </a:r>
            <a:r>
              <a:rPr lang="es-MX" dirty="0">
                <a:solidFill>
                  <a:srgbClr val="002060"/>
                </a:solidFill>
                <a:latin typeface="Arial" panose="020B0604020202020204" pitchFamily="34" charset="0"/>
                <a:cs typeface="Arial" panose="020B0604020202020204" pitchFamily="34" charset="0"/>
              </a:rPr>
              <a:t>el sujeto activo fuese quien ejerce la patria potestad o tutela del pasivo, se le sancionará además con la suspensión o pérdida de los derechos derivados de la patria potestad o de la tutela, en los términos del Código Civil del Estado de Chihuahua. </a:t>
            </a:r>
          </a:p>
        </p:txBody>
      </p:sp>
    </p:spTree>
    <p:extLst>
      <p:ext uri="{BB962C8B-B14F-4D97-AF65-F5344CB8AC3E}">
        <p14:creationId xmlns:p14="http://schemas.microsoft.com/office/powerpoint/2010/main" val="313169068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D2A0A08C-D178-5F00-F91B-E545AD3A1EBD}"/>
              </a:ext>
            </a:extLst>
          </p:cNvPr>
          <p:cNvSpPr txBox="1"/>
          <p:nvPr/>
        </p:nvSpPr>
        <p:spPr>
          <a:xfrm>
            <a:off x="735687" y="1740796"/>
            <a:ext cx="10955716" cy="4893647"/>
          </a:xfrm>
          <a:prstGeom prst="rect">
            <a:avLst/>
          </a:prstGeom>
          <a:noFill/>
        </p:spPr>
        <p:txBody>
          <a:bodyPr wrap="square">
            <a:spAutoFit/>
          </a:bodyPr>
          <a:lstStyle/>
          <a:p>
            <a:pPr marL="0" indent="0">
              <a:buNone/>
            </a:pPr>
            <a:r>
              <a:rPr lang="es-MX" sz="2400" b="1" dirty="0">
                <a:solidFill>
                  <a:srgbClr val="002060"/>
                </a:solidFill>
                <a:latin typeface="Arial" panose="020B0604020202020204" pitchFamily="34" charset="0"/>
                <a:cs typeface="Arial" panose="020B0604020202020204" pitchFamily="34" charset="0"/>
              </a:rPr>
              <a:t>Artículo 156</a:t>
            </a:r>
            <a:r>
              <a:rPr lang="es-MX" sz="2400" dirty="0">
                <a:solidFill>
                  <a:srgbClr val="002060"/>
                </a:solidFill>
                <a:latin typeface="Arial" panose="020B0604020202020204" pitchFamily="34" charset="0"/>
                <a:cs typeface="Arial" panose="020B0604020202020204" pitchFamily="34" charset="0"/>
              </a:rPr>
              <a:t>.  A quien exponga en una institución o ante cualquier otra persona a un incapaz de valerse por sí mismo, respecto del cual tenga la obligación de cuidar o se encuentre legalmente a su cargo, </a:t>
            </a:r>
            <a:r>
              <a:rPr lang="es-MX" sz="2400" b="1" dirty="0">
                <a:solidFill>
                  <a:srgbClr val="002060"/>
                </a:solidFill>
                <a:latin typeface="Arial" panose="020B0604020202020204" pitchFamily="34" charset="0"/>
                <a:cs typeface="Arial" panose="020B0604020202020204" pitchFamily="34" charset="0"/>
              </a:rPr>
              <a:t>se le impondrán de seis meses a un año de prisión.</a:t>
            </a:r>
          </a:p>
          <a:p>
            <a:pPr marL="0" indent="0">
              <a:buNone/>
            </a:pPr>
            <a:endParaRPr lang="es-MX" sz="2400" b="1" dirty="0">
              <a:solidFill>
                <a:srgbClr val="002060"/>
              </a:solidFill>
              <a:latin typeface="Arial" panose="020B0604020202020204" pitchFamily="34" charset="0"/>
              <a:cs typeface="Arial" panose="020B0604020202020204" pitchFamily="34" charset="0"/>
            </a:endParaRPr>
          </a:p>
          <a:p>
            <a:pPr marL="0" indent="0" algn="just">
              <a:buNone/>
            </a:pPr>
            <a:r>
              <a:rPr lang="es-MX" sz="2400" dirty="0">
                <a:solidFill>
                  <a:srgbClr val="002060"/>
                </a:solidFill>
                <a:latin typeface="Arial" panose="020B0604020202020204" pitchFamily="34" charset="0"/>
                <a:cs typeface="Arial" panose="020B0604020202020204" pitchFamily="34" charset="0"/>
              </a:rPr>
              <a:t>No se impondrá pena alguna a quien ejerciendo la patria potestad o tutela de una persona incapaz de valerse por sí misma, teniendo la obligación de cuidarla, la entregue a organismos de Asistencia Social Pública en el Estado, instituciones de Asistencia Social Privada o al cuidado de otra persona, ya sea por extrema pobreza o por necesidad de ganarse el sustento lejos del lugar de residencia, siempre y cuando prevean su subsistencia, y la persona no muestre signos de violencia o estado de salud precario que pudiera representar la comisión de un delito.</a:t>
            </a:r>
          </a:p>
        </p:txBody>
      </p:sp>
    </p:spTree>
    <p:extLst>
      <p:ext uri="{BB962C8B-B14F-4D97-AF65-F5344CB8AC3E}">
        <p14:creationId xmlns:p14="http://schemas.microsoft.com/office/powerpoint/2010/main" val="135043762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09D9BB65-6579-73E7-31EB-76846A7DD030}"/>
              </a:ext>
            </a:extLst>
          </p:cNvPr>
          <p:cNvSpPr txBox="1"/>
          <p:nvPr/>
        </p:nvSpPr>
        <p:spPr>
          <a:xfrm>
            <a:off x="974138" y="1873845"/>
            <a:ext cx="10243724" cy="1200329"/>
          </a:xfrm>
          <a:prstGeom prst="rect">
            <a:avLst/>
          </a:prstGeom>
          <a:noFill/>
        </p:spPr>
        <p:txBody>
          <a:bodyPr wrap="square">
            <a:spAutoFit/>
          </a:bodyPr>
          <a:lstStyle/>
          <a:p>
            <a:pPr algn="ctr"/>
            <a:r>
              <a:rPr lang="en-US" sz="3600" b="1" dirty="0">
                <a:solidFill>
                  <a:schemeClr val="accent2"/>
                </a:solidFill>
                <a:effectLst>
                  <a:outerShdw blurRad="38100" dist="38100" dir="2700000" algn="tl">
                    <a:srgbClr val="000000">
                      <a:alpha val="43137"/>
                    </a:srgbClr>
                  </a:outerShdw>
                </a:effectLst>
                <a:ea typeface="+mj-ea"/>
                <a:cs typeface="+mj-cs"/>
              </a:rPr>
              <a:t>¿Q</a:t>
            </a:r>
            <a:r>
              <a:rPr lang="en-US" sz="3600" b="1" dirty="0" smtClean="0">
                <a:solidFill>
                  <a:schemeClr val="accent2"/>
                </a:solidFill>
                <a:effectLst>
                  <a:outerShdw blurRad="38100" dist="38100" dir="2700000" algn="tl">
                    <a:srgbClr val="000000">
                      <a:alpha val="43137"/>
                    </a:srgbClr>
                  </a:outerShdw>
                </a:effectLst>
                <a:ea typeface="+mj-ea"/>
                <a:cs typeface="+mj-cs"/>
              </a:rPr>
              <a:t>UÉ </a:t>
            </a:r>
            <a:r>
              <a:rPr lang="en-US" sz="3600" b="1" dirty="0">
                <a:solidFill>
                  <a:schemeClr val="accent2"/>
                </a:solidFill>
                <a:effectLst>
                  <a:outerShdw blurRad="38100" dist="38100" dir="2700000" algn="tl">
                    <a:srgbClr val="000000">
                      <a:alpha val="43137"/>
                    </a:srgbClr>
                  </a:outerShdw>
                </a:effectLst>
                <a:ea typeface="+mj-ea"/>
                <a:cs typeface="+mj-cs"/>
              </a:rPr>
              <a:t>HACER SI DETECTO UN CASO DE OMISION DE CUIDADOS  UNA NIÑA O NIÑO? </a:t>
            </a:r>
          </a:p>
        </p:txBody>
      </p:sp>
      <p:sp>
        <p:nvSpPr>
          <p:cNvPr id="14" name="CuadroTexto 13">
            <a:extLst>
              <a:ext uri="{FF2B5EF4-FFF2-40B4-BE49-F238E27FC236}">
                <a16:creationId xmlns:a16="http://schemas.microsoft.com/office/drawing/2014/main" id="{3C735AFF-EB43-C0E2-F907-FB06BAA0F108}"/>
              </a:ext>
            </a:extLst>
          </p:cNvPr>
          <p:cNvSpPr txBox="1"/>
          <p:nvPr/>
        </p:nvSpPr>
        <p:spPr>
          <a:xfrm>
            <a:off x="1331544" y="3195418"/>
            <a:ext cx="9528912" cy="2400657"/>
          </a:xfrm>
          <a:prstGeom prst="rect">
            <a:avLst/>
          </a:prstGeom>
          <a:noFill/>
        </p:spPr>
        <p:txBody>
          <a:bodyPr wrap="square">
            <a:spAutoFit/>
          </a:bodyPr>
          <a:lstStyle/>
          <a:p>
            <a:pPr algn="ctr">
              <a:lnSpc>
                <a:spcPct val="150000"/>
              </a:lnSpc>
            </a:pPr>
            <a:r>
              <a:rPr lang="en-US" sz="2000" dirty="0">
                <a:solidFill>
                  <a:srgbClr val="002060"/>
                </a:solidFill>
                <a:latin typeface="Arial" panose="020B0604020202020204" pitchFamily="34" charset="0"/>
                <a:cs typeface="Arial" panose="020B0604020202020204" pitchFamily="34" charset="0"/>
              </a:rPr>
              <a:t>C</a:t>
            </a:r>
            <a:r>
              <a:rPr lang="en-US" sz="2000" dirty="0" smtClean="0">
                <a:solidFill>
                  <a:srgbClr val="002060"/>
                </a:solidFill>
                <a:latin typeface="Arial" panose="020B0604020202020204" pitchFamily="34" charset="0"/>
                <a:cs typeface="Arial" panose="020B0604020202020204" pitchFamily="34" charset="0"/>
              </a:rPr>
              <a:t>omo servidores públicos somos responsables de salvaguardar la integridad de niños, niñas y adolescentes es de suma importancia si detectas algunas de las características que son repetitivas en un niño o una niña, sigas los pasos correspondientes que indica el protocolo, para que las autoridades correspondientes atiendan el caso. </a:t>
            </a:r>
            <a:endParaRPr lang="en-US"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408362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2AC54C54-439C-0CAF-99F0-8BEE2018535C}"/>
              </a:ext>
            </a:extLst>
          </p:cNvPr>
          <p:cNvSpPr txBox="1"/>
          <p:nvPr/>
        </p:nvSpPr>
        <p:spPr>
          <a:xfrm>
            <a:off x="844011" y="1467561"/>
            <a:ext cx="9704440" cy="956929"/>
          </a:xfrm>
          <a:prstGeom prst="rect">
            <a:avLst/>
          </a:prstGeom>
          <a:noFill/>
        </p:spPr>
        <p:txBody>
          <a:bodyPr wrap="square">
            <a:spAutoFit/>
          </a:bodyPr>
          <a:lstStyle/>
          <a:p>
            <a:pPr algn="ctr">
              <a:lnSpc>
                <a:spcPts val="7279"/>
              </a:lnSpc>
            </a:pPr>
            <a:r>
              <a:rPr lang="en-US" sz="4800" b="1" dirty="0">
                <a:solidFill>
                  <a:schemeClr val="accent2"/>
                </a:solidFill>
                <a:effectLst>
                  <a:outerShdw blurRad="38100" dist="38100" dir="2700000" algn="tl">
                    <a:srgbClr val="000000">
                      <a:alpha val="43137"/>
                    </a:srgbClr>
                  </a:outerShdw>
                </a:effectLst>
                <a:ea typeface="+mj-ea"/>
                <a:cs typeface="+mj-cs"/>
              </a:rPr>
              <a:t>PROCESO DE DENUNCIA </a:t>
            </a:r>
          </a:p>
        </p:txBody>
      </p:sp>
      <p:sp>
        <p:nvSpPr>
          <p:cNvPr id="14" name="CuadroTexto 13">
            <a:extLst>
              <a:ext uri="{FF2B5EF4-FFF2-40B4-BE49-F238E27FC236}">
                <a16:creationId xmlns:a16="http://schemas.microsoft.com/office/drawing/2014/main" id="{D1EF3858-D93D-C0A1-DB39-922DFF0B06F9}"/>
              </a:ext>
            </a:extLst>
          </p:cNvPr>
          <p:cNvSpPr txBox="1"/>
          <p:nvPr/>
        </p:nvSpPr>
        <p:spPr>
          <a:xfrm>
            <a:off x="403122" y="2670333"/>
            <a:ext cx="11385755" cy="3416320"/>
          </a:xfrm>
          <a:prstGeom prst="rect">
            <a:avLst/>
          </a:prstGeom>
          <a:noFill/>
        </p:spPr>
        <p:txBody>
          <a:bodyPr wrap="square" rtlCol="0">
            <a:spAutoFit/>
          </a:bodyPr>
          <a:lstStyle/>
          <a:p>
            <a:pPr marL="342900" indent="-342900">
              <a:buFont typeface="Wingdings" panose="05000000000000000000" pitchFamily="2" charset="2"/>
              <a:buChar char="Ø"/>
            </a:pPr>
            <a:r>
              <a:rPr lang="es-MX" dirty="0">
                <a:solidFill>
                  <a:srgbClr val="002060"/>
                </a:solidFill>
                <a:latin typeface="Arial" panose="020B0604020202020204" pitchFamily="34" charset="0"/>
                <a:cs typeface="Arial" panose="020B0604020202020204" pitchFamily="34" charset="0"/>
              </a:rPr>
              <a:t>Docente al detectar dentro de tu grupo </a:t>
            </a:r>
            <a:r>
              <a:rPr lang="es-MX" dirty="0" smtClean="0">
                <a:solidFill>
                  <a:srgbClr val="002060"/>
                </a:solidFill>
                <a:latin typeface="Arial" panose="020B0604020202020204" pitchFamily="34" charset="0"/>
                <a:cs typeface="Arial" panose="020B0604020202020204" pitchFamily="34" charset="0"/>
              </a:rPr>
              <a:t>indicadores</a:t>
            </a:r>
            <a:r>
              <a:rPr lang="es-MX" dirty="0" smtClean="0">
                <a:solidFill>
                  <a:srgbClr val="002060"/>
                </a:solidFill>
                <a:latin typeface="Arial" panose="020B0604020202020204" pitchFamily="34" charset="0"/>
                <a:cs typeface="Arial" panose="020B0604020202020204" pitchFamily="34" charset="0"/>
              </a:rPr>
              <a:t> de </a:t>
            </a:r>
            <a:r>
              <a:rPr lang="es-MX" dirty="0">
                <a:solidFill>
                  <a:srgbClr val="002060"/>
                </a:solidFill>
                <a:latin typeface="Arial" panose="020B0604020202020204" pitchFamily="34" charset="0"/>
                <a:cs typeface="Arial" panose="020B0604020202020204" pitchFamily="34" charset="0"/>
              </a:rPr>
              <a:t>riesgo visibles sobre </a:t>
            </a:r>
            <a:r>
              <a:rPr lang="es-MX" b="1" dirty="0" smtClean="0">
                <a:solidFill>
                  <a:srgbClr val="002060"/>
                </a:solidFill>
                <a:latin typeface="Arial" panose="020B0604020202020204" pitchFamily="34" charset="0"/>
                <a:cs typeface="Arial" panose="020B0604020202020204" pitchFamily="34" charset="0"/>
              </a:rPr>
              <a:t>OMISIÓN </a:t>
            </a:r>
            <a:r>
              <a:rPr lang="es-MX" b="1" dirty="0">
                <a:solidFill>
                  <a:srgbClr val="002060"/>
                </a:solidFill>
                <a:latin typeface="Arial" panose="020B0604020202020204" pitchFamily="34" charset="0"/>
                <a:cs typeface="Arial" panose="020B0604020202020204" pitchFamily="34" charset="0"/>
              </a:rPr>
              <a:t>DE CUIDADOS</a:t>
            </a:r>
            <a:r>
              <a:rPr lang="es-MX" dirty="0">
                <a:solidFill>
                  <a:srgbClr val="002060"/>
                </a:solidFill>
                <a:latin typeface="Arial" panose="020B0604020202020204" pitchFamily="34" charset="0"/>
                <a:cs typeface="Arial" panose="020B0604020202020204" pitchFamily="34" charset="0"/>
              </a:rPr>
              <a:t>:</a:t>
            </a:r>
          </a:p>
          <a:p>
            <a:pPr marL="342900" indent="-342900">
              <a:buFont typeface="Wingdings" panose="05000000000000000000" pitchFamily="2" charset="2"/>
              <a:buChar char="Ø"/>
            </a:pPr>
            <a:r>
              <a:rPr lang="es-MX" dirty="0">
                <a:solidFill>
                  <a:srgbClr val="002060"/>
                </a:solidFill>
                <a:latin typeface="Arial" panose="020B0604020202020204" pitchFamily="34" charset="0"/>
                <a:cs typeface="Arial" panose="020B0604020202020204" pitchFamily="34" charset="0"/>
              </a:rPr>
              <a:t> Maestro de grupo como primer respondiente elaborar una acta de hechos donde se describe de  que manera se observo que el alumno esta sufriendo una omisión.</a:t>
            </a:r>
          </a:p>
          <a:p>
            <a:pPr marL="342900" indent="-342900">
              <a:buFont typeface="Wingdings" panose="05000000000000000000" pitchFamily="2" charset="2"/>
              <a:buChar char="Ø"/>
            </a:pPr>
            <a:r>
              <a:rPr lang="es-MX" dirty="0">
                <a:solidFill>
                  <a:srgbClr val="002060"/>
                </a:solidFill>
                <a:latin typeface="Arial" panose="020B0604020202020204" pitchFamily="34" charset="0"/>
                <a:cs typeface="Arial" panose="020B0604020202020204" pitchFamily="34" charset="0"/>
              </a:rPr>
              <a:t>Notificar por medio de acta de hechos  al Director de la Escuela, el a su vez informara al Supervisor de zona y al </a:t>
            </a:r>
            <a:r>
              <a:rPr lang="es-MX" b="1" dirty="0">
                <a:solidFill>
                  <a:srgbClr val="002060"/>
                </a:solidFill>
                <a:latin typeface="Arial" panose="020B0604020202020204" pitchFamily="34" charset="0"/>
                <a:cs typeface="Arial" panose="020B0604020202020204" pitchFamily="34" charset="0"/>
              </a:rPr>
              <a:t>PROGRAMA DE CONVIVENCIA ESCOLAR</a:t>
            </a:r>
            <a:r>
              <a:rPr lang="es-MX" dirty="0">
                <a:solidFill>
                  <a:srgbClr val="002060"/>
                </a:solidFill>
                <a:latin typeface="Arial" panose="020B0604020202020204" pitchFamily="34" charset="0"/>
                <a:cs typeface="Arial" panose="020B0604020202020204" pitchFamily="34" charset="0"/>
              </a:rPr>
              <a:t>.</a:t>
            </a:r>
          </a:p>
          <a:p>
            <a:pPr marL="342900" indent="-342900">
              <a:buFont typeface="Wingdings" panose="05000000000000000000" pitchFamily="2" charset="2"/>
              <a:buChar char="Ø"/>
            </a:pPr>
            <a:r>
              <a:rPr lang="es-MX" dirty="0">
                <a:solidFill>
                  <a:srgbClr val="002060"/>
                </a:solidFill>
                <a:latin typeface="Arial" panose="020B0604020202020204" pitchFamily="34" charset="0"/>
                <a:cs typeface="Arial" panose="020B0604020202020204" pitchFamily="34" charset="0"/>
              </a:rPr>
              <a:t>El programa hace una valoración del caso, se comunica con el Director para notificar que se debe elaborar un expediente con formatos que el mismo programa proporciona para dar vista a Fiscalía de Mujer en caso de niña, si es hombre se canaliza a Fiscalía Zona Norte y a Subprocuraduría del menor. </a:t>
            </a:r>
          </a:p>
          <a:p>
            <a:pPr marL="342900" indent="-342900">
              <a:buFont typeface="Wingdings" panose="05000000000000000000" pitchFamily="2" charset="2"/>
              <a:buChar char="Ø"/>
            </a:pPr>
            <a:r>
              <a:rPr lang="es-MX" dirty="0">
                <a:solidFill>
                  <a:srgbClr val="002060"/>
                </a:solidFill>
                <a:latin typeface="Arial" panose="020B0604020202020204" pitchFamily="34" charset="0"/>
                <a:cs typeface="Arial" panose="020B0604020202020204" pitchFamily="34" charset="0"/>
              </a:rPr>
              <a:t>El Director al contar con el sello de recibido por el programa de convivencia, hasta ahí llega su actuación.</a:t>
            </a:r>
          </a:p>
          <a:p>
            <a:pPr marL="342900" indent="-342900">
              <a:buFont typeface="Wingdings" panose="05000000000000000000" pitchFamily="2" charset="2"/>
              <a:buChar char="Ø"/>
            </a:pPr>
            <a:r>
              <a:rPr lang="es-MX" dirty="0">
                <a:solidFill>
                  <a:srgbClr val="002060"/>
                </a:solidFill>
                <a:latin typeface="Arial" panose="020B0604020202020204" pitchFamily="34" charset="0"/>
                <a:cs typeface="Arial" panose="020B0604020202020204" pitchFamily="34" charset="0"/>
              </a:rPr>
              <a:t>Programa de Convivencia se encarga de dar vista a las Fiscalías y a Subprocuraduría del menor.</a:t>
            </a:r>
          </a:p>
          <a:p>
            <a:pPr marL="342900" indent="-342900">
              <a:buFont typeface="Wingdings" panose="05000000000000000000" pitchFamily="2" charset="2"/>
              <a:buChar char="Ø"/>
            </a:pPr>
            <a:r>
              <a:rPr lang="es-MX" dirty="0">
                <a:solidFill>
                  <a:srgbClr val="002060"/>
                </a:solidFill>
                <a:latin typeface="Arial" panose="020B0604020202020204" pitchFamily="34" charset="0"/>
                <a:cs typeface="Arial" panose="020B0604020202020204" pitchFamily="34" charset="0"/>
              </a:rPr>
              <a:t>Hasta ahí  es la competencia de educación al detectar este tipo de casos</a:t>
            </a:r>
          </a:p>
          <a:p>
            <a:pPr marL="342900" indent="-342900">
              <a:buFont typeface="Wingdings" panose="05000000000000000000" pitchFamily="2" charset="2"/>
              <a:buChar char="Ø"/>
            </a:pPr>
            <a:r>
              <a:rPr lang="es-MX" dirty="0">
                <a:solidFill>
                  <a:srgbClr val="002060"/>
                </a:solidFill>
                <a:latin typeface="Arial" panose="020B0604020202020204" pitchFamily="34" charset="0"/>
                <a:cs typeface="Arial" panose="020B0604020202020204" pitchFamily="34" charset="0"/>
              </a:rPr>
              <a:t>Otra de la opciones es por medio de la denuncia anónima al 089.</a:t>
            </a:r>
          </a:p>
        </p:txBody>
      </p:sp>
    </p:spTree>
    <p:extLst>
      <p:ext uri="{BB962C8B-B14F-4D97-AF65-F5344CB8AC3E}">
        <p14:creationId xmlns:p14="http://schemas.microsoft.com/office/powerpoint/2010/main" val="30673863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EA83B09E-D348-4090-66DC-A16C8A002445}"/>
              </a:ext>
            </a:extLst>
          </p:cNvPr>
          <p:cNvSpPr txBox="1"/>
          <p:nvPr/>
        </p:nvSpPr>
        <p:spPr>
          <a:xfrm>
            <a:off x="673995" y="3080755"/>
            <a:ext cx="10844010" cy="2862322"/>
          </a:xfrm>
          <a:prstGeom prst="rect">
            <a:avLst/>
          </a:prstGeom>
          <a:noFill/>
        </p:spPr>
        <p:txBody>
          <a:bodyPr wrap="square">
            <a:spAutoFit/>
          </a:bodyPr>
          <a:lstStyle/>
          <a:p>
            <a:pPr marL="342900" indent="-342900" algn="just">
              <a:buFont typeface="Arial" panose="020B0604020202020204" pitchFamily="34" charset="0"/>
              <a:buChar char="•"/>
            </a:pPr>
            <a:r>
              <a:rPr lang="es-MX" sz="2000" dirty="0">
                <a:solidFill>
                  <a:srgbClr val="002060"/>
                </a:solidFill>
                <a:latin typeface="Arial" panose="020B0604020202020204" pitchFamily="34" charset="0"/>
                <a:cs typeface="Arial" panose="020B0604020202020204" pitchFamily="34" charset="0"/>
              </a:rPr>
              <a:t>E</a:t>
            </a:r>
            <a:r>
              <a:rPr lang="es-MX" sz="2000" dirty="0" smtClean="0">
                <a:solidFill>
                  <a:srgbClr val="002060"/>
                </a:solidFill>
                <a:latin typeface="Arial" panose="020B0604020202020204" pitchFamily="34" charset="0"/>
                <a:cs typeface="Arial" panose="020B0604020202020204" pitchFamily="34" charset="0"/>
              </a:rPr>
              <a:t>l </a:t>
            </a:r>
            <a:r>
              <a:rPr lang="es-MX" sz="2000" dirty="0">
                <a:solidFill>
                  <a:srgbClr val="002060"/>
                </a:solidFill>
                <a:latin typeface="Arial" panose="020B0604020202020204" pitchFamily="34" charset="0"/>
                <a:cs typeface="Arial" panose="020B0604020202020204" pitchFamily="34" charset="0"/>
              </a:rPr>
              <a:t>no brindar atención a la salud de los niños cuando es necesario y de manera </a:t>
            </a:r>
            <a:r>
              <a:rPr lang="es-MX" sz="2000" dirty="0" smtClean="0">
                <a:solidFill>
                  <a:srgbClr val="002060"/>
                </a:solidFill>
                <a:latin typeface="Arial" panose="020B0604020202020204" pitchFamily="34" charset="0"/>
                <a:cs typeface="Arial" panose="020B0604020202020204" pitchFamily="34" charset="0"/>
              </a:rPr>
              <a:t>oportuna,</a:t>
            </a:r>
          </a:p>
          <a:p>
            <a:pPr marL="342900" indent="-342900" algn="just">
              <a:buFont typeface="Arial" panose="020B0604020202020204" pitchFamily="34" charset="0"/>
              <a:buChar char="•"/>
            </a:pPr>
            <a:r>
              <a:rPr lang="es-MX" sz="2000" dirty="0">
                <a:solidFill>
                  <a:srgbClr val="002060"/>
                </a:solidFill>
                <a:latin typeface="Arial" panose="020B0604020202020204" pitchFamily="34" charset="0"/>
                <a:cs typeface="Arial" panose="020B0604020202020204" pitchFamily="34" charset="0"/>
              </a:rPr>
              <a:t>L</a:t>
            </a:r>
            <a:r>
              <a:rPr lang="es-MX" sz="2000" dirty="0" smtClean="0">
                <a:solidFill>
                  <a:srgbClr val="002060"/>
                </a:solidFill>
                <a:latin typeface="Arial" panose="020B0604020202020204" pitchFamily="34" charset="0"/>
                <a:cs typeface="Arial" panose="020B0604020202020204" pitchFamily="34" charset="0"/>
              </a:rPr>
              <a:t>as </a:t>
            </a:r>
            <a:r>
              <a:rPr lang="es-MX" sz="2000" dirty="0">
                <a:solidFill>
                  <a:srgbClr val="002060"/>
                </a:solidFill>
                <a:latin typeface="Arial" panose="020B0604020202020204" pitchFamily="34" charset="0"/>
                <a:cs typeface="Arial" panose="020B0604020202020204" pitchFamily="34" charset="0"/>
              </a:rPr>
              <a:t>faltas constantes a la </a:t>
            </a:r>
            <a:r>
              <a:rPr lang="es-MX" sz="2000" dirty="0" smtClean="0">
                <a:solidFill>
                  <a:srgbClr val="002060"/>
                </a:solidFill>
                <a:latin typeface="Arial" panose="020B0604020202020204" pitchFamily="34" charset="0"/>
                <a:cs typeface="Arial" panose="020B0604020202020204" pitchFamily="34" charset="0"/>
              </a:rPr>
              <a:t>escuela,</a:t>
            </a:r>
          </a:p>
          <a:p>
            <a:pPr marL="342900" indent="-342900" algn="just">
              <a:buFont typeface="Arial" panose="020B0604020202020204" pitchFamily="34" charset="0"/>
              <a:buChar char="•"/>
            </a:pPr>
            <a:r>
              <a:rPr lang="es-MX" sz="2000" dirty="0">
                <a:solidFill>
                  <a:srgbClr val="002060"/>
                </a:solidFill>
                <a:latin typeface="Arial" panose="020B0604020202020204" pitchFamily="34" charset="0"/>
                <a:cs typeface="Arial" panose="020B0604020202020204" pitchFamily="34" charset="0"/>
              </a:rPr>
              <a:t>L</a:t>
            </a:r>
            <a:r>
              <a:rPr lang="es-MX" sz="2000" dirty="0" smtClean="0">
                <a:solidFill>
                  <a:srgbClr val="002060"/>
                </a:solidFill>
                <a:latin typeface="Arial" panose="020B0604020202020204" pitchFamily="34" charset="0"/>
                <a:cs typeface="Arial" panose="020B0604020202020204" pitchFamily="34" charset="0"/>
              </a:rPr>
              <a:t>a </a:t>
            </a:r>
            <a:r>
              <a:rPr lang="es-MX" sz="2000" dirty="0">
                <a:solidFill>
                  <a:srgbClr val="002060"/>
                </a:solidFill>
                <a:latin typeface="Arial" panose="020B0604020202020204" pitchFamily="34" charset="0"/>
                <a:cs typeface="Arial" panose="020B0604020202020204" pitchFamily="34" charset="0"/>
              </a:rPr>
              <a:t>extrema desatención de los </a:t>
            </a:r>
            <a:r>
              <a:rPr lang="es-MX" sz="2000" dirty="0" smtClean="0">
                <a:solidFill>
                  <a:srgbClr val="002060"/>
                </a:solidFill>
                <a:latin typeface="Arial" panose="020B0604020202020204" pitchFamily="34" charset="0"/>
                <a:cs typeface="Arial" panose="020B0604020202020204" pitchFamily="34" charset="0"/>
              </a:rPr>
              <a:t>padres,</a:t>
            </a:r>
          </a:p>
          <a:p>
            <a:pPr marL="342900" indent="-342900" algn="just">
              <a:buFont typeface="Arial" panose="020B0604020202020204" pitchFamily="34" charset="0"/>
              <a:buChar char="•"/>
            </a:pPr>
            <a:r>
              <a:rPr lang="es-MX" sz="2000" dirty="0">
                <a:solidFill>
                  <a:srgbClr val="002060"/>
                </a:solidFill>
                <a:latin typeface="Arial" panose="020B0604020202020204" pitchFamily="34" charset="0"/>
                <a:cs typeface="Arial" panose="020B0604020202020204" pitchFamily="34" charset="0"/>
              </a:rPr>
              <a:t>A</a:t>
            </a:r>
            <a:r>
              <a:rPr lang="es-MX" sz="2000" dirty="0" smtClean="0">
                <a:solidFill>
                  <a:srgbClr val="002060"/>
                </a:solidFill>
                <a:latin typeface="Arial" panose="020B0604020202020204" pitchFamily="34" charset="0"/>
                <a:cs typeface="Arial" panose="020B0604020202020204" pitchFamily="34" charset="0"/>
              </a:rPr>
              <a:t>ccidentes </a:t>
            </a:r>
            <a:r>
              <a:rPr lang="es-MX" sz="2000" dirty="0">
                <a:solidFill>
                  <a:srgbClr val="002060"/>
                </a:solidFill>
                <a:latin typeface="Arial" panose="020B0604020202020204" pitchFamily="34" charset="0"/>
                <a:cs typeface="Arial" panose="020B0604020202020204" pitchFamily="34" charset="0"/>
              </a:rPr>
              <a:t>por falta de precaución y no estar vigilados por alguien </a:t>
            </a:r>
            <a:r>
              <a:rPr lang="es-MX" sz="2000" dirty="0" smtClean="0">
                <a:solidFill>
                  <a:srgbClr val="002060"/>
                </a:solidFill>
                <a:latin typeface="Arial" panose="020B0604020202020204" pitchFamily="34" charset="0"/>
                <a:cs typeface="Arial" panose="020B0604020202020204" pitchFamily="34" charset="0"/>
              </a:rPr>
              <a:t>capaz,</a:t>
            </a:r>
          </a:p>
          <a:p>
            <a:pPr marL="342900" indent="-342900" algn="just">
              <a:buFont typeface="Arial" panose="020B0604020202020204" pitchFamily="34" charset="0"/>
              <a:buChar char="•"/>
            </a:pPr>
            <a:r>
              <a:rPr lang="es-MX" sz="2000" dirty="0">
                <a:solidFill>
                  <a:srgbClr val="002060"/>
                </a:solidFill>
                <a:latin typeface="Arial" panose="020B0604020202020204" pitchFamily="34" charset="0"/>
                <a:cs typeface="Arial" panose="020B0604020202020204" pitchFamily="34" charset="0"/>
              </a:rPr>
              <a:t>L</a:t>
            </a:r>
            <a:r>
              <a:rPr lang="es-MX" sz="2000" dirty="0" smtClean="0">
                <a:solidFill>
                  <a:srgbClr val="002060"/>
                </a:solidFill>
                <a:latin typeface="Arial" panose="020B0604020202020204" pitchFamily="34" charset="0"/>
                <a:cs typeface="Arial" panose="020B0604020202020204" pitchFamily="34" charset="0"/>
              </a:rPr>
              <a:t>a </a:t>
            </a:r>
            <a:r>
              <a:rPr lang="es-MX" sz="2000" dirty="0">
                <a:solidFill>
                  <a:srgbClr val="002060"/>
                </a:solidFill>
                <a:latin typeface="Arial" panose="020B0604020202020204" pitchFamily="34" charset="0"/>
                <a:cs typeface="Arial" panose="020B0604020202020204" pitchFamily="34" charset="0"/>
              </a:rPr>
              <a:t>falta de </a:t>
            </a:r>
            <a:r>
              <a:rPr lang="es-MX" sz="2000" dirty="0" smtClean="0">
                <a:solidFill>
                  <a:srgbClr val="002060"/>
                </a:solidFill>
                <a:latin typeface="Arial" panose="020B0604020202020204" pitchFamily="34" charset="0"/>
                <a:cs typeface="Arial" panose="020B0604020202020204" pitchFamily="34" charset="0"/>
              </a:rPr>
              <a:t>aseo,</a:t>
            </a:r>
          </a:p>
          <a:p>
            <a:pPr marL="342900" indent="-342900" algn="just">
              <a:buFont typeface="Arial" panose="020B0604020202020204" pitchFamily="34" charset="0"/>
              <a:buChar char="•"/>
            </a:pPr>
            <a:r>
              <a:rPr lang="es-MX" sz="2000" dirty="0" smtClean="0">
                <a:solidFill>
                  <a:srgbClr val="002060"/>
                </a:solidFill>
                <a:latin typeface="Arial" panose="020B0604020202020204" pitchFamily="34" charset="0"/>
                <a:cs typeface="Arial" panose="020B0604020202020204" pitchFamily="34" charset="0"/>
              </a:rPr>
              <a:t>El no </a:t>
            </a:r>
            <a:r>
              <a:rPr lang="es-MX" sz="2000" dirty="0">
                <a:solidFill>
                  <a:srgbClr val="002060"/>
                </a:solidFill>
                <a:latin typeface="Arial" panose="020B0604020202020204" pitchFamily="34" charset="0"/>
                <a:cs typeface="Arial" panose="020B0604020202020204" pitchFamily="34" charset="0"/>
              </a:rPr>
              <a:t>proporcionarles el alimento básico, o incluso una alimentación </a:t>
            </a:r>
            <a:r>
              <a:rPr lang="es-MX" sz="2000" dirty="0" smtClean="0">
                <a:solidFill>
                  <a:srgbClr val="002060"/>
                </a:solidFill>
                <a:latin typeface="Arial" panose="020B0604020202020204" pitchFamily="34" charset="0"/>
                <a:cs typeface="Arial" panose="020B0604020202020204" pitchFamily="34" charset="0"/>
              </a:rPr>
              <a:t>adecuada,</a:t>
            </a:r>
          </a:p>
          <a:p>
            <a:pPr marL="342900" indent="-342900" algn="just">
              <a:buFont typeface="Arial" panose="020B0604020202020204" pitchFamily="34" charset="0"/>
              <a:buChar char="•"/>
            </a:pPr>
            <a:r>
              <a:rPr lang="es-MX" sz="2000" dirty="0">
                <a:solidFill>
                  <a:srgbClr val="002060"/>
                </a:solidFill>
                <a:latin typeface="Arial" panose="020B0604020202020204" pitchFamily="34" charset="0"/>
                <a:cs typeface="Arial" panose="020B0604020202020204" pitchFamily="34" charset="0"/>
              </a:rPr>
              <a:t>D</a:t>
            </a:r>
            <a:r>
              <a:rPr lang="es-MX" sz="2000" dirty="0" smtClean="0">
                <a:solidFill>
                  <a:srgbClr val="002060"/>
                </a:solidFill>
                <a:latin typeface="Arial" panose="020B0604020202020204" pitchFamily="34" charset="0"/>
                <a:cs typeface="Arial" panose="020B0604020202020204" pitchFamily="34" charset="0"/>
              </a:rPr>
              <a:t>ejarlos </a:t>
            </a:r>
            <a:r>
              <a:rPr lang="es-MX" sz="2000" dirty="0">
                <a:solidFill>
                  <a:srgbClr val="002060"/>
                </a:solidFill>
                <a:latin typeface="Arial" panose="020B0604020202020204" pitchFamily="34" charset="0"/>
                <a:cs typeface="Arial" panose="020B0604020202020204" pitchFamily="34" charset="0"/>
              </a:rPr>
              <a:t>solos, aunque sea por momentos breves, o bien, dejarlos a cargo de otros menores de </a:t>
            </a:r>
            <a:r>
              <a:rPr lang="es-MX" sz="2000" dirty="0" smtClean="0">
                <a:solidFill>
                  <a:srgbClr val="002060"/>
                </a:solidFill>
                <a:latin typeface="Arial" panose="020B0604020202020204" pitchFamily="34" charset="0"/>
                <a:cs typeface="Arial" panose="020B0604020202020204" pitchFamily="34" charset="0"/>
              </a:rPr>
              <a:t>edad,</a:t>
            </a:r>
          </a:p>
          <a:p>
            <a:pPr algn="just"/>
            <a:r>
              <a:rPr lang="es-MX" sz="2000" dirty="0">
                <a:solidFill>
                  <a:srgbClr val="002060"/>
                </a:solidFill>
                <a:latin typeface="Arial" panose="020B0604020202020204" pitchFamily="34" charset="0"/>
                <a:cs typeface="Arial" panose="020B0604020202020204" pitchFamily="34" charset="0"/>
              </a:rPr>
              <a:t>E</a:t>
            </a:r>
            <a:r>
              <a:rPr lang="es-MX" sz="2000" dirty="0" smtClean="0">
                <a:solidFill>
                  <a:srgbClr val="002060"/>
                </a:solidFill>
                <a:latin typeface="Arial" panose="020B0604020202020204" pitchFamily="34" charset="0"/>
                <a:cs typeface="Arial" panose="020B0604020202020204" pitchFamily="34" charset="0"/>
              </a:rPr>
              <a:t>ntre </a:t>
            </a:r>
            <a:r>
              <a:rPr lang="es-MX" sz="2000" dirty="0">
                <a:solidFill>
                  <a:srgbClr val="002060"/>
                </a:solidFill>
                <a:latin typeface="Arial" panose="020B0604020202020204" pitchFamily="34" charset="0"/>
                <a:cs typeface="Arial" panose="020B0604020202020204" pitchFamily="34" charset="0"/>
              </a:rPr>
              <a:t>otras acciones que pongan en riesgo su integridad física o emocional</a:t>
            </a:r>
            <a:r>
              <a:rPr lang="es-MX" sz="2000" dirty="0" smtClean="0">
                <a:solidFill>
                  <a:srgbClr val="002060"/>
                </a:solidFill>
                <a:latin typeface="Arial" panose="020B0604020202020204" pitchFamily="34" charset="0"/>
                <a:cs typeface="Arial" panose="020B0604020202020204" pitchFamily="34" charset="0"/>
              </a:rPr>
              <a:t>.</a:t>
            </a:r>
            <a:endParaRPr lang="es-MX" sz="2000" dirty="0">
              <a:solidFill>
                <a:srgbClr val="002060"/>
              </a:solidFill>
              <a:latin typeface="Arial" panose="020B0604020202020204" pitchFamily="34" charset="0"/>
              <a:cs typeface="Arial" panose="020B0604020202020204" pitchFamily="34" charset="0"/>
            </a:endParaRPr>
          </a:p>
        </p:txBody>
      </p:sp>
      <p:sp>
        <p:nvSpPr>
          <p:cNvPr id="2" name="Rectángulo 1"/>
          <p:cNvSpPr/>
          <p:nvPr/>
        </p:nvSpPr>
        <p:spPr>
          <a:xfrm>
            <a:off x="2093610" y="1634205"/>
            <a:ext cx="8387681" cy="1446550"/>
          </a:xfrm>
          <a:prstGeom prst="rect">
            <a:avLst/>
          </a:prstGeom>
        </p:spPr>
        <p:txBody>
          <a:bodyPr wrap="none">
            <a:spAutoFit/>
          </a:bodyPr>
          <a:lstStyle/>
          <a:p>
            <a:pPr algn="ctr"/>
            <a:r>
              <a:rPr lang="es-MX" sz="4400" b="1" dirty="0">
                <a:solidFill>
                  <a:schemeClr val="accent2"/>
                </a:solidFill>
                <a:effectLst>
                  <a:outerShdw blurRad="38100" dist="38100" dir="2700000" algn="tl">
                    <a:srgbClr val="000000">
                      <a:alpha val="43137"/>
                    </a:srgbClr>
                  </a:outerShdw>
                </a:effectLst>
                <a:ea typeface="+mj-ea"/>
                <a:cs typeface="+mj-cs"/>
              </a:rPr>
              <a:t>Acciones que pueden considerarse </a:t>
            </a:r>
            <a:endParaRPr lang="es-MX" sz="4400" b="1" dirty="0" smtClean="0">
              <a:solidFill>
                <a:schemeClr val="accent2"/>
              </a:solidFill>
              <a:effectLst>
                <a:outerShdw blurRad="38100" dist="38100" dir="2700000" algn="tl">
                  <a:srgbClr val="000000">
                    <a:alpha val="43137"/>
                  </a:srgbClr>
                </a:outerShdw>
              </a:effectLst>
              <a:ea typeface="+mj-ea"/>
              <a:cs typeface="+mj-cs"/>
            </a:endParaRPr>
          </a:p>
          <a:p>
            <a:pPr algn="ctr"/>
            <a:r>
              <a:rPr lang="es-MX" sz="4400" b="1" dirty="0" smtClean="0">
                <a:solidFill>
                  <a:schemeClr val="accent2"/>
                </a:solidFill>
                <a:effectLst>
                  <a:outerShdw blurRad="38100" dist="38100" dir="2700000" algn="tl">
                    <a:srgbClr val="000000">
                      <a:alpha val="43137"/>
                    </a:srgbClr>
                  </a:outerShdw>
                </a:effectLst>
                <a:ea typeface="+mj-ea"/>
                <a:cs typeface="+mj-cs"/>
              </a:rPr>
              <a:t>como </a:t>
            </a:r>
            <a:r>
              <a:rPr lang="es-MX" sz="4400" b="1" dirty="0">
                <a:solidFill>
                  <a:schemeClr val="accent2"/>
                </a:solidFill>
                <a:effectLst>
                  <a:outerShdw blurRad="38100" dist="38100" dir="2700000" algn="tl">
                    <a:srgbClr val="000000">
                      <a:alpha val="43137"/>
                    </a:srgbClr>
                  </a:outerShdw>
                </a:effectLst>
                <a:ea typeface="+mj-ea"/>
                <a:cs typeface="+mj-cs"/>
              </a:rPr>
              <a:t>omisión de cuidados</a:t>
            </a:r>
          </a:p>
        </p:txBody>
      </p:sp>
    </p:spTree>
    <p:extLst>
      <p:ext uri="{BB962C8B-B14F-4D97-AF65-F5344CB8AC3E}">
        <p14:creationId xmlns:p14="http://schemas.microsoft.com/office/powerpoint/2010/main" val="180766724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11808000"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black">
                  <a:lumMod val="50000"/>
                  <a:lumOff val="50000"/>
                </a:prst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361" y="199450"/>
            <a:ext cx="3123896" cy="879405"/>
          </a:xfrm>
          <a:prstGeom prst="rect">
            <a:avLst/>
          </a:prstGeom>
        </p:spPr>
      </p:pic>
      <p:sp>
        <p:nvSpPr>
          <p:cNvPr id="16" name="Rectangle 2"/>
          <p:cNvSpPr txBox="1">
            <a:spLocks noChangeArrowheads="1"/>
          </p:cNvSpPr>
          <p:nvPr/>
        </p:nvSpPr>
        <p:spPr>
          <a:xfrm>
            <a:off x="5112663" y="2857500"/>
            <a:ext cx="5731733" cy="1143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altLang="es-MX" sz="4800" b="1" dirty="0" smtClean="0">
                <a:solidFill>
                  <a:srgbClr val="00206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egoe UI Black" panose="020B0A02040204020203" pitchFamily="34" charset="0"/>
              </a:rPr>
              <a:t>“INVESTIGACIÓN </a:t>
            </a:r>
          </a:p>
          <a:p>
            <a:pPr algn="ctr"/>
            <a:r>
              <a:rPr lang="es-ES" altLang="es-MX" sz="4800" b="1" dirty="0" smtClean="0">
                <a:solidFill>
                  <a:srgbClr val="00206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egoe UI Black" panose="020B0A02040204020203" pitchFamily="34" charset="0"/>
              </a:rPr>
              <a:t>EN ACCIÓN”</a:t>
            </a:r>
          </a:p>
        </p:txBody>
      </p:sp>
      <p:pic>
        <p:nvPicPr>
          <p:cNvPr id="28" name="Imagen 27"/>
          <p:cNvPicPr/>
          <p:nvPr/>
        </p:nvPicPr>
        <p:blipFill>
          <a:blip r:embed="rId5">
            <a:extLst>
              <a:ext uri="{28A0092B-C50C-407E-A947-70E740481C1C}">
                <a14:useLocalDpi xmlns:a14="http://schemas.microsoft.com/office/drawing/2010/main" val="0"/>
              </a:ext>
            </a:extLst>
          </a:blip>
          <a:srcRect/>
          <a:stretch>
            <a:fillRect/>
          </a:stretch>
        </p:blipFill>
        <p:spPr bwMode="auto">
          <a:xfrm>
            <a:off x="932151" y="1831910"/>
            <a:ext cx="3776325" cy="4214048"/>
          </a:xfrm>
          <a:prstGeom prst="rect">
            <a:avLst/>
          </a:prstGeom>
          <a:noFill/>
        </p:spPr>
      </p:pic>
      <p:sp>
        <p:nvSpPr>
          <p:cNvPr id="9" name="Rectangle 2"/>
          <p:cNvSpPr txBox="1">
            <a:spLocks noChangeArrowheads="1"/>
          </p:cNvSpPr>
          <p:nvPr/>
        </p:nvSpPr>
        <p:spPr>
          <a:xfrm>
            <a:off x="5112663" y="5186273"/>
            <a:ext cx="5731733" cy="1143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altLang="es-MX" sz="4800" b="1" dirty="0" smtClean="0">
                <a:solidFill>
                  <a:srgbClr val="00206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egoe UI Black" panose="020B0A02040204020203" pitchFamily="34" charset="0"/>
              </a:rPr>
              <a:t>“GRACIAS”</a:t>
            </a:r>
          </a:p>
        </p:txBody>
      </p:sp>
    </p:spTree>
    <p:extLst>
      <p:ext uri="{BB962C8B-B14F-4D97-AF65-F5344CB8AC3E}">
        <p14:creationId xmlns:p14="http://schemas.microsoft.com/office/powerpoint/2010/main" val="33327831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309</TotalTime>
  <Words>1267</Words>
  <Application>Microsoft Office PowerPoint</Application>
  <PresentationFormat>Panorámica</PresentationFormat>
  <Paragraphs>74</Paragraphs>
  <Slides>15</Slides>
  <Notes>0</Notes>
  <HiddenSlides>0</HiddenSlides>
  <MMClips>1</MMClips>
  <ScaleCrop>false</ScaleCrop>
  <HeadingPairs>
    <vt:vector size="6" baseType="variant">
      <vt:variant>
        <vt:lpstr>Fuentes usadas</vt:lpstr>
      </vt:variant>
      <vt:variant>
        <vt:i4>10</vt:i4>
      </vt:variant>
      <vt:variant>
        <vt:lpstr>Tema</vt:lpstr>
      </vt:variant>
      <vt:variant>
        <vt:i4>3</vt:i4>
      </vt:variant>
      <vt:variant>
        <vt:lpstr>Títulos de diapositiva</vt:lpstr>
      </vt:variant>
      <vt:variant>
        <vt:i4>15</vt:i4>
      </vt:variant>
    </vt:vector>
  </HeadingPairs>
  <TitlesOfParts>
    <vt:vector size="28" baseType="lpstr">
      <vt:lpstr>Arial</vt:lpstr>
      <vt:lpstr>Bahnschrift SemiCondensed</vt:lpstr>
      <vt:lpstr>Calibri</vt:lpstr>
      <vt:lpstr>Calibri Light</vt:lpstr>
      <vt:lpstr>LATO</vt:lpstr>
      <vt:lpstr>Open Sans</vt:lpstr>
      <vt:lpstr>Open Sans Bold</vt:lpstr>
      <vt:lpstr>Segoe UI Black</vt:lpstr>
      <vt:lpstr>Times New Roman</vt:lpstr>
      <vt:lpstr>Wingdings</vt:lpstr>
      <vt:lpstr>Tema de Office</vt:lpstr>
      <vt:lpstr>1_Tema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 Armando Ituarte Sanchez</dc:creator>
  <cp:lastModifiedBy>Fiscalia</cp:lastModifiedBy>
  <cp:revision>26</cp:revision>
  <dcterms:created xsi:type="dcterms:W3CDTF">2024-08-12T17:59:38Z</dcterms:created>
  <dcterms:modified xsi:type="dcterms:W3CDTF">2024-09-11T01:30:33Z</dcterms:modified>
</cp:coreProperties>
</file>