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Open Sauce Bold" charset="1" panose="00000800000000000000"/>
      <p:regular r:id="rId24"/>
    </p:embeddedFont>
    <p:embeddedFont>
      <p:font typeface="Open Sauce" charset="1" panose="00000500000000000000"/>
      <p:regular r:id="rId25"/>
    </p:embeddedFont>
    <p:embeddedFont>
      <p:font typeface="Open Sauce Heavy" charset="1" panose="00000A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es.wikipedia.org/wiki/Cuerpo_humano" TargetMode="External" Type="http://schemas.openxmlformats.org/officeDocument/2006/relationships/hyperlink"/><Relationship Id="rId3" Target="https://es.wikipedia.org/wiki/Est%C3%ADmulo" TargetMode="External" Type="http://schemas.openxmlformats.org/officeDocument/2006/relationships/hyperlink"/><Relationship Id="rId4" Target="https://es.wikipedia.org/wiki/Excitaci%C3%B3n_sexual" TargetMode="External" Type="http://schemas.openxmlformats.org/officeDocument/2006/relationships/hyperlink"/><Relationship Id="rId5" Target="https://es.wikipedia.org/wiki/Terminaci%C3%B3n_nerviosa" TargetMode="External" Type="http://schemas.openxmlformats.org/officeDocument/2006/relationships/hyperlink"/><Relationship Id="rId6" Target="https://es.wikipedia.org/wiki/Sensibilidad_(biolog%C3%ADa)" TargetMode="External" Type="http://schemas.openxmlformats.org/officeDocument/2006/relationships/hyperlink"/><Relationship Id="rId7" Target="https://es.wikipedia.org/wiki/Aparato_genital" TargetMode="External" Type="http://schemas.openxmlformats.org/officeDocument/2006/relationships/hyperlink"/><Relationship Id="rId8" Target="https://es.wikipedia.org/wiki/Relaci%C3%B3n_sexual" TargetMode="External" Type="http://schemas.openxmlformats.org/officeDocument/2006/relationships/hyperlink"/><Relationship Id="rId9" Target="https://es.wikipedia.org/wiki/Terminaci%C3%B3n_nerviosa_libre"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https://es.wikipedia.org/wiki/Pene" TargetMode="External" Type="http://schemas.openxmlformats.org/officeDocument/2006/relationships/hyperlink"/><Relationship Id="rId4" Target="https://es.wikipedia.org/wiki/Prepucio" TargetMode="External" Type="http://schemas.openxmlformats.org/officeDocument/2006/relationships/hyperlink"/><Relationship Id="rId5" Target="https://es.wikipedia.org/wiki/Glande" TargetMode="External" Type="http://schemas.openxmlformats.org/officeDocument/2006/relationships/hyperlink"/><Relationship Id="rId6" Target="https://es.wikipedia.org/wiki/Circuncisi%C3%B3n" TargetMode="External" Type="http://schemas.openxmlformats.org/officeDocument/2006/relationships/hyperlink"/><Relationship Id="rId7" Target="https://es.wikipedia.org/wiki/Escroto"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https://es.wikipedia.org/wiki/Cl%C3%ADtoris" TargetMode="External" Type="http://schemas.openxmlformats.org/officeDocument/2006/relationships/hyperlink"/><Relationship Id="rId4" Target="https://es.wikipedia.org/wiki/Orgasmo" TargetMode="External" Type="http://schemas.openxmlformats.org/officeDocument/2006/relationships/hyperlink"/><Relationship Id="rId5" Target="https://es.wikipedia.org/wiki/Vulva"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467" t="0" r="-4467" b="0"/>
            </a:stretch>
          </a:blipFill>
        </p:spPr>
      </p:sp>
      <p:sp>
        <p:nvSpPr>
          <p:cNvPr name="AutoShape 3" id="3"/>
          <p:cNvSpPr/>
          <p:nvPr/>
        </p:nvSpPr>
        <p:spPr>
          <a:xfrm rot="0">
            <a:off x="-491732" y="8206563"/>
            <a:ext cx="19271464" cy="0"/>
          </a:xfrm>
          <a:prstGeom prst="line">
            <a:avLst/>
          </a:prstGeom>
          <a:ln cap="rnd" w="19050">
            <a:solidFill>
              <a:srgbClr val="393939"/>
            </a:solidFill>
            <a:prstDash val="solid"/>
            <a:headEnd type="none" len="sm" w="sm"/>
            <a:tailEnd type="none" len="sm" w="sm"/>
          </a:ln>
        </p:spPr>
      </p:sp>
      <p:sp>
        <p:nvSpPr>
          <p:cNvPr name="Freeform 4" id="4"/>
          <p:cNvSpPr/>
          <p:nvPr/>
        </p:nvSpPr>
        <p:spPr>
          <a:xfrm flipH="false" flipV="false" rot="0">
            <a:off x="7917854" y="311331"/>
            <a:ext cx="2452293" cy="1434738"/>
          </a:xfrm>
          <a:custGeom>
            <a:avLst/>
            <a:gdLst/>
            <a:ahLst/>
            <a:cxnLst/>
            <a:rect r="r" b="b" t="t" l="l"/>
            <a:pathLst>
              <a:path h="1434738" w="2452293">
                <a:moveTo>
                  <a:pt x="0" y="0"/>
                </a:moveTo>
                <a:lnTo>
                  <a:pt x="2452292" y="0"/>
                </a:lnTo>
                <a:lnTo>
                  <a:pt x="2452292" y="1434738"/>
                </a:lnTo>
                <a:lnTo>
                  <a:pt x="0" y="1434738"/>
                </a:lnTo>
                <a:lnTo>
                  <a:pt x="0" y="0"/>
                </a:lnTo>
                <a:close/>
              </a:path>
            </a:pathLst>
          </a:custGeom>
          <a:blipFill>
            <a:blip r:embed="rId3"/>
            <a:stretch>
              <a:fillRect l="0" t="0" r="0" b="0"/>
            </a:stretch>
          </a:blipFill>
        </p:spPr>
      </p:sp>
      <p:sp>
        <p:nvSpPr>
          <p:cNvPr name="Freeform 5" id="5"/>
          <p:cNvSpPr/>
          <p:nvPr/>
        </p:nvSpPr>
        <p:spPr>
          <a:xfrm flipH="false" flipV="false" rot="0">
            <a:off x="14002689" y="-919179"/>
            <a:ext cx="3895759" cy="3895759"/>
          </a:xfrm>
          <a:custGeom>
            <a:avLst/>
            <a:gdLst/>
            <a:ahLst/>
            <a:cxnLst/>
            <a:rect r="r" b="b" t="t" l="l"/>
            <a:pathLst>
              <a:path h="3895759" w="3895759">
                <a:moveTo>
                  <a:pt x="0" y="0"/>
                </a:moveTo>
                <a:lnTo>
                  <a:pt x="3895759" y="0"/>
                </a:lnTo>
                <a:lnTo>
                  <a:pt x="3895759" y="3895758"/>
                </a:lnTo>
                <a:lnTo>
                  <a:pt x="0" y="3895758"/>
                </a:lnTo>
                <a:lnTo>
                  <a:pt x="0" y="0"/>
                </a:lnTo>
                <a:close/>
              </a:path>
            </a:pathLst>
          </a:custGeom>
          <a:blipFill>
            <a:blip r:embed="rId4"/>
            <a:stretch>
              <a:fillRect l="0" t="0" r="0" b="0"/>
            </a:stretch>
          </a:blipFill>
        </p:spPr>
      </p:sp>
      <p:sp>
        <p:nvSpPr>
          <p:cNvPr name="TextBox 6" id="6"/>
          <p:cNvSpPr txBox="true"/>
          <p:nvPr/>
        </p:nvSpPr>
        <p:spPr>
          <a:xfrm rot="0">
            <a:off x="3238028" y="3400425"/>
            <a:ext cx="11811944" cy="3486150"/>
          </a:xfrm>
          <a:prstGeom prst="rect">
            <a:avLst/>
          </a:prstGeom>
        </p:spPr>
        <p:txBody>
          <a:bodyPr anchor="t" rtlCol="false" tIns="0" lIns="0" bIns="0" rIns="0">
            <a:spAutoFit/>
          </a:bodyPr>
          <a:lstStyle/>
          <a:p>
            <a:pPr algn="ctr">
              <a:lnSpc>
                <a:spcPts val="13739"/>
              </a:lnSpc>
            </a:pPr>
            <a:r>
              <a:rPr lang="en-US" b="true" sz="11449">
                <a:solidFill>
                  <a:srgbClr val="FFFFFF"/>
                </a:solidFill>
                <a:latin typeface="Open Sauce Bold"/>
                <a:ea typeface="Open Sauce Bold"/>
                <a:cs typeface="Open Sauce Bold"/>
                <a:sym typeface="Open Sauce Bold"/>
              </a:rPr>
              <a:t>ABUSO SEXUAL INFANTIL</a:t>
            </a:r>
          </a:p>
        </p:txBody>
      </p:sp>
      <p:sp>
        <p:nvSpPr>
          <p:cNvPr name="Freeform 7" id="7"/>
          <p:cNvSpPr/>
          <p:nvPr/>
        </p:nvSpPr>
        <p:spPr>
          <a:xfrm flipH="false" flipV="false" rot="0">
            <a:off x="1028700" y="561937"/>
            <a:ext cx="4204018" cy="1184132"/>
          </a:xfrm>
          <a:custGeom>
            <a:avLst/>
            <a:gdLst/>
            <a:ahLst/>
            <a:cxnLst/>
            <a:rect r="r" b="b" t="t" l="l"/>
            <a:pathLst>
              <a:path h="1184132" w="4204018">
                <a:moveTo>
                  <a:pt x="0" y="0"/>
                </a:moveTo>
                <a:lnTo>
                  <a:pt x="4204018" y="0"/>
                </a:lnTo>
                <a:lnTo>
                  <a:pt x="4204018" y="1184132"/>
                </a:lnTo>
                <a:lnTo>
                  <a:pt x="0" y="1184132"/>
                </a:lnTo>
                <a:lnTo>
                  <a:pt x="0" y="0"/>
                </a:lnTo>
                <a:close/>
              </a:path>
            </a:pathLst>
          </a:custGeom>
          <a:blipFill>
            <a:blip r:embed="rId5"/>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3829" y="235057"/>
            <a:ext cx="5004153" cy="3484141"/>
          </a:xfrm>
          <a:custGeom>
            <a:avLst/>
            <a:gdLst/>
            <a:ahLst/>
            <a:cxnLst/>
            <a:rect r="r" b="b" t="t" l="l"/>
            <a:pathLst>
              <a:path h="3484141" w="5004153">
                <a:moveTo>
                  <a:pt x="0" y="0"/>
                </a:moveTo>
                <a:lnTo>
                  <a:pt x="5004153" y="0"/>
                </a:lnTo>
                <a:lnTo>
                  <a:pt x="5004153" y="3484142"/>
                </a:lnTo>
                <a:lnTo>
                  <a:pt x="0" y="3484142"/>
                </a:lnTo>
                <a:lnTo>
                  <a:pt x="0" y="0"/>
                </a:lnTo>
                <a:close/>
              </a:path>
            </a:pathLst>
          </a:custGeom>
          <a:blipFill>
            <a:blip r:embed="rId2"/>
            <a:stretch>
              <a:fillRect l="0" t="0" r="0" b="0"/>
            </a:stretch>
          </a:blipFill>
        </p:spPr>
      </p:sp>
      <p:sp>
        <p:nvSpPr>
          <p:cNvPr name="TextBox 3" id="3"/>
          <p:cNvSpPr txBox="true"/>
          <p:nvPr/>
        </p:nvSpPr>
        <p:spPr>
          <a:xfrm rot="0">
            <a:off x="621884" y="3936875"/>
            <a:ext cx="16015533" cy="5022682"/>
          </a:xfrm>
          <a:prstGeom prst="rect">
            <a:avLst/>
          </a:prstGeom>
        </p:spPr>
        <p:txBody>
          <a:bodyPr anchor="t" rtlCol="false" tIns="0" lIns="0" bIns="0" rIns="0">
            <a:spAutoFit/>
          </a:bodyPr>
          <a:lstStyle/>
          <a:p>
            <a:pPr algn="l">
              <a:lnSpc>
                <a:spcPts val="4006"/>
              </a:lnSpc>
            </a:pPr>
            <a:r>
              <a:rPr lang="en-US" sz="2671" b="true">
                <a:solidFill>
                  <a:srgbClr val="000000"/>
                </a:solidFill>
                <a:latin typeface="Open Sauce Bold"/>
                <a:ea typeface="Open Sauce Bold"/>
                <a:cs typeface="Open Sauce Bold"/>
                <a:sym typeface="Open Sauce Bold"/>
              </a:rPr>
              <a:t>Artículo 7.- Violencia familiar:</a:t>
            </a:r>
            <a:r>
              <a:rPr lang="en-US" sz="2671">
                <a:solidFill>
                  <a:srgbClr val="000000"/>
                </a:solidFill>
                <a:latin typeface="Open Sauce"/>
                <a:ea typeface="Open Sauce"/>
                <a:cs typeface="Open Sauce"/>
                <a:sym typeface="Open Sauce"/>
              </a:rPr>
              <a:t> Es el acto abusivo de poder u omisión intencional, dirigido a dominar, someter, controlar, o agredir de manera física, verbal, psicológica, patrimonial, económica y sexual a las mujeres, dentro o fuera del domicilio familiar, cuya persona agresora tenga o haya tenido relación de parentesco por consanguinidad o afinidad, de matrimonio, concubinato o mantengan o hayan mantenido una relación de hecho. También se considera violencia familiar cuando la persona agresora tenga responsabilidades de cuidado o de apoyo, aunque no tenga una relación de parentesco.</a:t>
            </a:r>
          </a:p>
          <a:p>
            <a:pPr algn="r">
              <a:lnSpc>
                <a:spcPts val="4006"/>
              </a:lnSpc>
            </a:pPr>
          </a:p>
          <a:p>
            <a:pPr algn="r">
              <a:lnSpc>
                <a:spcPts val="4006"/>
              </a:lnSpc>
            </a:pPr>
            <a:r>
              <a:rPr lang="en-US" sz="2671" b="true">
                <a:solidFill>
                  <a:srgbClr val="000000"/>
                </a:solidFill>
                <a:latin typeface="Open Sauce Bold"/>
                <a:ea typeface="Open Sauce Bold"/>
                <a:cs typeface="Open Sauce Bold"/>
                <a:sym typeface="Open Sauce Bold"/>
              </a:rPr>
              <a:t>Ley General de acceso de las mujeres a una vida libre de violencia</a:t>
            </a:r>
          </a:p>
          <a:p>
            <a:pPr algn="l">
              <a:lnSpc>
                <a:spcPts val="4006"/>
              </a:lnSpc>
            </a:pPr>
          </a:p>
        </p:txBody>
      </p:sp>
      <p:sp>
        <p:nvSpPr>
          <p:cNvPr name="TextBox 4" id="4"/>
          <p:cNvSpPr txBox="true"/>
          <p:nvPr/>
        </p:nvSpPr>
        <p:spPr>
          <a:xfrm rot="0">
            <a:off x="1458631" y="2272403"/>
            <a:ext cx="9958701" cy="714375"/>
          </a:xfrm>
          <a:prstGeom prst="rect">
            <a:avLst/>
          </a:prstGeom>
        </p:spPr>
        <p:txBody>
          <a:bodyPr anchor="t" rtlCol="false" tIns="0" lIns="0" bIns="0" rIns="0">
            <a:spAutoFit/>
          </a:bodyPr>
          <a:lstStyle/>
          <a:p>
            <a:pPr algn="r">
              <a:lnSpc>
                <a:spcPts val="5759"/>
              </a:lnSpc>
            </a:pPr>
            <a:r>
              <a:rPr lang="en-US" b="true" sz="4800">
                <a:solidFill>
                  <a:srgbClr val="0C0070"/>
                </a:solidFill>
                <a:latin typeface="Open Sauce Heavy"/>
                <a:ea typeface="Open Sauce Heavy"/>
                <a:cs typeface="Open Sauce Heavy"/>
                <a:sym typeface="Open Sauce Heavy"/>
              </a:rPr>
              <a:t>VIOLENCIA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00374" y="3136337"/>
            <a:ext cx="15487252" cy="5581650"/>
          </a:xfrm>
          <a:prstGeom prst="rect">
            <a:avLst/>
          </a:prstGeom>
        </p:spPr>
        <p:txBody>
          <a:bodyPr anchor="t" rtlCol="false" tIns="0" lIns="0" bIns="0" rIns="0">
            <a:spAutoFit/>
          </a:bodyPr>
          <a:lstStyle/>
          <a:p>
            <a:pPr algn="l">
              <a:lnSpc>
                <a:spcPts val="3749"/>
              </a:lnSpc>
            </a:pPr>
            <a:r>
              <a:rPr lang="en-US" sz="2499" b="true">
                <a:solidFill>
                  <a:srgbClr val="000000"/>
                </a:solidFill>
                <a:latin typeface="Open Sauce Bold"/>
                <a:ea typeface="Open Sauce Bold"/>
                <a:cs typeface="Open Sauce Bold"/>
                <a:sym typeface="Open Sauce Bold"/>
              </a:rPr>
              <a:t>Artículo 6</a:t>
            </a:r>
            <a:r>
              <a:rPr lang="en-US" sz="2499">
                <a:solidFill>
                  <a:srgbClr val="000000"/>
                </a:solidFill>
                <a:latin typeface="Open Sauce"/>
                <a:ea typeface="Open Sauce"/>
                <a:cs typeface="Open Sauce"/>
                <a:sym typeface="Open Sauce"/>
              </a:rPr>
              <a:t>. Los tipos de violencia contra las mujeres son: </a:t>
            </a:r>
          </a:p>
          <a:p>
            <a:pPr algn="l">
              <a:lnSpc>
                <a:spcPts val="3749"/>
              </a:lnSpc>
            </a:pPr>
          </a:p>
          <a:p>
            <a:pPr algn="l" marL="539749" indent="-269875" lvl="1">
              <a:lnSpc>
                <a:spcPts val="3749"/>
              </a:lnSpc>
              <a:buFont typeface="Arial"/>
              <a:buChar char="•"/>
            </a:pPr>
            <a:r>
              <a:rPr lang="en-US" b="true" sz="2499">
                <a:solidFill>
                  <a:srgbClr val="000000"/>
                </a:solidFill>
                <a:latin typeface="Open Sauce Bold"/>
                <a:ea typeface="Open Sauce Bold"/>
                <a:cs typeface="Open Sauce Bold"/>
                <a:sym typeface="Open Sauce Bold"/>
              </a:rPr>
              <a:t>I. Violencia psicológica.</a:t>
            </a:r>
            <a:r>
              <a:rPr lang="en-US" sz="2499">
                <a:solidFill>
                  <a:srgbClr val="000000"/>
                </a:solidFill>
                <a:latin typeface="Open Sauce"/>
                <a:ea typeface="Open Sauce"/>
                <a:cs typeface="Open Sauce"/>
                <a:sym typeface="Open Sauce"/>
              </a:rPr>
              <a:t> Es cualquier acto u omisión que dañe la estabilidad psicológica, que puede consistir en: negligencia, abandono, descuido reiterado, celotipia, insultos, humillaciones, devaluación, marginación, indiferencia, infidelidad, comparaciones destructivas, rechazo, restricción a la autodeterminación y amenazas, las cuales conllevan a la víctima a la depresión, al aislamiento, a la devaluación de su autoestima e incluso al suicidio; </a:t>
            </a:r>
          </a:p>
          <a:p>
            <a:pPr algn="l">
              <a:lnSpc>
                <a:spcPts val="3749"/>
              </a:lnSpc>
            </a:pPr>
          </a:p>
          <a:p>
            <a:pPr algn="l" marL="539749" indent="-269875" lvl="1">
              <a:lnSpc>
                <a:spcPts val="3749"/>
              </a:lnSpc>
              <a:buFont typeface="Arial"/>
              <a:buChar char="•"/>
            </a:pPr>
            <a:r>
              <a:rPr lang="en-US" b="true" sz="2499">
                <a:solidFill>
                  <a:srgbClr val="000000"/>
                </a:solidFill>
                <a:latin typeface="Open Sauce Bold"/>
                <a:ea typeface="Open Sauce Bold"/>
                <a:cs typeface="Open Sauce Bold"/>
                <a:sym typeface="Open Sauce Bold"/>
              </a:rPr>
              <a:t>V. Violencia sexual.-</a:t>
            </a:r>
            <a:r>
              <a:rPr lang="en-US" sz="2499">
                <a:solidFill>
                  <a:srgbClr val="000000"/>
                </a:solidFill>
                <a:latin typeface="Open Sauce"/>
                <a:ea typeface="Open Sauce"/>
                <a:cs typeface="Open Sauce"/>
                <a:sym typeface="Open Sauce"/>
              </a:rPr>
              <a:t> Es cualquier acto que degrada o daña el cuerpo y/o la sexualidad de la víctima y que por tanto atenta contra su libertad, dignidad e integridad física. Es una expresión de abuso de poder, que se puede dar en el espacio público o privado, que implica la supremacía masculina sobre la mujer, al denigrarla y concebirla como objeto.</a:t>
            </a:r>
          </a:p>
        </p:txBody>
      </p:sp>
      <p:sp>
        <p:nvSpPr>
          <p:cNvPr name="Freeform 3" id="3"/>
          <p:cNvSpPr/>
          <p:nvPr/>
        </p:nvSpPr>
        <p:spPr>
          <a:xfrm flipH="false" flipV="false" rot="0">
            <a:off x="11692292" y="717015"/>
            <a:ext cx="5195334" cy="2909387"/>
          </a:xfrm>
          <a:custGeom>
            <a:avLst/>
            <a:gdLst/>
            <a:ahLst/>
            <a:cxnLst/>
            <a:rect r="r" b="b" t="t" l="l"/>
            <a:pathLst>
              <a:path h="2909387" w="5195334">
                <a:moveTo>
                  <a:pt x="0" y="0"/>
                </a:moveTo>
                <a:lnTo>
                  <a:pt x="5195334" y="0"/>
                </a:lnTo>
                <a:lnTo>
                  <a:pt x="5195334" y="2909387"/>
                </a:lnTo>
                <a:lnTo>
                  <a:pt x="0" y="2909387"/>
                </a:lnTo>
                <a:lnTo>
                  <a:pt x="0" y="0"/>
                </a:lnTo>
                <a:close/>
              </a:path>
            </a:pathLst>
          </a:custGeom>
          <a:blipFill>
            <a:blip r:embed="rId2"/>
            <a:stretch>
              <a:fillRect l="0" t="0" r="0" b="0"/>
            </a:stretch>
          </a:blipFill>
        </p:spPr>
      </p:sp>
      <p:sp>
        <p:nvSpPr>
          <p:cNvPr name="TextBox 4" id="4"/>
          <p:cNvSpPr txBox="true"/>
          <p:nvPr/>
        </p:nvSpPr>
        <p:spPr>
          <a:xfrm rot="0">
            <a:off x="1733591" y="1819283"/>
            <a:ext cx="9958701"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TIPOS DE VIOLENCIA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54652" y="5560182"/>
            <a:ext cx="6034347" cy="4022898"/>
          </a:xfrm>
          <a:custGeom>
            <a:avLst/>
            <a:gdLst/>
            <a:ahLst/>
            <a:cxnLst/>
            <a:rect r="r" b="b" t="t" l="l"/>
            <a:pathLst>
              <a:path h="4022898" w="6034347">
                <a:moveTo>
                  <a:pt x="0" y="0"/>
                </a:moveTo>
                <a:lnTo>
                  <a:pt x="6034348" y="0"/>
                </a:lnTo>
                <a:lnTo>
                  <a:pt x="6034348" y="4022899"/>
                </a:lnTo>
                <a:lnTo>
                  <a:pt x="0" y="4022899"/>
                </a:lnTo>
                <a:lnTo>
                  <a:pt x="0" y="0"/>
                </a:lnTo>
                <a:close/>
              </a:path>
            </a:pathLst>
          </a:custGeom>
          <a:blipFill>
            <a:blip r:embed="rId2"/>
            <a:stretch>
              <a:fillRect l="0" t="0" r="0" b="0"/>
            </a:stretch>
          </a:blipFill>
        </p:spPr>
      </p:sp>
      <p:sp>
        <p:nvSpPr>
          <p:cNvPr name="Freeform 3" id="3"/>
          <p:cNvSpPr/>
          <p:nvPr/>
        </p:nvSpPr>
        <p:spPr>
          <a:xfrm flipH="false" flipV="false" rot="0">
            <a:off x="10294890" y="5388483"/>
            <a:ext cx="4958842" cy="4366296"/>
          </a:xfrm>
          <a:custGeom>
            <a:avLst/>
            <a:gdLst/>
            <a:ahLst/>
            <a:cxnLst/>
            <a:rect r="r" b="b" t="t" l="l"/>
            <a:pathLst>
              <a:path h="4366296" w="4958842">
                <a:moveTo>
                  <a:pt x="0" y="0"/>
                </a:moveTo>
                <a:lnTo>
                  <a:pt x="4958842" y="0"/>
                </a:lnTo>
                <a:lnTo>
                  <a:pt x="4958842" y="4366296"/>
                </a:lnTo>
                <a:lnTo>
                  <a:pt x="0" y="4366296"/>
                </a:lnTo>
                <a:lnTo>
                  <a:pt x="0" y="0"/>
                </a:lnTo>
                <a:close/>
              </a:path>
            </a:pathLst>
          </a:custGeom>
          <a:blipFill>
            <a:blip r:embed="rId3"/>
            <a:stretch>
              <a:fillRect l="0" t="-13570" r="0" b="0"/>
            </a:stretch>
          </a:blipFill>
        </p:spPr>
      </p:sp>
      <p:sp>
        <p:nvSpPr>
          <p:cNvPr name="TextBox 4" id="4"/>
          <p:cNvSpPr txBox="true"/>
          <p:nvPr/>
        </p:nvSpPr>
        <p:spPr>
          <a:xfrm rot="0">
            <a:off x="1217695" y="1865691"/>
            <a:ext cx="15852610" cy="2781300"/>
          </a:xfrm>
          <a:prstGeom prst="rect">
            <a:avLst/>
          </a:prstGeom>
        </p:spPr>
        <p:txBody>
          <a:bodyPr anchor="t" rtlCol="false" tIns="0" lIns="0" bIns="0" rIns="0">
            <a:spAutoFit/>
          </a:bodyPr>
          <a:lstStyle/>
          <a:p>
            <a:pPr algn="l" marL="539749" indent="-269875" lvl="1">
              <a:lnSpc>
                <a:spcPts val="3749"/>
              </a:lnSpc>
              <a:spcBef>
                <a:spcPct val="0"/>
              </a:spcBef>
              <a:buFont typeface="Arial"/>
              <a:buChar char="•"/>
            </a:pPr>
            <a:r>
              <a:rPr lang="en-US" b="true" sz="2499" strike="noStrike" u="none">
                <a:solidFill>
                  <a:srgbClr val="000000"/>
                </a:solidFill>
                <a:latin typeface="Open Sauce Bold"/>
                <a:ea typeface="Open Sauce Bold"/>
                <a:cs typeface="Open Sauce Bold"/>
                <a:sym typeface="Open Sauce Bold"/>
              </a:rPr>
              <a:t>Artículo 10.- </a:t>
            </a:r>
            <a:r>
              <a:rPr lang="en-US" sz="2499" strike="noStrike" u="none">
                <a:solidFill>
                  <a:srgbClr val="000000"/>
                </a:solidFill>
                <a:latin typeface="Open Sauce"/>
                <a:ea typeface="Open Sauce"/>
                <a:cs typeface="Open Sauce"/>
                <a:sym typeface="Open Sauce"/>
              </a:rPr>
              <a:t>Violencia Laboral y Docente: Se ejerce por las personas que tienen un vínculo laboral, docente o análogo con la víctima, independientemente de la relación jerárquica, consistente en un acto o una omisión en abuso de poder que daña la autoestima, salud, integridad, libertad y seguridad de la víctima, e impide su desarrollo y atenta contra la igualdad. Puede consistir en un solo evento dañino o en una serie de eventos cuya suma produce el daño. También incluye el acoso o el hostigamiento sexual.</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248028" y="2730483"/>
            <a:ext cx="15335409" cy="6515100"/>
          </a:xfrm>
          <a:prstGeom prst="rect">
            <a:avLst/>
          </a:prstGeom>
        </p:spPr>
        <p:txBody>
          <a:bodyPr anchor="t" rtlCol="false" tIns="0" lIns="0" bIns="0" rIns="0">
            <a:spAutoFit/>
          </a:bodyPr>
          <a:lstStyle/>
          <a:p>
            <a:pPr algn="l">
              <a:lnSpc>
                <a:spcPts val="3749"/>
              </a:lnSpc>
            </a:pPr>
            <a:r>
              <a:rPr lang="en-US" sz="2499">
                <a:solidFill>
                  <a:srgbClr val="000000"/>
                </a:solidFill>
                <a:latin typeface="Open Sauce"/>
                <a:ea typeface="Open Sauce"/>
                <a:cs typeface="Open Sauce"/>
                <a:sym typeface="Open Sauce"/>
              </a:rPr>
              <a:t>Deza (2005) considera al abuso sexual infantil como: “la actividad encaminada a proporcionar placer sexual, estimulación, o gratificación sexual a un adulto, que utiliza para ello a un niño/a, aprovechando su situación de superioridad” (p.19).</a:t>
            </a:r>
          </a:p>
          <a:p>
            <a:pPr algn="l">
              <a:lnSpc>
                <a:spcPts val="3749"/>
              </a:lnSpc>
            </a:pPr>
          </a:p>
          <a:p>
            <a:pPr algn="l">
              <a:lnSpc>
                <a:spcPts val="3749"/>
              </a:lnSpc>
            </a:pPr>
            <a:r>
              <a:rPr lang="en-US" sz="2499">
                <a:solidFill>
                  <a:srgbClr val="000000"/>
                </a:solidFill>
                <a:latin typeface="Open Sauce"/>
                <a:ea typeface="Open Sauce"/>
                <a:cs typeface="Open Sauce"/>
                <a:sym typeface="Open Sauce"/>
              </a:rPr>
              <a:t>Por su parte Glaser y Frosh (1997) hacen énfasis más que en el carácter sexual, en la posición de poder del agresor hacia la víctima, manifestando que en el abuso lo principal no sería la búsqueda de una experiencia sexual placentera, sino el ejercicio del poder sobre otro en el ámbito de una relación familiar.</a:t>
            </a:r>
          </a:p>
          <a:p>
            <a:pPr algn="l">
              <a:lnSpc>
                <a:spcPts val="3749"/>
              </a:lnSpc>
            </a:pPr>
          </a:p>
          <a:p>
            <a:pPr algn="l">
              <a:lnSpc>
                <a:spcPts val="3749"/>
              </a:lnSpc>
            </a:pPr>
            <a:r>
              <a:rPr lang="en-US" sz="2499">
                <a:solidFill>
                  <a:srgbClr val="000000"/>
                </a:solidFill>
                <a:latin typeface="Open Sauce"/>
                <a:ea typeface="Open Sauce"/>
                <a:cs typeface="Open Sauce"/>
                <a:sym typeface="Open Sauce"/>
              </a:rPr>
              <a:t>Por tanto, se hace importante también mencionar que el ASI, no solo es cometido por un adulto hacia un niño, sino también de un adolescente menor hacia un niño o de un niño a otro, los cuales también se encuentran en otro momento del desarrollo evolutivo, psicológico y utilizan su poder frente a ese niño que se encuentra en otra posición (Mebarak et al., 2010).</a:t>
            </a:r>
          </a:p>
          <a:p>
            <a:pPr algn="l">
              <a:lnSpc>
                <a:spcPts val="3749"/>
              </a:lnSpc>
            </a:pPr>
          </a:p>
        </p:txBody>
      </p:sp>
      <p:sp>
        <p:nvSpPr>
          <p:cNvPr name="TextBox 3" id="3"/>
          <p:cNvSpPr txBox="true"/>
          <p:nvPr/>
        </p:nvSpPr>
        <p:spPr>
          <a:xfrm rot="0">
            <a:off x="1248028" y="1345859"/>
            <a:ext cx="9958701"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ABUSO SEXUAL</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00187" y="4130658"/>
            <a:ext cx="15852815" cy="3714750"/>
          </a:xfrm>
          <a:prstGeom prst="rect">
            <a:avLst/>
          </a:prstGeom>
        </p:spPr>
        <p:txBody>
          <a:bodyPr anchor="t" rtlCol="false" tIns="0" lIns="0" bIns="0" rIns="0">
            <a:spAutoFit/>
          </a:bodyPr>
          <a:lstStyle/>
          <a:p>
            <a:pPr algn="l">
              <a:lnSpc>
                <a:spcPts val="3749"/>
              </a:lnSpc>
            </a:pPr>
            <a:r>
              <a:rPr lang="en-US" sz="2499" b="true">
                <a:solidFill>
                  <a:srgbClr val="000000"/>
                </a:solidFill>
                <a:latin typeface="Open Sauce Bold"/>
                <a:ea typeface="Open Sauce Bold"/>
                <a:cs typeface="Open Sauce Bold"/>
                <a:sym typeface="Open Sauce Bold"/>
              </a:rPr>
              <a:t>Artículo 173.</a:t>
            </a:r>
            <a:r>
              <a:rPr lang="en-US" sz="2499">
                <a:solidFill>
                  <a:srgbClr val="000000"/>
                </a:solidFill>
                <a:latin typeface="Open Sauce"/>
                <a:ea typeface="Open Sauce"/>
                <a:cs typeface="Open Sauce"/>
                <a:sym typeface="Open Sauce"/>
              </a:rPr>
              <a:t> A quien sin consentimiento de una persona y sin el propósito de llegar a la cópula, ejecute en ella un acto sexual, la obligue a observarlo o la haga ejecutarlo, se le impondrán de seis meses a seis años de prisión y de cien a trescientos días multa. </a:t>
            </a:r>
          </a:p>
          <a:p>
            <a:pPr algn="l">
              <a:lnSpc>
                <a:spcPts val="3749"/>
              </a:lnSpc>
            </a:pPr>
          </a:p>
          <a:p>
            <a:pPr algn="l">
              <a:lnSpc>
                <a:spcPts val="3749"/>
              </a:lnSpc>
            </a:pPr>
            <a:r>
              <a:rPr lang="en-US" sz="2499">
                <a:solidFill>
                  <a:srgbClr val="000000"/>
                </a:solidFill>
                <a:latin typeface="Open Sauce"/>
                <a:ea typeface="Open Sauce"/>
                <a:cs typeface="Open Sauce"/>
                <a:sym typeface="Open Sauce"/>
              </a:rPr>
              <a:t>Si se hiciere uso de violencia física o moral, la pena prevista se aumentará en una mitad. Este delito se perseguirá previa querella, salvo que concurra violencia o se trate de personas menores de edad o que no tenga la capacidad de comprender el significado del hecho. </a:t>
            </a:r>
          </a:p>
          <a:p>
            <a:pPr algn="l">
              <a:lnSpc>
                <a:spcPts val="3749"/>
              </a:lnSpc>
            </a:pPr>
          </a:p>
        </p:txBody>
      </p:sp>
      <p:sp>
        <p:nvSpPr>
          <p:cNvPr name="TextBox 3" id="3"/>
          <p:cNvSpPr txBox="true"/>
          <p:nvPr/>
        </p:nvSpPr>
        <p:spPr>
          <a:xfrm rot="0">
            <a:off x="700187" y="1678821"/>
            <a:ext cx="13397926" cy="14382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ABUSO SEXUAL EN EL ESTADO DE CHIHUAHUA</a:t>
            </a: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00187" y="3379890"/>
            <a:ext cx="15852815" cy="4181475"/>
          </a:xfrm>
          <a:prstGeom prst="rect">
            <a:avLst/>
          </a:prstGeom>
        </p:spPr>
        <p:txBody>
          <a:bodyPr anchor="t" rtlCol="false" tIns="0" lIns="0" bIns="0" rIns="0">
            <a:spAutoFit/>
          </a:bodyPr>
          <a:lstStyle/>
          <a:p>
            <a:pPr algn="l">
              <a:lnSpc>
                <a:spcPts val="3749"/>
              </a:lnSpc>
            </a:pPr>
            <a:r>
              <a:rPr lang="en-US" sz="2499" b="true">
                <a:solidFill>
                  <a:srgbClr val="000000"/>
                </a:solidFill>
                <a:latin typeface="Open Sauce Bold"/>
                <a:ea typeface="Open Sauce Bold"/>
                <a:cs typeface="Open Sauce Bold"/>
                <a:sym typeface="Open Sauce Bold"/>
              </a:rPr>
              <a:t>Artículo 174.</a:t>
            </a:r>
            <a:r>
              <a:rPr lang="en-US" sz="2499">
                <a:solidFill>
                  <a:srgbClr val="000000"/>
                </a:solidFill>
                <a:latin typeface="Open Sauce"/>
                <a:ea typeface="Open Sauce"/>
                <a:cs typeface="Open Sauce"/>
                <a:sym typeface="Open Sauce"/>
              </a:rPr>
              <a:t> A quien sin el propósito de llegar a la cópula ejecute un acto sexual en una persona menor de catorce años o persona que no tenga la capacidad de comprender el significado del hecho o que por cualquier causa no pueda resistirlo, o la obligue a observar o ejecutar dicho acto, se le impondrán de tres a diez años de prisión y de doscientos a cuatrocientos días de multa. </a:t>
            </a:r>
          </a:p>
          <a:p>
            <a:pPr algn="l">
              <a:lnSpc>
                <a:spcPts val="3749"/>
              </a:lnSpc>
            </a:pPr>
          </a:p>
          <a:p>
            <a:pPr algn="l">
              <a:lnSpc>
                <a:spcPts val="3749"/>
              </a:lnSpc>
            </a:pPr>
            <a:r>
              <a:rPr lang="en-US" sz="2499">
                <a:solidFill>
                  <a:srgbClr val="000000"/>
                </a:solidFill>
                <a:latin typeface="Open Sauce"/>
                <a:ea typeface="Open Sauce"/>
                <a:cs typeface="Open Sauce"/>
                <a:sym typeface="Open Sauce"/>
              </a:rPr>
              <a:t>Si se hiciere uso de violencia física o moral, la pena prevista se aumentará en una mitad. Si el delito fuere cometido previa suministración de algún estupefaciente o psicotrópico a la víctima, en contra de su voluntad o sin su conocimiento, la pena se aumentará en dos terceras partes. </a:t>
            </a:r>
          </a:p>
          <a:p>
            <a:pPr algn="l">
              <a:lnSpc>
                <a:spcPts val="3749"/>
              </a:lnSpc>
            </a:pPr>
          </a:p>
        </p:txBody>
      </p:sp>
      <p:sp>
        <p:nvSpPr>
          <p:cNvPr name="TextBox 3" id="3"/>
          <p:cNvSpPr txBox="true"/>
          <p:nvPr/>
        </p:nvSpPr>
        <p:spPr>
          <a:xfrm rot="0">
            <a:off x="700187" y="1898507"/>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ABUSO SEXUAL AGRAVADO</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00187" y="1852297"/>
            <a:ext cx="16187775" cy="8027988"/>
          </a:xfrm>
          <a:prstGeom prst="rect">
            <a:avLst/>
          </a:prstGeom>
        </p:spPr>
        <p:txBody>
          <a:bodyPr anchor="t" rtlCol="false" tIns="0" lIns="0" bIns="0" rIns="0">
            <a:spAutoFit/>
          </a:bodyPr>
          <a:lstStyle/>
          <a:p>
            <a:pPr algn="l">
              <a:lnSpc>
                <a:spcPts val="3774"/>
              </a:lnSpc>
            </a:pPr>
            <a:r>
              <a:rPr lang="en-US" sz="2499" b="true">
                <a:solidFill>
                  <a:srgbClr val="000000"/>
                </a:solidFill>
                <a:latin typeface="Open Sauce Bold"/>
                <a:ea typeface="Open Sauce Bold"/>
                <a:cs typeface="Open Sauce Bold"/>
                <a:sym typeface="Open Sauce Bold"/>
              </a:rPr>
              <a:t>Artículo 175.</a:t>
            </a:r>
            <a:r>
              <a:rPr lang="en-US" sz="2499">
                <a:solidFill>
                  <a:srgbClr val="000000"/>
                </a:solidFill>
                <a:latin typeface="Open Sauce"/>
                <a:ea typeface="Open Sauce"/>
                <a:cs typeface="Open Sauce"/>
                <a:sym typeface="Open Sauce"/>
              </a:rPr>
              <a:t> Las penas previstas para la violación y el abuso sexual, se aumentarán en dos terceras partes, cuando fueren cometidos: </a:t>
            </a:r>
          </a:p>
          <a:p>
            <a:pPr algn="l">
              <a:lnSpc>
                <a:spcPts val="4499"/>
              </a:lnSpc>
            </a:pPr>
          </a:p>
          <a:p>
            <a:pPr algn="l">
              <a:lnSpc>
                <a:spcPts val="3749"/>
              </a:lnSpc>
            </a:pPr>
            <a:r>
              <a:rPr lang="en-US" sz="2499" b="true">
                <a:solidFill>
                  <a:srgbClr val="000000"/>
                </a:solidFill>
                <a:latin typeface="Open Sauce Bold"/>
                <a:ea typeface="Open Sauce Bold"/>
                <a:cs typeface="Open Sauce Bold"/>
                <a:sym typeface="Open Sauce Bold"/>
              </a:rPr>
              <a:t>I.</a:t>
            </a:r>
            <a:r>
              <a:rPr lang="en-US" sz="2499">
                <a:solidFill>
                  <a:srgbClr val="000000"/>
                </a:solidFill>
                <a:latin typeface="Open Sauce"/>
                <a:ea typeface="Open Sauce"/>
                <a:cs typeface="Open Sauce"/>
                <a:sym typeface="Open Sauce"/>
              </a:rPr>
              <a:t>Con intervención directa o inmediata de dos o más personas; </a:t>
            </a:r>
          </a:p>
          <a:p>
            <a:pPr algn="l">
              <a:lnSpc>
                <a:spcPts val="3749"/>
              </a:lnSpc>
            </a:pPr>
            <a:r>
              <a:rPr lang="en-US" sz="2499" b="true">
                <a:solidFill>
                  <a:srgbClr val="000000"/>
                </a:solidFill>
                <a:latin typeface="Open Sauce Bold"/>
                <a:ea typeface="Open Sauce Bold"/>
                <a:cs typeface="Open Sauce Bold"/>
                <a:sym typeface="Open Sauce Bold"/>
              </a:rPr>
              <a:t>II.</a:t>
            </a:r>
            <a:r>
              <a:rPr lang="en-US" sz="2499">
                <a:solidFill>
                  <a:srgbClr val="000000"/>
                </a:solidFill>
                <a:latin typeface="Open Sauce"/>
                <a:ea typeface="Open Sauce"/>
                <a:cs typeface="Open Sauce"/>
                <a:sym typeface="Open Sauce"/>
              </a:rPr>
              <a:t>Quebrantando la fe que expresa o tácitamente nace de cualquier relación que inspire confianza y respeto; </a:t>
            </a:r>
          </a:p>
          <a:p>
            <a:pPr algn="l">
              <a:lnSpc>
                <a:spcPts val="3749"/>
              </a:lnSpc>
            </a:pPr>
            <a:r>
              <a:rPr lang="en-US" sz="2499" b="true">
                <a:solidFill>
                  <a:srgbClr val="000000"/>
                </a:solidFill>
                <a:latin typeface="Open Sauce Bold"/>
                <a:ea typeface="Open Sauce Bold"/>
                <a:cs typeface="Open Sauce Bold"/>
                <a:sym typeface="Open Sauce Bold"/>
              </a:rPr>
              <a:t>III.</a:t>
            </a:r>
            <a:r>
              <a:rPr lang="en-US" sz="2499">
                <a:solidFill>
                  <a:srgbClr val="000000"/>
                </a:solidFill>
                <a:latin typeface="Open Sauce"/>
                <a:ea typeface="Open Sauce"/>
                <a:cs typeface="Open Sauce"/>
                <a:sym typeface="Open Sauce"/>
              </a:rPr>
              <a:t>Por quien desempeñe un cargo o empleo público o ejerza su profesión o posición que le conceda cualquier tipo de autoridad laboral, académica o religiosa, utilizando los medios o circunstancia que su cargo o situación personal le proporcionen. Además de la pena de prisión, el sentenciado será, en su caso, destituido del cargo o empleo o suspendido por el término de cinco años en el ejercicio de dicha profesión; </a:t>
            </a:r>
          </a:p>
          <a:p>
            <a:pPr algn="l">
              <a:lnSpc>
                <a:spcPts val="3749"/>
              </a:lnSpc>
            </a:pPr>
            <a:r>
              <a:rPr lang="en-US" sz="2499">
                <a:solidFill>
                  <a:srgbClr val="000000"/>
                </a:solidFill>
                <a:latin typeface="Open Sauce"/>
                <a:ea typeface="Open Sauce"/>
                <a:cs typeface="Open Sauce"/>
                <a:sym typeface="Open Sauce"/>
              </a:rPr>
              <a:t>I</a:t>
            </a:r>
            <a:r>
              <a:rPr lang="en-US" sz="2499" b="true">
                <a:solidFill>
                  <a:srgbClr val="000000"/>
                </a:solidFill>
                <a:latin typeface="Open Sauce Bold"/>
                <a:ea typeface="Open Sauce Bold"/>
                <a:cs typeface="Open Sauce Bold"/>
                <a:sym typeface="Open Sauce Bold"/>
              </a:rPr>
              <a:t>V.</a:t>
            </a:r>
            <a:r>
              <a:rPr lang="en-US" sz="2499">
                <a:solidFill>
                  <a:srgbClr val="000000"/>
                </a:solidFill>
                <a:latin typeface="Open Sauce"/>
                <a:ea typeface="Open Sauce"/>
                <a:cs typeface="Open Sauce"/>
                <a:sym typeface="Open Sauce"/>
              </a:rPr>
              <a:t>Ejerciendo sobre la víctima actos que revistan un carácter particularmente degradante o vejatorio; </a:t>
            </a:r>
          </a:p>
          <a:p>
            <a:pPr algn="l">
              <a:lnSpc>
                <a:spcPts val="3749"/>
              </a:lnSpc>
            </a:pPr>
            <a:r>
              <a:rPr lang="en-US" sz="2499" b="true">
                <a:solidFill>
                  <a:srgbClr val="000000"/>
                </a:solidFill>
                <a:latin typeface="Open Sauce Bold"/>
                <a:ea typeface="Open Sauce Bold"/>
                <a:cs typeface="Open Sauce Bold"/>
                <a:sym typeface="Open Sauce Bold"/>
              </a:rPr>
              <a:t>V.</a:t>
            </a:r>
            <a:r>
              <a:rPr lang="en-US" sz="2499">
                <a:solidFill>
                  <a:srgbClr val="000000"/>
                </a:solidFill>
                <a:latin typeface="Open Sauce"/>
                <a:ea typeface="Open Sauce"/>
                <a:cs typeface="Open Sauce"/>
                <a:sym typeface="Open Sauce"/>
              </a:rPr>
              <a:t>Encontrándose la víctima a bordo de un vehículo de servicio público; </a:t>
            </a:r>
          </a:p>
          <a:p>
            <a:pPr algn="l">
              <a:lnSpc>
                <a:spcPts val="3749"/>
              </a:lnSpc>
            </a:pPr>
            <a:r>
              <a:rPr lang="en-US" sz="2499" b="true">
                <a:solidFill>
                  <a:srgbClr val="000000"/>
                </a:solidFill>
                <a:latin typeface="Open Sauce Bold"/>
                <a:ea typeface="Open Sauce Bold"/>
                <a:cs typeface="Open Sauce Bold"/>
                <a:sym typeface="Open Sauce Bold"/>
              </a:rPr>
              <a:t>VI.</a:t>
            </a:r>
            <a:r>
              <a:rPr lang="en-US" sz="2499">
                <a:solidFill>
                  <a:srgbClr val="000000"/>
                </a:solidFill>
                <a:latin typeface="Open Sauce"/>
                <a:ea typeface="Open Sauce"/>
                <a:cs typeface="Open Sauce"/>
                <a:sym typeface="Open Sauce"/>
              </a:rPr>
              <a:t>En despoblado o lugar solitario</a:t>
            </a:r>
          </a:p>
          <a:p>
            <a:pPr algn="l">
              <a:lnSpc>
                <a:spcPts val="3749"/>
              </a:lnSpc>
            </a:pPr>
            <a:r>
              <a:rPr lang="en-US" sz="2499" b="true">
                <a:solidFill>
                  <a:srgbClr val="000000"/>
                </a:solidFill>
                <a:latin typeface="Open Sauce Bold"/>
                <a:ea typeface="Open Sauce Bold"/>
                <a:cs typeface="Open Sauce Bold"/>
                <a:sym typeface="Open Sauce Bold"/>
              </a:rPr>
              <a:t>VII.</a:t>
            </a:r>
            <a:r>
              <a:rPr lang="en-US" sz="2499">
                <a:solidFill>
                  <a:srgbClr val="000000"/>
                </a:solidFill>
                <a:latin typeface="Open Sauce"/>
                <a:ea typeface="Open Sauce"/>
                <a:cs typeface="Open Sauce"/>
                <a:sym typeface="Open Sauce"/>
              </a:rPr>
              <a:t>Por personas con quien la víctima tenga un vínculo matrimonial, de parentesco por consanguinidad, afinidad o civil; con quien tenga o haya tenido alguna relación afectiva o sentimental de hecho. </a:t>
            </a:r>
          </a:p>
          <a:p>
            <a:pPr algn="l">
              <a:lnSpc>
                <a:spcPts val="3749"/>
              </a:lnSpc>
            </a:pPr>
          </a:p>
        </p:txBody>
      </p:sp>
      <p:sp>
        <p:nvSpPr>
          <p:cNvPr name="TextBox 3" id="3"/>
          <p:cNvSpPr txBox="true"/>
          <p:nvPr/>
        </p:nvSpPr>
        <p:spPr>
          <a:xfrm rot="0">
            <a:off x="700187" y="676275"/>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AGRAVANTES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39232" y="1740327"/>
            <a:ext cx="17009536" cy="7820025"/>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Se llaman </a:t>
            </a:r>
            <a:r>
              <a:rPr lang="en-US" sz="2499" b="true">
                <a:solidFill>
                  <a:srgbClr val="000000"/>
                </a:solidFill>
                <a:latin typeface="Open Sauce Bold"/>
                <a:ea typeface="Open Sauce Bold"/>
                <a:cs typeface="Open Sauce Bold"/>
                <a:sym typeface="Open Sauce Bold"/>
              </a:rPr>
              <a:t>zonas erógenas</a:t>
            </a:r>
            <a:r>
              <a:rPr lang="en-US" sz="2499">
                <a:solidFill>
                  <a:srgbClr val="000000"/>
                </a:solidFill>
                <a:latin typeface="Open Sauce"/>
                <a:ea typeface="Open Sauce"/>
                <a:cs typeface="Open Sauce"/>
                <a:sym typeface="Open Sauce"/>
              </a:rPr>
              <a:t> a las partes del </a:t>
            </a:r>
            <a:r>
              <a:rPr lang="en-US" sz="2499" u="sng">
                <a:solidFill>
                  <a:srgbClr val="000000"/>
                </a:solidFill>
                <a:latin typeface="Open Sauce"/>
                <a:ea typeface="Open Sauce"/>
                <a:cs typeface="Open Sauce"/>
                <a:sym typeface="Open Sauce"/>
                <a:hlinkClick r:id="rId2" tooltip="https://es.wikipedia.org/wiki/Cuerpo_humano"/>
              </a:rPr>
              <a:t>cuerpo humano</a:t>
            </a:r>
            <a:r>
              <a:rPr lang="en-US" sz="2499">
                <a:solidFill>
                  <a:srgbClr val="000000"/>
                </a:solidFill>
                <a:latin typeface="Open Sauce"/>
                <a:ea typeface="Open Sauce"/>
                <a:cs typeface="Open Sauce"/>
                <a:sym typeface="Open Sauce"/>
              </a:rPr>
              <a:t> cuyo </a:t>
            </a:r>
            <a:r>
              <a:rPr lang="en-US" sz="2499" u="sng">
                <a:solidFill>
                  <a:srgbClr val="000000"/>
                </a:solidFill>
                <a:latin typeface="Open Sauce"/>
                <a:ea typeface="Open Sauce"/>
                <a:cs typeface="Open Sauce"/>
                <a:sym typeface="Open Sauce"/>
                <a:hlinkClick r:id="rId3" tooltip="https://es.wikipedia.org/wiki/Est%C3%ADmulo"/>
              </a:rPr>
              <a:t>estímulo</a:t>
            </a:r>
            <a:r>
              <a:rPr lang="en-US" sz="2499">
                <a:solidFill>
                  <a:srgbClr val="000000"/>
                </a:solidFill>
                <a:latin typeface="Open Sauce"/>
                <a:ea typeface="Open Sauce"/>
                <a:cs typeface="Open Sauce"/>
                <a:sym typeface="Open Sauce"/>
              </a:rPr>
              <a:t> tiene como resultado la </a:t>
            </a:r>
            <a:r>
              <a:rPr lang="en-US" sz="2499" u="sng">
                <a:solidFill>
                  <a:srgbClr val="000000"/>
                </a:solidFill>
                <a:latin typeface="Open Sauce"/>
                <a:ea typeface="Open Sauce"/>
                <a:cs typeface="Open Sauce"/>
                <a:sym typeface="Open Sauce"/>
                <a:hlinkClick r:id="rId4" tooltip="https://es.wikipedia.org/wiki/Excitaci%C3%B3n_sexual"/>
              </a:rPr>
              <a:t>excitación sexual</a:t>
            </a:r>
            <a:r>
              <a:rPr lang="en-US" sz="2499">
                <a:solidFill>
                  <a:srgbClr val="000000"/>
                </a:solidFill>
                <a:latin typeface="Open Sauce"/>
                <a:ea typeface="Open Sauce"/>
                <a:cs typeface="Open Sauce"/>
                <a:sym typeface="Open Sauce"/>
              </a:rPr>
              <a:t>. Existen diferencias individuales, de modo que distintas zonas del cuerpo pueden resultar erógenas, y ello en diferente grado, en cada persona. Suelen asociarse a las zonas que presentan más densidad de </a:t>
            </a:r>
            <a:r>
              <a:rPr lang="en-US" sz="2499" u="sng">
                <a:solidFill>
                  <a:srgbClr val="000000"/>
                </a:solidFill>
                <a:latin typeface="Open Sauce"/>
                <a:ea typeface="Open Sauce"/>
                <a:cs typeface="Open Sauce"/>
                <a:sym typeface="Open Sauce"/>
                <a:hlinkClick r:id="rId5" tooltip="https://es.wikipedia.org/wiki/Terminaci%C3%B3n_nerviosa"/>
              </a:rPr>
              <a:t>terminaciones nerviosas</a:t>
            </a:r>
            <a:r>
              <a:rPr lang="en-US" sz="2499">
                <a:solidFill>
                  <a:srgbClr val="000000"/>
                </a:solidFill>
                <a:latin typeface="Open Sauce"/>
                <a:ea typeface="Open Sauce"/>
                <a:cs typeface="Open Sauce"/>
                <a:sym typeface="Open Sauce"/>
              </a:rPr>
              <a:t> y, por ello, mayor </a:t>
            </a:r>
            <a:r>
              <a:rPr lang="en-US" sz="2499" u="sng">
                <a:solidFill>
                  <a:srgbClr val="000000"/>
                </a:solidFill>
                <a:latin typeface="Open Sauce"/>
                <a:ea typeface="Open Sauce"/>
                <a:cs typeface="Open Sauce"/>
                <a:sym typeface="Open Sauce"/>
                <a:hlinkClick r:id="rId6" tooltip="https://es.wikipedia.org/wiki/Sensibilidad_(biolog%C3%ADa)"/>
              </a:rPr>
              <a:t>sensibilidad</a:t>
            </a:r>
            <a:r>
              <a:rPr lang="en-US" sz="2499">
                <a:solidFill>
                  <a:srgbClr val="000000"/>
                </a:solidFill>
                <a:latin typeface="Open Sauce"/>
                <a:ea typeface="Open Sauce"/>
                <a:cs typeface="Open Sauce"/>
                <a:sym typeface="Open Sauce"/>
              </a:rPr>
              <a:t> además de a los </a:t>
            </a:r>
            <a:r>
              <a:rPr lang="en-US" sz="2499" u="sng">
                <a:solidFill>
                  <a:srgbClr val="000000"/>
                </a:solidFill>
                <a:latin typeface="Open Sauce"/>
                <a:ea typeface="Open Sauce"/>
                <a:cs typeface="Open Sauce"/>
                <a:sym typeface="Open Sauce"/>
                <a:hlinkClick r:id="rId7" tooltip="https://es.wikipedia.org/wiki/Aparato_genital"/>
              </a:rPr>
              <a:t>órganos genitales</a:t>
            </a:r>
            <a:r>
              <a:rPr lang="en-US" sz="2499">
                <a:solidFill>
                  <a:srgbClr val="000000"/>
                </a:solidFill>
                <a:latin typeface="Open Sauce"/>
                <a:ea typeface="Open Sauce"/>
                <a:cs typeface="Open Sauce"/>
                <a:sym typeface="Open Sauce"/>
              </a:rPr>
              <a:t>.</a:t>
            </a:r>
          </a:p>
          <a:p>
            <a:pPr algn="l">
              <a:lnSpc>
                <a:spcPts val="4499"/>
              </a:lnSpc>
            </a:pPr>
          </a:p>
          <a:p>
            <a:pPr algn="l">
              <a:lnSpc>
                <a:spcPts val="4499"/>
              </a:lnSpc>
            </a:pPr>
            <a:r>
              <a:rPr lang="en-US" sz="2499">
                <a:solidFill>
                  <a:srgbClr val="000000"/>
                </a:solidFill>
                <a:latin typeface="Open Sauce"/>
                <a:ea typeface="Open Sauce"/>
                <a:cs typeface="Open Sauce"/>
                <a:sym typeface="Open Sauce"/>
              </a:rPr>
              <a:t>Es habitual estimularlas de varias maneras, con caricias, besos, masajes, durante los momentos preliminares del </a:t>
            </a:r>
            <a:r>
              <a:rPr lang="en-US" sz="2499" u="sng">
                <a:solidFill>
                  <a:srgbClr val="000000"/>
                </a:solidFill>
                <a:latin typeface="Open Sauce"/>
                <a:ea typeface="Open Sauce"/>
                <a:cs typeface="Open Sauce"/>
                <a:sym typeface="Open Sauce"/>
                <a:hlinkClick r:id="rId8" tooltip="https://es.wikipedia.org/wiki/Relaci%C3%B3n_sexual"/>
              </a:rPr>
              <a:t>acto sexual</a:t>
            </a:r>
            <a:r>
              <a:rPr lang="en-US" sz="2499">
                <a:solidFill>
                  <a:srgbClr val="000000"/>
                </a:solidFill>
                <a:latin typeface="Open Sauce"/>
                <a:ea typeface="Open Sauce"/>
                <a:cs typeface="Open Sauce"/>
                <a:sym typeface="Open Sauce"/>
              </a:rPr>
              <a:t>; de este modo aumenta progresivamente la excitación de las personas implicadas, aunque también pueden ser estimuladas sin tener aquel como finalidad, como por ejemplo, durante la masturbación.</a:t>
            </a:r>
          </a:p>
          <a:p>
            <a:pPr algn="l">
              <a:lnSpc>
                <a:spcPts val="4499"/>
              </a:lnSpc>
            </a:pPr>
          </a:p>
          <a:p>
            <a:pPr algn="l">
              <a:lnSpc>
                <a:spcPts val="4499"/>
              </a:lnSpc>
            </a:pPr>
            <a:r>
              <a:rPr lang="en-US" sz="2499">
                <a:solidFill>
                  <a:srgbClr val="000000"/>
                </a:solidFill>
                <a:latin typeface="Open Sauce"/>
                <a:ea typeface="Open Sauce"/>
                <a:cs typeface="Open Sauce"/>
                <a:sym typeface="Open Sauce"/>
              </a:rPr>
              <a:t>Las zonas erógenas suelen ser aquellas cuya piel presenta una mayor cantidad de </a:t>
            </a:r>
            <a:r>
              <a:rPr lang="en-US" sz="2499" u="sng">
                <a:solidFill>
                  <a:srgbClr val="000000"/>
                </a:solidFill>
                <a:latin typeface="Open Sauce"/>
                <a:ea typeface="Open Sauce"/>
                <a:cs typeface="Open Sauce"/>
                <a:sym typeface="Open Sauce"/>
                <a:hlinkClick r:id="rId9" tooltip="https://es.wikipedia.org/wiki/Terminaci%C3%B3n_nerviosa_libre"/>
              </a:rPr>
              <a:t>terminaciones nerviosas</a:t>
            </a:r>
            <a:r>
              <a:rPr lang="en-US" sz="2499">
                <a:solidFill>
                  <a:srgbClr val="000000"/>
                </a:solidFill>
                <a:latin typeface="Open Sauce"/>
                <a:ea typeface="Open Sauce"/>
                <a:cs typeface="Open Sauce"/>
                <a:sym typeface="Open Sauce"/>
              </a:rPr>
              <a:t>. Además de los genitales, también son erógenos los labios, la piel del cuello, las axilas, la cintura, la cara interna de los muslos y el pecho.</a:t>
            </a:r>
          </a:p>
          <a:p>
            <a:pPr algn="l">
              <a:lnSpc>
                <a:spcPts val="4499"/>
              </a:lnSpc>
            </a:pPr>
            <a:r>
              <a:rPr lang="en-US" sz="2499">
                <a:solidFill>
                  <a:srgbClr val="000000"/>
                </a:solidFill>
                <a:latin typeface="Open Sauce"/>
                <a:ea typeface="Open Sauce"/>
                <a:cs typeface="Open Sauce"/>
                <a:sym typeface="Open Sauce"/>
              </a:rPr>
              <a:t> </a:t>
            </a:r>
          </a:p>
          <a:p>
            <a:pPr algn="l">
              <a:lnSpc>
                <a:spcPts val="4499"/>
              </a:lnSpc>
            </a:pPr>
          </a:p>
        </p:txBody>
      </p:sp>
      <p:sp>
        <p:nvSpPr>
          <p:cNvPr name="TextBox 3" id="3"/>
          <p:cNvSpPr txBox="true"/>
          <p:nvPr/>
        </p:nvSpPr>
        <p:spPr>
          <a:xfrm rot="0">
            <a:off x="700187" y="676275"/>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ZONAS ERÓGENAS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947177" y="1758753"/>
            <a:ext cx="7728991" cy="7926048"/>
          </a:xfrm>
          <a:custGeom>
            <a:avLst/>
            <a:gdLst/>
            <a:ahLst/>
            <a:cxnLst/>
            <a:rect r="r" b="b" t="t" l="l"/>
            <a:pathLst>
              <a:path h="7926048" w="7728991">
                <a:moveTo>
                  <a:pt x="0" y="0"/>
                </a:moveTo>
                <a:lnTo>
                  <a:pt x="7728991" y="0"/>
                </a:lnTo>
                <a:lnTo>
                  <a:pt x="7728991" y="7926047"/>
                </a:lnTo>
                <a:lnTo>
                  <a:pt x="0" y="7926047"/>
                </a:lnTo>
                <a:lnTo>
                  <a:pt x="0" y="0"/>
                </a:lnTo>
                <a:close/>
              </a:path>
            </a:pathLst>
          </a:custGeom>
          <a:blipFill>
            <a:blip r:embed="rId2"/>
            <a:stretch>
              <a:fillRect l="0" t="0" r="0" b="0"/>
            </a:stretch>
          </a:blipFill>
        </p:spPr>
      </p:sp>
      <p:sp>
        <p:nvSpPr>
          <p:cNvPr name="TextBox 3" id="3"/>
          <p:cNvSpPr txBox="true"/>
          <p:nvPr/>
        </p:nvSpPr>
        <p:spPr>
          <a:xfrm rot="0">
            <a:off x="639232" y="1905000"/>
            <a:ext cx="8504768" cy="8382000"/>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El </a:t>
            </a:r>
            <a:r>
              <a:rPr lang="en-US" sz="2499" u="sng">
                <a:solidFill>
                  <a:srgbClr val="000000"/>
                </a:solidFill>
                <a:latin typeface="Open Sauce"/>
                <a:ea typeface="Open Sauce"/>
                <a:cs typeface="Open Sauce"/>
                <a:sym typeface="Open Sauce"/>
                <a:hlinkClick r:id="rId3" tooltip="https://es.wikipedia.org/wiki/Pene"/>
              </a:rPr>
              <a:t>pene</a:t>
            </a:r>
            <a:r>
              <a:rPr lang="en-US" sz="2499">
                <a:solidFill>
                  <a:srgbClr val="000000"/>
                </a:solidFill>
                <a:latin typeface="Open Sauce"/>
                <a:ea typeface="Open Sauce"/>
                <a:cs typeface="Open Sauce"/>
                <a:sym typeface="Open Sauce"/>
              </a:rPr>
              <a:t> tiene numerosas terminaciones nerviosas, especialmente en el </a:t>
            </a:r>
            <a:r>
              <a:rPr lang="en-US" sz="2499" u="sng">
                <a:solidFill>
                  <a:srgbClr val="000000"/>
                </a:solidFill>
                <a:latin typeface="Open Sauce"/>
                <a:ea typeface="Open Sauce"/>
                <a:cs typeface="Open Sauce"/>
                <a:sym typeface="Open Sauce"/>
                <a:hlinkClick r:id="rId4" tooltip="https://es.wikipedia.org/wiki/Prepucio"/>
              </a:rPr>
              <a:t>prepucio</a:t>
            </a:r>
            <a:r>
              <a:rPr lang="en-US" sz="2499">
                <a:solidFill>
                  <a:srgbClr val="000000"/>
                </a:solidFill>
                <a:latin typeface="Open Sauce"/>
                <a:ea typeface="Open Sauce"/>
                <a:cs typeface="Open Sauce"/>
                <a:sym typeface="Open Sauce"/>
              </a:rPr>
              <a:t> y en el </a:t>
            </a:r>
            <a:r>
              <a:rPr lang="en-US" sz="2499" u="sng">
                <a:solidFill>
                  <a:srgbClr val="000000"/>
                </a:solidFill>
                <a:latin typeface="Open Sauce"/>
                <a:ea typeface="Open Sauce"/>
                <a:cs typeface="Open Sauce"/>
                <a:sym typeface="Open Sauce"/>
                <a:hlinkClick r:id="rId5" tooltip="https://es.wikipedia.org/wiki/Glande"/>
              </a:rPr>
              <a:t>glande</a:t>
            </a:r>
            <a:r>
              <a:rPr lang="en-US" sz="2499">
                <a:solidFill>
                  <a:srgbClr val="000000"/>
                </a:solidFill>
                <a:latin typeface="Open Sauce"/>
                <a:ea typeface="Open Sauce"/>
                <a:cs typeface="Open Sauce"/>
                <a:sym typeface="Open Sauce"/>
              </a:rPr>
              <a:t>. En algunas culturas, el prepucio es </a:t>
            </a:r>
            <a:r>
              <a:rPr lang="en-US" sz="2499" u="sng">
                <a:solidFill>
                  <a:srgbClr val="000000"/>
                </a:solidFill>
                <a:latin typeface="Open Sauce"/>
                <a:ea typeface="Open Sauce"/>
                <a:cs typeface="Open Sauce"/>
                <a:sym typeface="Open Sauce"/>
                <a:hlinkClick r:id="rId6" tooltip="https://es.wikipedia.org/wiki/Circuncisi%C3%B3n"/>
              </a:rPr>
              <a:t>circuncidado</a:t>
            </a:r>
            <a:r>
              <a:rPr lang="en-US" sz="2499">
                <a:solidFill>
                  <a:srgbClr val="000000"/>
                </a:solidFill>
                <a:latin typeface="Open Sauce"/>
                <a:ea typeface="Open Sauce"/>
                <a:cs typeface="Open Sauce"/>
                <a:sym typeface="Open Sauce"/>
              </a:rPr>
              <a:t> justo al nacer el niño o a los pocos años de vida. Se discute si esta operación disminuye la sensibilidad del pene. </a:t>
            </a:r>
          </a:p>
          <a:p>
            <a:pPr algn="l">
              <a:lnSpc>
                <a:spcPts val="4499"/>
              </a:lnSpc>
            </a:pPr>
          </a:p>
          <a:p>
            <a:pPr algn="l">
              <a:lnSpc>
                <a:spcPts val="4499"/>
              </a:lnSpc>
            </a:pPr>
            <a:r>
              <a:rPr lang="en-US" sz="2499">
                <a:solidFill>
                  <a:srgbClr val="000000"/>
                </a:solidFill>
                <a:latin typeface="Open Sauce"/>
                <a:ea typeface="Open Sauce"/>
                <a:cs typeface="Open Sauce"/>
                <a:sym typeface="Open Sauce"/>
              </a:rPr>
              <a:t> El </a:t>
            </a:r>
            <a:r>
              <a:rPr lang="en-US" sz="2499" u="sng">
                <a:solidFill>
                  <a:srgbClr val="000000"/>
                </a:solidFill>
                <a:latin typeface="Open Sauce"/>
                <a:ea typeface="Open Sauce"/>
                <a:cs typeface="Open Sauce"/>
                <a:sym typeface="Open Sauce"/>
                <a:hlinkClick r:id="rId7" tooltip="https://es.wikipedia.org/wiki/Escroto"/>
              </a:rPr>
              <a:t>escroto</a:t>
            </a:r>
            <a:r>
              <a:rPr lang="en-US" sz="2499">
                <a:solidFill>
                  <a:srgbClr val="000000"/>
                </a:solidFill>
                <a:latin typeface="Open Sauce"/>
                <a:ea typeface="Open Sauce"/>
                <a:cs typeface="Open Sauce"/>
                <a:sym typeface="Open Sauce"/>
              </a:rPr>
              <a:t> aparece también entre las zonas que los hombres consideran más erógenas.</a:t>
            </a:r>
          </a:p>
          <a:p>
            <a:pPr algn="l">
              <a:lnSpc>
                <a:spcPts val="4499"/>
              </a:lnSpc>
            </a:pPr>
            <a:r>
              <a:rPr lang="en-US" sz="2499">
                <a:solidFill>
                  <a:srgbClr val="000000"/>
                </a:solidFill>
                <a:latin typeface="Open Sauce"/>
                <a:ea typeface="Open Sauce"/>
                <a:cs typeface="Open Sauce"/>
                <a:sym typeface="Open Sauce"/>
              </a:rPr>
              <a:t> Otras zonas que los hombres consideran erógenas son, por este orden, los labios, pene, el escroto, la parte interna de los muslos, el cuello, los pezones, el perineo, la nuca y las orejas.</a:t>
            </a:r>
          </a:p>
          <a:p>
            <a:pPr algn="l">
              <a:lnSpc>
                <a:spcPts val="4499"/>
              </a:lnSpc>
            </a:pPr>
          </a:p>
          <a:p>
            <a:pPr algn="l">
              <a:lnSpc>
                <a:spcPts val="4499"/>
              </a:lnSpc>
            </a:pPr>
            <a:r>
              <a:rPr lang="en-US" sz="2499">
                <a:solidFill>
                  <a:srgbClr val="000000"/>
                </a:solidFill>
                <a:latin typeface="Open Sauce"/>
                <a:ea typeface="Open Sauce"/>
                <a:cs typeface="Open Sauce"/>
                <a:sym typeface="Open Sauce"/>
              </a:rPr>
              <a:t> </a:t>
            </a:r>
          </a:p>
          <a:p>
            <a:pPr algn="l">
              <a:lnSpc>
                <a:spcPts val="4499"/>
              </a:lnSpc>
            </a:pPr>
          </a:p>
        </p:txBody>
      </p:sp>
      <p:sp>
        <p:nvSpPr>
          <p:cNvPr name="TextBox 4" id="4"/>
          <p:cNvSpPr txBox="true"/>
          <p:nvPr/>
        </p:nvSpPr>
        <p:spPr>
          <a:xfrm rot="0">
            <a:off x="700187" y="676275"/>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ZONAS ERÓGENAS MASCULINAS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64893" y="1793029"/>
            <a:ext cx="7194407" cy="7821765"/>
          </a:xfrm>
          <a:custGeom>
            <a:avLst/>
            <a:gdLst/>
            <a:ahLst/>
            <a:cxnLst/>
            <a:rect r="r" b="b" t="t" l="l"/>
            <a:pathLst>
              <a:path h="7821765" w="7194407">
                <a:moveTo>
                  <a:pt x="0" y="0"/>
                </a:moveTo>
                <a:lnTo>
                  <a:pt x="7194407" y="0"/>
                </a:lnTo>
                <a:lnTo>
                  <a:pt x="7194407" y="7821765"/>
                </a:lnTo>
                <a:lnTo>
                  <a:pt x="0" y="7821765"/>
                </a:lnTo>
                <a:lnTo>
                  <a:pt x="0" y="0"/>
                </a:lnTo>
                <a:close/>
              </a:path>
            </a:pathLst>
          </a:custGeom>
          <a:blipFill>
            <a:blip r:embed="rId2"/>
            <a:stretch>
              <a:fillRect l="0" t="0" r="-3923" b="0"/>
            </a:stretch>
          </a:blipFill>
        </p:spPr>
      </p:sp>
      <p:sp>
        <p:nvSpPr>
          <p:cNvPr name="TextBox 3" id="3"/>
          <p:cNvSpPr txBox="true"/>
          <p:nvPr/>
        </p:nvSpPr>
        <p:spPr>
          <a:xfrm rot="0">
            <a:off x="700187" y="1956636"/>
            <a:ext cx="8504768" cy="6696075"/>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Las mujeres consideran el </a:t>
            </a:r>
            <a:r>
              <a:rPr lang="en-US" sz="2499" u="sng">
                <a:solidFill>
                  <a:srgbClr val="000000"/>
                </a:solidFill>
                <a:latin typeface="Open Sauce"/>
                <a:ea typeface="Open Sauce"/>
                <a:cs typeface="Open Sauce"/>
                <a:sym typeface="Open Sauce"/>
                <a:hlinkClick r:id="rId3" tooltip="https://es.wikipedia.org/wiki/Cl%C3%ADtoris"/>
              </a:rPr>
              <a:t>clítoris</a:t>
            </a:r>
            <a:r>
              <a:rPr lang="en-US" sz="2499">
                <a:solidFill>
                  <a:srgbClr val="000000"/>
                </a:solidFill>
                <a:latin typeface="Open Sauce"/>
                <a:ea typeface="Open Sauce"/>
                <a:cs typeface="Open Sauce"/>
                <a:sym typeface="Open Sauce"/>
              </a:rPr>
              <a:t> como la principal zona erógena de su cuerpo. Es un órgano cuya única función consiste en proporcionar placer sexual. Del mismo modo que el pene masculino, tiene más terminaciones nerviosas que cualquier otra zona del cuerpo y su estimulación produce una gran excitación que puede llegar al </a:t>
            </a:r>
            <a:r>
              <a:rPr lang="en-US" sz="2499" u="sng">
                <a:solidFill>
                  <a:srgbClr val="000000"/>
                </a:solidFill>
                <a:latin typeface="Open Sauce"/>
                <a:ea typeface="Open Sauce"/>
                <a:cs typeface="Open Sauce"/>
                <a:sym typeface="Open Sauce"/>
                <a:hlinkClick r:id="rId4" tooltip="https://es.wikipedia.org/wiki/Orgasmo"/>
              </a:rPr>
              <a:t>orgasmo</a:t>
            </a:r>
            <a:r>
              <a:rPr lang="en-US" sz="2499">
                <a:solidFill>
                  <a:srgbClr val="000000"/>
                </a:solidFill>
                <a:latin typeface="Open Sauce"/>
                <a:ea typeface="Open Sauce"/>
                <a:cs typeface="Open Sauce"/>
                <a:sym typeface="Open Sauce"/>
              </a:rPr>
              <a:t>.</a:t>
            </a:r>
          </a:p>
          <a:p>
            <a:pPr algn="l">
              <a:lnSpc>
                <a:spcPts val="4499"/>
              </a:lnSpc>
            </a:pPr>
            <a:r>
              <a:rPr lang="en-US" sz="2499">
                <a:solidFill>
                  <a:srgbClr val="000000"/>
                </a:solidFill>
                <a:latin typeface="Open Sauce"/>
                <a:ea typeface="Open Sauce"/>
                <a:cs typeface="Open Sauce"/>
                <a:sym typeface="Open Sauce"/>
              </a:rPr>
              <a:t> </a:t>
            </a:r>
          </a:p>
          <a:p>
            <a:pPr algn="l">
              <a:lnSpc>
                <a:spcPts val="4499"/>
              </a:lnSpc>
            </a:pPr>
            <a:r>
              <a:rPr lang="en-US" sz="2499">
                <a:solidFill>
                  <a:srgbClr val="000000"/>
                </a:solidFill>
                <a:latin typeface="Open Sauce"/>
                <a:ea typeface="Open Sauce"/>
                <a:cs typeface="Open Sauce"/>
                <a:sym typeface="Open Sauce"/>
              </a:rPr>
              <a:t> Por debajo de él se encuentran la </a:t>
            </a:r>
            <a:r>
              <a:rPr lang="en-US" sz="2499" u="sng">
                <a:solidFill>
                  <a:srgbClr val="000000"/>
                </a:solidFill>
                <a:latin typeface="Open Sauce"/>
                <a:ea typeface="Open Sauce"/>
                <a:cs typeface="Open Sauce"/>
                <a:sym typeface="Open Sauce"/>
                <a:hlinkClick r:id="rId5" tooltip="https://es.wikipedia.org/wiki/Vulva"/>
              </a:rPr>
              <a:t>vulva</a:t>
            </a:r>
            <a:r>
              <a:rPr lang="en-US" sz="2499">
                <a:solidFill>
                  <a:srgbClr val="000000"/>
                </a:solidFill>
                <a:latin typeface="Open Sauce"/>
                <a:ea typeface="Open Sauce"/>
                <a:cs typeface="Open Sauce"/>
                <a:sym typeface="Open Sauce"/>
              </a:rPr>
              <a:t>, los labios de la boca, el cuello, los pechos, los pezones, la parte interna de los muslos, la nuca, las orejas.</a:t>
            </a:r>
          </a:p>
          <a:p>
            <a:pPr algn="l">
              <a:lnSpc>
                <a:spcPts val="4499"/>
              </a:lnSpc>
            </a:pPr>
          </a:p>
        </p:txBody>
      </p:sp>
      <p:sp>
        <p:nvSpPr>
          <p:cNvPr name="TextBox 4" id="4"/>
          <p:cNvSpPr txBox="true"/>
          <p:nvPr/>
        </p:nvSpPr>
        <p:spPr>
          <a:xfrm rot="0">
            <a:off x="700187" y="676275"/>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ZONAS ERÓGENAS FEMENINAS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955743" y="2185958"/>
            <a:ext cx="7106183" cy="2957542"/>
          </a:xfrm>
          <a:custGeom>
            <a:avLst/>
            <a:gdLst/>
            <a:ahLst/>
            <a:cxnLst/>
            <a:rect r="r" b="b" t="t" l="l"/>
            <a:pathLst>
              <a:path h="2957542" w="7106183">
                <a:moveTo>
                  <a:pt x="0" y="0"/>
                </a:moveTo>
                <a:lnTo>
                  <a:pt x="7106183" y="0"/>
                </a:lnTo>
                <a:lnTo>
                  <a:pt x="7106183" y="2957542"/>
                </a:lnTo>
                <a:lnTo>
                  <a:pt x="0" y="2957542"/>
                </a:lnTo>
                <a:lnTo>
                  <a:pt x="0" y="0"/>
                </a:lnTo>
                <a:close/>
              </a:path>
            </a:pathLst>
          </a:custGeom>
          <a:blipFill>
            <a:blip r:embed="rId2"/>
            <a:stretch>
              <a:fillRect l="0" t="-803" r="0" b="-803"/>
            </a:stretch>
          </a:blipFill>
        </p:spPr>
      </p:sp>
      <p:sp>
        <p:nvSpPr>
          <p:cNvPr name="Freeform 3" id="3"/>
          <p:cNvSpPr/>
          <p:nvPr/>
        </p:nvSpPr>
        <p:spPr>
          <a:xfrm flipH="false" flipV="false" rot="0">
            <a:off x="12110490" y="5745046"/>
            <a:ext cx="5248837" cy="3178462"/>
          </a:xfrm>
          <a:custGeom>
            <a:avLst/>
            <a:gdLst/>
            <a:ahLst/>
            <a:cxnLst/>
            <a:rect r="r" b="b" t="t" l="l"/>
            <a:pathLst>
              <a:path h="3178462" w="5248837">
                <a:moveTo>
                  <a:pt x="0" y="0"/>
                </a:moveTo>
                <a:lnTo>
                  <a:pt x="5248837" y="0"/>
                </a:lnTo>
                <a:lnTo>
                  <a:pt x="5248837" y="3178462"/>
                </a:lnTo>
                <a:lnTo>
                  <a:pt x="0" y="3178462"/>
                </a:lnTo>
                <a:lnTo>
                  <a:pt x="0" y="0"/>
                </a:lnTo>
                <a:close/>
              </a:path>
            </a:pathLst>
          </a:custGeom>
          <a:blipFill>
            <a:blip r:embed="rId3"/>
            <a:stretch>
              <a:fillRect l="0" t="0" r="0" b="0"/>
            </a:stretch>
          </a:blipFill>
        </p:spPr>
      </p:sp>
      <p:sp>
        <p:nvSpPr>
          <p:cNvPr name="TextBox 4" id="4"/>
          <p:cNvSpPr txBox="true"/>
          <p:nvPr/>
        </p:nvSpPr>
        <p:spPr>
          <a:xfrm rot="0">
            <a:off x="381353" y="626775"/>
            <a:ext cx="16776279" cy="1438275"/>
          </a:xfrm>
          <a:prstGeom prst="rect">
            <a:avLst/>
          </a:prstGeom>
        </p:spPr>
        <p:txBody>
          <a:bodyPr anchor="t" rtlCol="false" tIns="0" lIns="0" bIns="0" rIns="0">
            <a:spAutoFit/>
          </a:bodyPr>
          <a:lstStyle/>
          <a:p>
            <a:pPr algn="l">
              <a:lnSpc>
                <a:spcPts val="5760"/>
              </a:lnSpc>
            </a:pPr>
            <a:r>
              <a:rPr lang="en-US" sz="4800" b="true">
                <a:solidFill>
                  <a:srgbClr val="0C0070"/>
                </a:solidFill>
                <a:latin typeface="Open Sauce Heavy"/>
                <a:ea typeface="Open Sauce Heavy"/>
                <a:cs typeface="Open Sauce Heavy"/>
                <a:sym typeface="Open Sauce Heavy"/>
              </a:rPr>
              <a:t>USO DE LA TERMINOLOGÍA CORRECTA SOBRE SUS GENITALES</a:t>
            </a:r>
          </a:p>
        </p:txBody>
      </p:sp>
      <p:sp>
        <p:nvSpPr>
          <p:cNvPr name="TextBox 5" id="5"/>
          <p:cNvSpPr txBox="true"/>
          <p:nvPr/>
        </p:nvSpPr>
        <p:spPr>
          <a:xfrm rot="0">
            <a:off x="381353" y="2371725"/>
            <a:ext cx="10574390" cy="7915275"/>
          </a:xfrm>
          <a:prstGeom prst="rect">
            <a:avLst/>
          </a:prstGeom>
        </p:spPr>
        <p:txBody>
          <a:bodyPr anchor="t" rtlCol="false" tIns="0" lIns="0" bIns="0" rIns="0">
            <a:spAutoFit/>
          </a:bodyPr>
          <a:lstStyle/>
          <a:p>
            <a:pPr algn="l">
              <a:lnSpc>
                <a:spcPts val="3749"/>
              </a:lnSpc>
            </a:pPr>
            <a:r>
              <a:rPr lang="en-US" sz="2499" b="true">
                <a:solidFill>
                  <a:srgbClr val="000000"/>
                </a:solidFill>
                <a:latin typeface="Open Sauce Bold"/>
                <a:ea typeface="Open Sauce Bold"/>
                <a:cs typeface="Open Sauce Bold"/>
                <a:sym typeface="Open Sauce Bold"/>
              </a:rPr>
              <a:t>Hechos: </a:t>
            </a:r>
            <a:r>
              <a:rPr lang="en-US" sz="2499">
                <a:solidFill>
                  <a:srgbClr val="000000"/>
                </a:solidFill>
                <a:latin typeface="Open Sauce"/>
                <a:ea typeface="Open Sauce"/>
                <a:cs typeface="Open Sauce"/>
                <a:sym typeface="Open Sauce"/>
              </a:rPr>
              <a:t>Una niña de ocho años víctima de abuso sexual, al declarar sobre los hechos que acontecieron mientras tenía cinco, dijo que el activo le había tocado su </a:t>
            </a:r>
            <a:r>
              <a:rPr lang="en-US" sz="2499" b="true">
                <a:solidFill>
                  <a:srgbClr val="000000"/>
                </a:solidFill>
                <a:latin typeface="Open Sauce Bold"/>
                <a:ea typeface="Open Sauce Bold"/>
                <a:cs typeface="Open Sauce Bold"/>
                <a:sym typeface="Open Sauce Bold"/>
              </a:rPr>
              <a:t>"vulva"</a:t>
            </a:r>
            <a:r>
              <a:rPr lang="en-US" sz="2499">
                <a:solidFill>
                  <a:srgbClr val="000000"/>
                </a:solidFill>
                <a:latin typeface="Open Sauce"/>
                <a:ea typeface="Open Sauce"/>
                <a:cs typeface="Open Sauce"/>
                <a:sym typeface="Open Sauce"/>
              </a:rPr>
              <a:t> –término que dijo aprendió en la escuela–. La defensa alega que dicho vocablo no es propio de una niña de su edad y presume aleccionamiento.</a:t>
            </a:r>
          </a:p>
          <a:p>
            <a:pPr algn="l">
              <a:lnSpc>
                <a:spcPts val="3749"/>
              </a:lnSpc>
            </a:pPr>
          </a:p>
          <a:p>
            <a:pPr algn="l">
              <a:lnSpc>
                <a:spcPts val="3749"/>
              </a:lnSpc>
            </a:pPr>
            <a:r>
              <a:rPr lang="en-US" sz="2499">
                <a:solidFill>
                  <a:srgbClr val="000000"/>
                </a:solidFill>
                <a:latin typeface="Open Sauce"/>
                <a:ea typeface="Open Sauce"/>
                <a:cs typeface="Open Sauce"/>
                <a:sym typeface="Open Sauce"/>
              </a:rPr>
              <a:t>La expresión acto sexual, debe entenderse como cualquier acción dolosa con sentido lascivo que se ejerza en el sujeto pasivo, sin su consentimiento, el cual podría ser desde un roce, frotamiento o caricia, pues el elemento principal que se debe valorar para considerar que se actualiza el delito en mención, es precisamente la acción dolosa con sentido lascivo que se le imputa al sujeto activo, de tal manera que un roce o frotamiento incidental ya sea en la calle o en alguno de los medios de transporte, no serían considerados como actos sexuales, de no presentarse el elemento intencional de satisfacer un deseo sexual a costa del sujeto pasivo.</a:t>
            </a:r>
          </a:p>
          <a:p>
            <a:pPr algn="l">
              <a:lnSpc>
                <a:spcPts val="3749"/>
              </a:lnSpc>
            </a:pP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321353" y="3128962"/>
            <a:ext cx="15645294" cy="3886200"/>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Por actos eróticos en el delito de abuso sexual deben entenderse las caricias, fricciones y manejos ejecutados corporalmente sobre la ofendida sin el propósito de llegar a la cópula y, por tanto, requieren la voluntariedad del sujeto activo de ejecutarlos de manera persistente y continua sobre la pasivo por un tiempo más o menos prolongado, con la finalidad de encontrar en ella su anuencia, o bien, llegar a satisfacer, aunque en forma incompleta y en contra de la voluntad de aquélla, su apetito sexual. </a:t>
            </a:r>
          </a:p>
          <a:p>
            <a:pPr algn="l">
              <a:lnSpc>
                <a:spcPts val="4499"/>
              </a:lnSpc>
            </a:pPr>
          </a:p>
        </p:txBody>
      </p:sp>
      <p:sp>
        <p:nvSpPr>
          <p:cNvPr name="TextBox 3" id="3"/>
          <p:cNvSpPr txBox="true"/>
          <p:nvPr/>
        </p:nvSpPr>
        <p:spPr>
          <a:xfrm rot="0">
            <a:off x="1321353" y="1726039"/>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ACTO ERÓTICO EN EL ABUSO SEXUAL</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641350" y="3361505"/>
            <a:ext cx="6913525" cy="4467135"/>
          </a:xfrm>
          <a:custGeom>
            <a:avLst/>
            <a:gdLst/>
            <a:ahLst/>
            <a:cxnLst/>
            <a:rect r="r" b="b" t="t" l="l"/>
            <a:pathLst>
              <a:path h="4467135" w="6913525">
                <a:moveTo>
                  <a:pt x="0" y="0"/>
                </a:moveTo>
                <a:lnTo>
                  <a:pt x="6913525" y="0"/>
                </a:lnTo>
                <a:lnTo>
                  <a:pt x="6913525" y="4467135"/>
                </a:lnTo>
                <a:lnTo>
                  <a:pt x="0" y="4467135"/>
                </a:lnTo>
                <a:lnTo>
                  <a:pt x="0" y="0"/>
                </a:lnTo>
                <a:close/>
              </a:path>
            </a:pathLst>
          </a:custGeom>
          <a:blipFill>
            <a:blip r:embed="rId2"/>
            <a:stretch>
              <a:fillRect l="-7435" t="0" r="-7435" b="0"/>
            </a:stretch>
          </a:blipFill>
        </p:spPr>
      </p:sp>
      <p:sp>
        <p:nvSpPr>
          <p:cNvPr name="TextBox 3" id="3"/>
          <p:cNvSpPr txBox="true"/>
          <p:nvPr/>
        </p:nvSpPr>
        <p:spPr>
          <a:xfrm rot="0">
            <a:off x="700187" y="2518611"/>
            <a:ext cx="9691757" cy="6696075"/>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Desde el punto de vista de la salud, la OMS (2017), define al ASI como el involucramiento de un niño, niña o adolescente en actos de contenido sexual, a los cuales no se encuentran aptos para otorgar su consentimiento, por encontrarse evolutivamente inmaduros y no puede comprender completamente</a:t>
            </a:r>
          </a:p>
          <a:p>
            <a:pPr algn="l">
              <a:lnSpc>
                <a:spcPts val="4499"/>
              </a:lnSpc>
            </a:pPr>
          </a:p>
          <a:p>
            <a:pPr algn="l">
              <a:lnSpc>
                <a:spcPts val="4499"/>
              </a:lnSpc>
            </a:pPr>
            <a:r>
              <a:rPr lang="en-US" sz="2499">
                <a:solidFill>
                  <a:srgbClr val="000000"/>
                </a:solidFill>
                <a:latin typeface="Open Sauce"/>
                <a:ea typeface="Open Sauce"/>
                <a:cs typeface="Open Sauce"/>
                <a:sym typeface="Open Sauce"/>
              </a:rPr>
              <a:t>No se puede hablar de consentimiento debido a las desigualdades que existen en cuanto al poder entre victimario y víctima, así como también por la posibilidad de poder comprender lo que sucede</a:t>
            </a:r>
          </a:p>
          <a:p>
            <a:pPr algn="l">
              <a:lnSpc>
                <a:spcPts val="4499"/>
              </a:lnSpc>
            </a:pPr>
          </a:p>
        </p:txBody>
      </p:sp>
      <p:sp>
        <p:nvSpPr>
          <p:cNvPr name="TextBox 4" id="4"/>
          <p:cNvSpPr txBox="true"/>
          <p:nvPr/>
        </p:nvSpPr>
        <p:spPr>
          <a:xfrm rot="0">
            <a:off x="700187" y="1268464"/>
            <a:ext cx="13397926"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CONSENTIMIENTO</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800542" y="2924404"/>
            <a:ext cx="10695177" cy="5989299"/>
          </a:xfrm>
          <a:custGeom>
            <a:avLst/>
            <a:gdLst/>
            <a:ahLst/>
            <a:cxnLst/>
            <a:rect r="r" b="b" t="t" l="l"/>
            <a:pathLst>
              <a:path h="5989299" w="10695177">
                <a:moveTo>
                  <a:pt x="0" y="0"/>
                </a:moveTo>
                <a:lnTo>
                  <a:pt x="10695176" y="0"/>
                </a:lnTo>
                <a:lnTo>
                  <a:pt x="10695176" y="5989299"/>
                </a:lnTo>
                <a:lnTo>
                  <a:pt x="0" y="5989299"/>
                </a:lnTo>
                <a:lnTo>
                  <a:pt x="0" y="0"/>
                </a:lnTo>
                <a:close/>
              </a:path>
            </a:pathLst>
          </a:custGeom>
          <a:blipFill>
            <a:blip r:embed="rId2"/>
            <a:stretch>
              <a:fillRect l="0" t="0" r="0" b="0"/>
            </a:stretch>
          </a:blipFill>
        </p:spPr>
      </p:sp>
      <p:sp>
        <p:nvSpPr>
          <p:cNvPr name="TextBox 3" id="3"/>
          <p:cNvSpPr txBox="true"/>
          <p:nvPr/>
        </p:nvSpPr>
        <p:spPr>
          <a:xfrm rot="0">
            <a:off x="700187" y="3106123"/>
            <a:ext cx="5582949" cy="4448175"/>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Los delitos sexuales cometidos en contra de menores de edad ya no tendrán tiempo de prescripción, por lo cual las personas que los cometan podrán ser perseguidas y procesadas sin importar el tiempo que haya pasado entre el hecho y la denuncia.</a:t>
            </a:r>
          </a:p>
        </p:txBody>
      </p:sp>
      <p:sp>
        <p:nvSpPr>
          <p:cNvPr name="TextBox 4" id="4"/>
          <p:cNvSpPr txBox="true"/>
          <p:nvPr/>
        </p:nvSpPr>
        <p:spPr>
          <a:xfrm rot="0">
            <a:off x="700187" y="1268464"/>
            <a:ext cx="16137131"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DELITOS SEXUALES IMPRESCRIPTIBLES</a:t>
            </a:r>
          </a:p>
        </p:txBody>
      </p:sp>
    </p:spTree>
  </p:cSld>
  <p:clrMapOvr>
    <a:masterClrMapping/>
  </p:clrMapOvr>
</p:sld>
</file>

<file path=ppt/slides/slide1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00187" y="2562225"/>
            <a:ext cx="16844127" cy="6696075"/>
          </a:xfrm>
          <a:prstGeom prst="rect">
            <a:avLst/>
          </a:prstGeom>
        </p:spPr>
        <p:txBody>
          <a:bodyPr anchor="t" rtlCol="false" tIns="0" lIns="0" bIns="0" rIns="0">
            <a:spAutoFit/>
          </a:bodyPr>
          <a:lstStyle/>
          <a:p>
            <a:pPr algn="l">
              <a:lnSpc>
                <a:spcPts val="4499"/>
              </a:lnSpc>
            </a:pPr>
            <a:r>
              <a:rPr lang="en-US" sz="2499" b="true">
                <a:solidFill>
                  <a:srgbClr val="000000"/>
                </a:solidFill>
                <a:latin typeface="Open Sauce Bold"/>
                <a:ea typeface="Open Sauce Bold"/>
                <a:cs typeface="Open Sauce Bold"/>
                <a:sym typeface="Open Sauce Bold"/>
              </a:rPr>
              <a:t>Artículo 98. Extinción por perdón del ofendido:</a:t>
            </a:r>
            <a:r>
              <a:rPr lang="en-US" sz="2499">
                <a:solidFill>
                  <a:srgbClr val="000000"/>
                </a:solidFill>
                <a:latin typeface="Open Sauce"/>
                <a:ea typeface="Open Sauce"/>
                <a:cs typeface="Open Sauce"/>
                <a:sym typeface="Open Sauce"/>
              </a:rPr>
              <a:t> El perdón del ofendido o del legitimado para otorgarlo, extingue la pretensión punitiva respecto de los delitos que se persiguen por querella, siempre que se conceda ante el Ministerio Público si éste no ha ejercitado la acción penal, o ante el órgano jurisdiccional antes de que cause ejecutoria la sentencia. Los delitos perseguibles por querella son:</a:t>
            </a:r>
          </a:p>
          <a:p>
            <a:pPr algn="l">
              <a:lnSpc>
                <a:spcPts val="4499"/>
              </a:lnSpc>
            </a:pPr>
          </a:p>
          <a:p>
            <a:pPr algn="l">
              <a:lnSpc>
                <a:spcPts val="4499"/>
              </a:lnSpc>
            </a:pPr>
            <a:r>
              <a:rPr lang="en-US" sz="2499" b="true">
                <a:solidFill>
                  <a:srgbClr val="000000"/>
                </a:solidFill>
                <a:latin typeface="Open Sauce Bold"/>
                <a:ea typeface="Open Sauce Bold"/>
                <a:cs typeface="Open Sauce Bold"/>
                <a:sym typeface="Open Sauce Bold"/>
              </a:rPr>
              <a:t>h) Estupro (Artículo 177):</a:t>
            </a:r>
            <a:r>
              <a:rPr lang="en-US" sz="2499">
                <a:solidFill>
                  <a:srgbClr val="000000"/>
                </a:solidFill>
                <a:latin typeface="Open Sauce"/>
                <a:ea typeface="Open Sauce"/>
                <a:cs typeface="Open Sauce"/>
                <a:sym typeface="Open Sauce"/>
              </a:rPr>
              <a:t> A quien tenga cópula con persona mayor de catorce y menor de dieciocho años, obteniendo su consentimiento por medio de cualquier tipo de engaño, se le impondrá de dos a seis años de prisión y multa de treinta a ochenta veces el valor diario de la Unidad de Medida y Actualización. (Este delito se perseguirá previa querella).</a:t>
            </a:r>
          </a:p>
          <a:p>
            <a:pPr algn="l">
              <a:lnSpc>
                <a:spcPts val="4499"/>
              </a:lnSpc>
            </a:pPr>
          </a:p>
          <a:p>
            <a:pPr algn="l">
              <a:lnSpc>
                <a:spcPts val="4499"/>
              </a:lnSpc>
            </a:pPr>
            <a:r>
              <a:rPr lang="en-US" sz="2499" b="true">
                <a:solidFill>
                  <a:srgbClr val="000000"/>
                </a:solidFill>
                <a:latin typeface="Open Sauce Bold"/>
                <a:ea typeface="Open Sauce Bold"/>
                <a:cs typeface="Open Sauce Bold"/>
                <a:sym typeface="Open Sauce Bold"/>
              </a:rPr>
              <a:t>i) Abusos sexuales</a:t>
            </a:r>
            <a:r>
              <a:rPr lang="en-US" sz="2499">
                <a:solidFill>
                  <a:srgbClr val="000000"/>
                </a:solidFill>
                <a:latin typeface="Open Sauce"/>
                <a:ea typeface="Open Sauce"/>
                <a:cs typeface="Open Sauce"/>
                <a:sym typeface="Open Sauce"/>
              </a:rPr>
              <a:t> excepto los contemplados en los artículos 174 y 175 del Código Penal.</a:t>
            </a:r>
          </a:p>
          <a:p>
            <a:pPr algn="l">
              <a:lnSpc>
                <a:spcPts val="4499"/>
              </a:lnSpc>
            </a:pPr>
          </a:p>
        </p:txBody>
      </p:sp>
      <p:sp>
        <p:nvSpPr>
          <p:cNvPr name="TextBox 3" id="3"/>
          <p:cNvSpPr txBox="true"/>
          <p:nvPr/>
        </p:nvSpPr>
        <p:spPr>
          <a:xfrm rot="0">
            <a:off x="700187" y="1085850"/>
            <a:ext cx="15771904"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PROCEDENCIA DEL PERDÓN DEL OFENDIDO</a:t>
            </a:r>
          </a:p>
        </p:txBody>
      </p:sp>
    </p:spTree>
  </p:cSld>
  <p:clrMapOvr>
    <a:masterClrMapping/>
  </p:clrMapOvr>
</p:sld>
</file>

<file path=ppt/slides/slide1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00187" y="1085850"/>
            <a:ext cx="15771904" cy="714375"/>
          </a:xfrm>
          <a:prstGeom prst="rect">
            <a:avLst/>
          </a:prstGeom>
        </p:spPr>
        <p:txBody>
          <a:bodyPr anchor="t" rtlCol="false" tIns="0" lIns="0" bIns="0" rIns="0">
            <a:spAutoFit/>
          </a:bodyPr>
          <a:lstStyle/>
          <a:p>
            <a:pPr algn="l">
              <a:lnSpc>
                <a:spcPts val="5759"/>
              </a:lnSpc>
            </a:pPr>
            <a:r>
              <a:rPr lang="en-US" sz="4800" b="true">
                <a:solidFill>
                  <a:srgbClr val="0C0070"/>
                </a:solidFill>
                <a:latin typeface="Open Sauce Heavy"/>
                <a:ea typeface="Open Sauce Heavy"/>
                <a:cs typeface="Open Sauce Heavy"/>
                <a:sym typeface="Open Sauce Heavy"/>
              </a:rPr>
              <a:t>INDICADORES DE RIESGO DE ASI</a:t>
            </a:r>
          </a:p>
        </p:txBody>
      </p:sp>
      <p:sp>
        <p:nvSpPr>
          <p:cNvPr name="TextBox 3" id="3"/>
          <p:cNvSpPr txBox="true"/>
          <p:nvPr/>
        </p:nvSpPr>
        <p:spPr>
          <a:xfrm rot="0">
            <a:off x="721937" y="2091557"/>
            <a:ext cx="16844127" cy="7820025"/>
          </a:xfrm>
          <a:prstGeom prst="rect">
            <a:avLst/>
          </a:prstGeom>
        </p:spPr>
        <p:txBody>
          <a:bodyPr anchor="t" rtlCol="false" tIns="0" lIns="0" bIns="0" rIns="0">
            <a:spAutoFit/>
          </a:bodyPr>
          <a:lstStyle/>
          <a:p>
            <a:pPr algn="l">
              <a:lnSpc>
                <a:spcPts val="4499"/>
              </a:lnSpc>
            </a:pPr>
            <a:r>
              <a:rPr lang="en-US" sz="2499">
                <a:solidFill>
                  <a:srgbClr val="000000"/>
                </a:solidFill>
                <a:latin typeface="Open Sauce"/>
                <a:ea typeface="Open Sauce"/>
                <a:cs typeface="Open Sauce"/>
                <a:sym typeface="Open Sauce"/>
              </a:rPr>
              <a:t>•Molestias evidentes (o verbalizadas) en genitales.</a:t>
            </a:r>
          </a:p>
          <a:p>
            <a:pPr algn="l">
              <a:lnSpc>
                <a:spcPts val="4499"/>
              </a:lnSpc>
            </a:pPr>
            <a:r>
              <a:rPr lang="en-US" sz="2499">
                <a:solidFill>
                  <a:srgbClr val="000000"/>
                </a:solidFill>
                <a:latin typeface="Open Sauce"/>
                <a:ea typeface="Open Sauce"/>
                <a:cs typeface="Open Sauce"/>
                <a:sym typeface="Open Sauce"/>
              </a:rPr>
              <a:t>•Dificultades para caminar o sentarse.</a:t>
            </a:r>
          </a:p>
          <a:p>
            <a:pPr algn="l">
              <a:lnSpc>
                <a:spcPts val="4499"/>
              </a:lnSpc>
            </a:pPr>
            <a:r>
              <a:rPr lang="en-US" sz="2499">
                <a:solidFill>
                  <a:srgbClr val="000000"/>
                </a:solidFill>
                <a:latin typeface="Open Sauce"/>
                <a:ea typeface="Open Sauce"/>
                <a:cs typeface="Open Sauce"/>
                <a:sym typeface="Open Sauce"/>
              </a:rPr>
              <a:t>•Uso de información inusual para la edad sobre temas sexuales.</a:t>
            </a:r>
          </a:p>
          <a:p>
            <a:pPr algn="l">
              <a:lnSpc>
                <a:spcPts val="4499"/>
              </a:lnSpc>
            </a:pPr>
            <a:r>
              <a:rPr lang="en-US" sz="2499">
                <a:solidFill>
                  <a:srgbClr val="000000"/>
                </a:solidFill>
                <a:latin typeface="Open Sauce"/>
                <a:ea typeface="Open Sauce"/>
                <a:cs typeface="Open Sauce"/>
                <a:sym typeface="Open Sauce"/>
              </a:rPr>
              <a:t>•Sensibilidad extrema al contacto o acercamiento físico.</a:t>
            </a:r>
          </a:p>
          <a:p>
            <a:pPr algn="l">
              <a:lnSpc>
                <a:spcPts val="4499"/>
              </a:lnSpc>
            </a:pPr>
            <a:r>
              <a:rPr lang="en-US" sz="2499">
                <a:solidFill>
                  <a:srgbClr val="000000"/>
                </a:solidFill>
                <a:latin typeface="Open Sauce"/>
                <a:ea typeface="Open Sauce"/>
                <a:cs typeface="Open Sauce"/>
                <a:sym typeface="Open Sauce"/>
              </a:rPr>
              <a:t>•Ataques de ira.</a:t>
            </a:r>
          </a:p>
          <a:p>
            <a:pPr algn="l">
              <a:lnSpc>
                <a:spcPts val="4499"/>
              </a:lnSpc>
            </a:pPr>
            <a:r>
              <a:rPr lang="en-US" sz="2499">
                <a:solidFill>
                  <a:srgbClr val="000000"/>
                </a:solidFill>
                <a:latin typeface="Open Sauce"/>
                <a:ea typeface="Open Sauce"/>
                <a:cs typeface="Open Sauce"/>
                <a:sym typeface="Open Sauce"/>
              </a:rPr>
              <a:t>•Mostrarse triste</a:t>
            </a:r>
          </a:p>
          <a:p>
            <a:pPr algn="l">
              <a:lnSpc>
                <a:spcPts val="4499"/>
              </a:lnSpc>
            </a:pPr>
            <a:r>
              <a:rPr lang="en-US" sz="2499">
                <a:solidFill>
                  <a:srgbClr val="000000"/>
                </a:solidFill>
                <a:latin typeface="Open Sauce"/>
                <a:ea typeface="Open Sauce"/>
                <a:cs typeface="Open Sauce"/>
                <a:sym typeface="Open Sauce"/>
              </a:rPr>
              <a:t>•Miedo a quedarse a solas con una persona en particular</a:t>
            </a:r>
          </a:p>
          <a:p>
            <a:pPr algn="l">
              <a:lnSpc>
                <a:spcPts val="4499"/>
              </a:lnSpc>
            </a:pPr>
            <a:r>
              <a:rPr lang="en-US" sz="2499">
                <a:solidFill>
                  <a:srgbClr val="000000"/>
                </a:solidFill>
                <a:latin typeface="Open Sauce"/>
                <a:ea typeface="Open Sauce"/>
                <a:cs typeface="Open Sauce"/>
                <a:sym typeface="Open Sauce"/>
              </a:rPr>
              <a:t>•Conocimiento de temas sexuales y/o conducta inapropiada para un niño o niña de su edad</a:t>
            </a:r>
          </a:p>
          <a:p>
            <a:pPr algn="l">
              <a:lnSpc>
                <a:spcPts val="4499"/>
              </a:lnSpc>
            </a:pPr>
            <a:r>
              <a:rPr lang="en-US" sz="2499">
                <a:solidFill>
                  <a:srgbClr val="000000"/>
                </a:solidFill>
                <a:latin typeface="Open Sauce"/>
                <a:ea typeface="Open Sauce"/>
                <a:cs typeface="Open Sauce"/>
                <a:sym typeface="Open Sauce"/>
              </a:rPr>
              <a:t>•Escribe, dibuja, juega o sueña con imágenes atemorizantes o sexuales.</a:t>
            </a:r>
          </a:p>
          <a:p>
            <a:pPr algn="l">
              <a:lnSpc>
                <a:spcPts val="4499"/>
              </a:lnSpc>
            </a:pPr>
            <a:r>
              <a:rPr lang="en-US" sz="2499">
                <a:solidFill>
                  <a:srgbClr val="000000"/>
                </a:solidFill>
                <a:latin typeface="Open Sauce"/>
                <a:ea typeface="Open Sauce"/>
                <a:cs typeface="Open Sauce"/>
                <a:sym typeface="Open Sauce"/>
              </a:rPr>
              <a:t>•Habla de un nuevo amigo o amiga mayor</a:t>
            </a:r>
          </a:p>
          <a:p>
            <a:pPr algn="l">
              <a:lnSpc>
                <a:spcPts val="4499"/>
              </a:lnSpc>
            </a:pPr>
            <a:r>
              <a:rPr lang="en-US" sz="2499">
                <a:solidFill>
                  <a:srgbClr val="000000"/>
                </a:solidFill>
                <a:latin typeface="Open Sauce"/>
                <a:ea typeface="Open Sauce"/>
                <a:cs typeface="Open Sauce"/>
                <a:sym typeface="Open Sauce"/>
              </a:rPr>
              <a:t>•De repente, tiene dinero, juguetes u otros regalos sin motivo alguno.</a:t>
            </a:r>
          </a:p>
          <a:p>
            <a:pPr algn="l">
              <a:lnSpc>
                <a:spcPts val="4499"/>
              </a:lnSpc>
            </a:pPr>
            <a:r>
              <a:rPr lang="en-US" sz="2499">
                <a:solidFill>
                  <a:srgbClr val="000000"/>
                </a:solidFill>
                <a:latin typeface="Open Sauce"/>
                <a:ea typeface="Open Sauce"/>
                <a:cs typeface="Open Sauce"/>
                <a:sym typeface="Open Sauce"/>
              </a:rPr>
              <a:t>•Forzar a otras personas a realizar juegos sexuales</a:t>
            </a:r>
          </a:p>
          <a:p>
            <a:pPr algn="l">
              <a:lnSpc>
                <a:spcPts val="4499"/>
              </a:lnSpc>
            </a:pPr>
          </a:p>
          <a:p>
            <a:pPr algn="l">
              <a:lnSpc>
                <a:spcPts val="4499"/>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DAGJurL-fnQ</dc:identifier>
  <dcterms:modified xsi:type="dcterms:W3CDTF">2011-08-01T06:04:30Z</dcterms:modified>
  <cp:revision>1</cp:revision>
  <dc:title>ABUSO SEXUAL INFANTIL</dc:title>
</cp:coreProperties>
</file>